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6"/>
  </p:notesMasterIdLst>
  <p:sldIdLst>
    <p:sldId id="333" r:id="rId2"/>
    <p:sldId id="375" r:id="rId3"/>
    <p:sldId id="413" r:id="rId4"/>
    <p:sldId id="263" r:id="rId5"/>
    <p:sldId id="262" r:id="rId6"/>
    <p:sldId id="323" r:id="rId7"/>
    <p:sldId id="321" r:id="rId8"/>
    <p:sldId id="357" r:id="rId9"/>
    <p:sldId id="322" r:id="rId10"/>
    <p:sldId id="324" r:id="rId11"/>
    <p:sldId id="325" r:id="rId12"/>
    <p:sldId id="358" r:id="rId13"/>
    <p:sldId id="261" r:id="rId14"/>
    <p:sldId id="402" r:id="rId15"/>
    <p:sldId id="329" r:id="rId16"/>
    <p:sldId id="404" r:id="rId17"/>
    <p:sldId id="331" r:id="rId18"/>
    <p:sldId id="335" r:id="rId19"/>
    <p:sldId id="344" r:id="rId20"/>
    <p:sldId id="337" r:id="rId21"/>
    <p:sldId id="405" r:id="rId22"/>
    <p:sldId id="339" r:id="rId23"/>
    <p:sldId id="340" r:id="rId24"/>
    <p:sldId id="345" r:id="rId25"/>
    <p:sldId id="342" r:id="rId26"/>
    <p:sldId id="341" r:id="rId27"/>
    <p:sldId id="346" r:id="rId28"/>
    <p:sldId id="343" r:id="rId29"/>
    <p:sldId id="348" r:id="rId30"/>
    <p:sldId id="359" r:id="rId31"/>
    <p:sldId id="360" r:id="rId32"/>
    <p:sldId id="406" r:id="rId33"/>
    <p:sldId id="407" r:id="rId34"/>
    <p:sldId id="364" r:id="rId35"/>
    <p:sldId id="365" r:id="rId36"/>
    <p:sldId id="408" r:id="rId37"/>
    <p:sldId id="369" r:id="rId38"/>
    <p:sldId id="370" r:id="rId39"/>
    <p:sldId id="349" r:id="rId40"/>
    <p:sldId id="371" r:id="rId41"/>
    <p:sldId id="372" r:id="rId42"/>
    <p:sldId id="409" r:id="rId43"/>
    <p:sldId id="378" r:id="rId44"/>
    <p:sldId id="377" r:id="rId45"/>
    <p:sldId id="410" r:id="rId46"/>
    <p:sldId id="376" r:id="rId47"/>
    <p:sldId id="379" r:id="rId48"/>
    <p:sldId id="380" r:id="rId49"/>
    <p:sldId id="384" r:id="rId50"/>
    <p:sldId id="411" r:id="rId51"/>
    <p:sldId id="412" r:id="rId52"/>
    <p:sldId id="385" r:id="rId53"/>
    <p:sldId id="386" r:id="rId54"/>
    <p:sldId id="389" r:id="rId55"/>
    <p:sldId id="391" r:id="rId56"/>
    <p:sldId id="392" r:id="rId57"/>
    <p:sldId id="393" r:id="rId58"/>
    <p:sldId id="394" r:id="rId59"/>
    <p:sldId id="395" r:id="rId60"/>
    <p:sldId id="397" r:id="rId61"/>
    <p:sldId id="398" r:id="rId62"/>
    <p:sldId id="399" r:id="rId63"/>
    <p:sldId id="400" r:id="rId64"/>
    <p:sldId id="40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B"/>
    <a:srgbClr val="412468"/>
    <a:srgbClr val="CDBEDB"/>
    <a:srgbClr val="00216E"/>
    <a:srgbClr val="4A4A49"/>
    <a:srgbClr val="F28598"/>
    <a:srgbClr val="F7E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CD745E-964F-4771-9844-756EF12FF2E9}" v="5" dt="2022-06-22T13:06:38.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917" autoAdjust="0"/>
  </p:normalViewPr>
  <p:slideViewPr>
    <p:cSldViewPr snapToGrid="0">
      <p:cViewPr varScale="1">
        <p:scale>
          <a:sx n="84" d="100"/>
          <a:sy n="84" d="100"/>
        </p:scale>
        <p:origin x="15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546AD-9A75-4540-BD84-FC43D62A4D33}" type="datetimeFigureOut">
              <a:rPr lang="en-GB" smtClean="0"/>
              <a:t>30/06/2022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EC250-0BEC-40BE-A50D-7A78C0D32C3D}" type="slidenum">
              <a:rPr lang="en-GB" smtClean="0"/>
              <a:t>‹#›</a:t>
            </a:fld>
            <a:endParaRPr lang="en-GB" dirty="0"/>
          </a:p>
        </p:txBody>
      </p:sp>
    </p:spTree>
    <p:extLst>
      <p:ext uri="{BB962C8B-B14F-4D97-AF65-F5344CB8AC3E}">
        <p14:creationId xmlns:p14="http://schemas.microsoft.com/office/powerpoint/2010/main" val="189733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‘Upskilling employability workers’ project was a partnership between the Centre for Ageing Better, the Institute of Employability Professionals (IEP), APM/Ingeus and Greater Manchester Combined Authority</a:t>
            </a:r>
          </a:p>
          <a:p>
            <a:endParaRPr lang="en-GB" dirty="0"/>
          </a:p>
          <a:p>
            <a:r>
              <a:rPr lang="en-GB" dirty="0"/>
              <a:t>The project piloted training for Key Workers (KWs) on the Work and Health Programme (WHP) in Greater Manchester (GM) on how to better support clients aged 50+</a:t>
            </a:r>
          </a:p>
          <a:p>
            <a:endParaRPr lang="en-GB" dirty="0"/>
          </a:p>
          <a:p>
            <a:r>
              <a:rPr lang="en-GB" dirty="0"/>
              <a:t>WHP is a holistic employment support programme that targets GM residents who are long-term unemployed and/or have barriers to work such as health conditions and low skills levels. It provides 15 months out of work support and 6 months of in-work support.</a:t>
            </a:r>
          </a:p>
          <a:p>
            <a:r>
              <a:rPr lang="en-GB" dirty="0"/>
              <a:t>Please see the Annual Evaluation Reports for further details on WHP</a:t>
            </a:r>
          </a:p>
          <a:p>
            <a:endParaRPr lang="en-GB" dirty="0"/>
          </a:p>
          <a:p>
            <a:r>
              <a:rPr lang="en-GB" dirty="0"/>
              <a:t>The 50+ cohort has historically fared worse on employment support and fares less well on WHP:</a:t>
            </a:r>
          </a:p>
          <a:p>
            <a:pPr marL="171450" indent="-171450">
              <a:buFont typeface="Arial" panose="020B0604020202020204" pitchFamily="34" charset="0"/>
              <a:buChar char="•"/>
            </a:pPr>
            <a:r>
              <a:rPr lang="en-GB" dirty="0"/>
              <a:t>Monitoring data shows 28% of clients aged 50+ on GM’s WHP for 15 months+ have achieved Earnings Present (signifying a job start) versus 40% of those under 50 (DWP, Stat Xplore)</a:t>
            </a:r>
          </a:p>
          <a:p>
            <a:pPr marL="171450" indent="-171450">
              <a:buFont typeface="Arial" panose="020B0604020202020204" pitchFamily="34" charset="0"/>
              <a:buChar char="•"/>
            </a:pPr>
            <a:r>
              <a:rPr lang="en-GB" dirty="0"/>
              <a:t>Econometric analysis of GM’s WHP in the 2021 Annual Evaluation Report tested individual variables while holding all other variables constant – and found that age is one of the variables with the largest effect on outcomes, with only length of unemployment and confidence in starting a job having a larger effect</a:t>
            </a: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3</a:t>
            </a:fld>
            <a:endParaRPr lang="en-GB" dirty="0"/>
          </a:p>
        </p:txBody>
      </p:sp>
    </p:spTree>
    <p:extLst>
      <p:ext uri="{BB962C8B-B14F-4D97-AF65-F5344CB8AC3E}">
        <p14:creationId xmlns:p14="http://schemas.microsoft.com/office/powerpoint/2010/main" val="1013095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what</a:t>
            </a:r>
            <a:r>
              <a:rPr lang="en-GB" sz="1800" b="1" i="1" spc="-2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extent</a:t>
            </a:r>
            <a:r>
              <a:rPr lang="en-GB" sz="1800" b="1" i="1" spc="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do</a:t>
            </a:r>
            <a:r>
              <a:rPr lang="en-GB" sz="1800" b="1" i="1" spc="-2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you agree</a:t>
            </a:r>
            <a:r>
              <a:rPr lang="en-GB" sz="1800" b="1" i="1" spc="-2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with the following</a:t>
            </a:r>
            <a:r>
              <a:rPr lang="en-GB" sz="1800" b="1" i="1" spc="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statements?</a:t>
            </a:r>
            <a:r>
              <a:rPr lang="en-GB" sz="1800" b="1" i="1" spc="2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(1=strongly</a:t>
            </a:r>
            <a:r>
              <a:rPr lang="en-GB" sz="1800" b="1" i="1" spc="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disagree</a:t>
            </a:r>
            <a:r>
              <a:rPr lang="en-GB" sz="1800" b="1" i="1" spc="-2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and</a:t>
            </a:r>
            <a:r>
              <a:rPr lang="en-GB" sz="1800" b="1" i="1" spc="-2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10=strongly </a:t>
            </a:r>
            <a:r>
              <a:rPr lang="en-GB" sz="1800" b="1" i="1" spc="-1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agree)*</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strong to mild</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agreement from the majority of KWs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on the need for training, that they were looking forward to it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and</a:t>
            </a:r>
            <a:r>
              <a:rPr lang="en-GB" sz="18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expectations that it would</a:t>
            </a:r>
            <a:r>
              <a:rPr lang="en-GB" sz="1800" b="1"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make</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 difference</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to their practice.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 highest</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average</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score</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was</a:t>
            </a:r>
            <a:r>
              <a:rPr lang="en-GB" sz="18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for</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a:t>
            </a:r>
            <a:r>
              <a:rPr lang="en-GB" sz="18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am looking</a:t>
            </a:r>
            <a:r>
              <a:rPr lang="en-GB" sz="1800" spc="-5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forward</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to the training.” A small number gave a score indicating</a:t>
            </a:r>
            <a:r>
              <a:rPr lang="en-GB" sz="18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they neither agreed or disagreed, or mildly disagreed with</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 statements – one manager said that prior to the training some</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KWs did not understand the rationale</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for a specific focus</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on the over 50s cohort.</a:t>
            </a: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14</a:t>
            </a:fld>
            <a:endParaRPr lang="en-GB" dirty="0"/>
          </a:p>
        </p:txBody>
      </p:sp>
    </p:spTree>
    <p:extLst>
      <p:ext uri="{BB962C8B-B14F-4D97-AF65-F5344CB8AC3E}">
        <p14:creationId xmlns:p14="http://schemas.microsoft.com/office/powerpoint/2010/main" val="253111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15</a:t>
            </a:fld>
            <a:endParaRPr lang="en-GB" dirty="0"/>
          </a:p>
        </p:txBody>
      </p:sp>
    </p:spTree>
    <p:extLst>
      <p:ext uri="{BB962C8B-B14F-4D97-AF65-F5344CB8AC3E}">
        <p14:creationId xmlns:p14="http://schemas.microsoft.com/office/powerpoint/2010/main" val="1505485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 lvl="4" indent="0">
              <a:buNone/>
            </a:pPr>
            <a:r>
              <a:rPr lang="en-GB" sz="1200" dirty="0"/>
              <a:t>The table above on how the training was received is ordered by the average score, and shows:</a:t>
            </a:r>
          </a:p>
          <a:p>
            <a:pPr marL="1800" lvl="4" indent="0">
              <a:buNone/>
            </a:pPr>
            <a:r>
              <a:rPr lang="en-GB" sz="1200" dirty="0"/>
              <a:t>Strong understanding of why the training was provided</a:t>
            </a:r>
          </a:p>
          <a:p>
            <a:pPr marL="1800" lvl="4" indent="0">
              <a:buNone/>
            </a:pPr>
            <a:r>
              <a:rPr lang="en-GB" sz="1200" dirty="0"/>
              <a:t>The vast </a:t>
            </a:r>
            <a:r>
              <a:rPr lang="en-GB" sz="1200" b="1" dirty="0"/>
              <a:t>majority agreed that the training was useful, interesting, made sense and easy to use, with most agreeing they would recommend the training to a colleague as a result </a:t>
            </a:r>
            <a:r>
              <a:rPr lang="en-GB" sz="1200" dirty="0"/>
              <a:t>– average scores of 8.1 to 7.5 show moderate agreement with these statements</a:t>
            </a:r>
            <a:r>
              <a:rPr lang="en-GB" sz="1200" b="1" dirty="0"/>
              <a:t>However the perceived impact on practice was more limited</a:t>
            </a:r>
            <a:r>
              <a:rPr lang="en-GB" sz="1200" dirty="0"/>
              <a:t>, with an average score of 6.8 due to 7 out of 20 KWs neither agreeing or disagreeing with the statement – looking at responses these 7 gave to the baseline we can see the average score to ‘feeling well equipped’ was 5.9 out of 10 so there was scope for improvement, meaning these answers will reflect limited impact or limited time/opportunity to implement changes for these KWs, or lack of clarity about what if anything to do differently</a:t>
            </a:r>
          </a:p>
          <a:p>
            <a:pPr marL="1800" lvl="4" indent="0">
              <a:buNone/>
            </a:pPr>
            <a:r>
              <a:rPr lang="en-GB" sz="1200" b="1" dirty="0"/>
              <a:t>Overall, these findings were positive but suggested scope for greater impact on practice. </a:t>
            </a:r>
            <a:r>
              <a:rPr lang="en-GB" sz="1200" dirty="0"/>
              <a:t>The fieldwork provided further opportunity to test these findings, and the findings from the focus groups are presented on the next slide…</a:t>
            </a: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16</a:t>
            </a:fld>
            <a:endParaRPr lang="en-GB" dirty="0"/>
          </a:p>
        </p:txBody>
      </p:sp>
    </p:spTree>
    <p:extLst>
      <p:ext uri="{BB962C8B-B14F-4D97-AF65-F5344CB8AC3E}">
        <p14:creationId xmlns:p14="http://schemas.microsoft.com/office/powerpoint/2010/main" val="3429565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dirty="0"/>
              <a:t>The focus groups with KWs also found:</a:t>
            </a:r>
          </a:p>
          <a:p>
            <a:pPr lvl="1"/>
            <a:r>
              <a:rPr lang="en-US" sz="1800" dirty="0"/>
              <a:t>The consensus was that the format and platform worked well for the training – and some specifically praised the interactivity for maintaining engagement and quizzes for testing knowledge Learning preferences differed, however, with some KWs stating a preference for independent and online training that “could be completed at my own pace”; and others preferring face-to-face training and group sessions – views were mixed but slightly skewed towards the latter</a:t>
            </a:r>
          </a:p>
          <a:p>
            <a:pPr lvl="1"/>
            <a:r>
              <a:rPr lang="en-US" sz="1800" dirty="0"/>
              <a:t>The content was well received and some KWs highlighted the value added by:</a:t>
            </a:r>
          </a:p>
          <a:p>
            <a:pPr lvl="1"/>
            <a:endParaRPr lang="en-US" sz="1800" dirty="0"/>
          </a:p>
          <a:p>
            <a:pPr lvl="1"/>
            <a:r>
              <a:rPr lang="en-GB" sz="1800" dirty="0"/>
              <a:t>Inclusion of statistics that illustrate the nature of the challenges faced by the 50+ cohort </a:t>
            </a:r>
          </a:p>
          <a:p>
            <a:pPr lvl="1"/>
            <a:r>
              <a:rPr lang="en-GB" sz="1800" dirty="0"/>
              <a:t>Inclusion of the rationale/explanation behind the guidance provided</a:t>
            </a:r>
          </a:p>
          <a:p>
            <a:pPr lvl="1"/>
            <a:endParaRPr lang="en-US" sz="1800" dirty="0"/>
          </a:p>
          <a:p>
            <a:pPr lvl="1"/>
            <a:r>
              <a:rPr lang="en-US" sz="1800" dirty="0"/>
              <a:t>That said, a common comment was that there was more information about the problems faced by the 50+ cohort rather than practical solutions</a:t>
            </a:r>
          </a:p>
          <a:p>
            <a:pPr lvl="1"/>
            <a:endParaRPr lang="en-GB" sz="100" dirty="0"/>
          </a:p>
          <a:p>
            <a:pPr lvl="1"/>
            <a:r>
              <a:rPr lang="en-GB" sz="1800" b="0" dirty="0"/>
              <a:t>Possible improvements to the training are returned to later, following consideration of the impacts of the training on practice and clients</a:t>
            </a: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17</a:t>
            </a:fld>
            <a:endParaRPr lang="en-GB" dirty="0"/>
          </a:p>
        </p:txBody>
      </p:sp>
    </p:spTree>
    <p:extLst>
      <p:ext uri="{BB962C8B-B14F-4D97-AF65-F5344CB8AC3E}">
        <p14:creationId xmlns:p14="http://schemas.microsoft.com/office/powerpoint/2010/main" val="2328535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2745" marR="704215">
              <a:lnSpc>
                <a:spcPct val="87000"/>
              </a:lnSpc>
              <a:spcBef>
                <a:spcPts val="1415"/>
              </a:spcBef>
              <a:spcAft>
                <a:spcPts val="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b="1"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fieldwork</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identified</a:t>
            </a:r>
            <a:r>
              <a:rPr lang="en-GB" sz="1800" b="1"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b="1"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following</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contextual</a:t>
            </a:r>
            <a:r>
              <a:rPr lang="en-GB" sz="1800" b="1"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factors,</a:t>
            </a:r>
            <a:r>
              <a:rPr lang="en-GB" sz="1800" b="1"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which</a:t>
            </a:r>
            <a:r>
              <a:rPr lang="en-GB" sz="1800" b="1"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are</a:t>
            </a:r>
            <a:r>
              <a:rPr lang="en-GB" sz="1800" b="1"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important</a:t>
            </a:r>
            <a:r>
              <a:rPr lang="en-GB" sz="1800" b="1"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to</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consider</a:t>
            </a:r>
            <a:r>
              <a:rPr lang="en-GB" sz="1800" b="1"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when interpreting the findings, and which inform observations and recommendations made later:</a:t>
            </a:r>
          </a:p>
          <a:p>
            <a:pPr>
              <a:spcBef>
                <a:spcPts val="30"/>
              </a:spcBef>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685165" lvl="0" indent="-342900">
              <a:lnSpc>
                <a:spcPct val="87000"/>
              </a:lnSpc>
              <a:spcBef>
                <a:spcPts val="1000"/>
              </a:spcBef>
              <a:spcAft>
                <a:spcPts val="0"/>
              </a:spcAft>
              <a:buFont typeface="Arial" panose="020B0604020202020204" pitchFamily="34" charset="0"/>
              <a:buChar char="•"/>
              <a:tabLst>
                <a:tab pos="603250"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KWs and managers felt that completion of the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training was rushed</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 and as a result there was not sufficient opportunity to build in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time for KWs to reflect on the training</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 together as a group which could have augmented</a:t>
            </a:r>
            <a:r>
              <a:rPr lang="en-GB" sz="1800" spc="9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and reinforced learning from the</a:t>
            </a:r>
            <a:r>
              <a:rPr lang="en-GB" sz="1800" spc="7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training</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 this was</a:t>
            </a:r>
            <a:r>
              <a:rPr lang="en-GB" sz="1800" spc="7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due to issues fitting</a:t>
            </a:r>
            <a:r>
              <a:rPr lang="en-GB" sz="1800" spc="20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the training</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into</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calendars at</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short</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notice,</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levels</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of</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busyness, remote working and summer</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holidays</a:t>
            </a:r>
          </a:p>
          <a:p>
            <a:pPr marL="602615">
              <a:lnSpc>
                <a:spcPts val="1995"/>
              </a:lnSpc>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although</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focus</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groups</a:t>
            </a:r>
            <a:r>
              <a:rPr lang="en-GB" sz="18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did</a:t>
            </a:r>
            <a:r>
              <a:rPr lang="en-GB" sz="18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provide</a:t>
            </a:r>
            <a:r>
              <a:rPr lang="en-GB" sz="180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an</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opportunity</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for</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group</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discussion</a:t>
            </a:r>
            <a:r>
              <a:rPr lang="en-GB" sz="18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at</a:t>
            </a:r>
            <a:r>
              <a:rPr lang="en-GB" sz="18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later</a:t>
            </a:r>
            <a:r>
              <a:rPr lang="en-GB" sz="18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date</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1022985" lvl="0" indent="-342900" algn="just">
              <a:lnSpc>
                <a:spcPct val="87000"/>
              </a:lnSpc>
              <a:spcBef>
                <a:spcPts val="965"/>
              </a:spcBef>
              <a:spcAft>
                <a:spcPts val="0"/>
              </a:spcAft>
              <a:buFont typeface="Arial" panose="020B0604020202020204" pitchFamily="34" charset="0"/>
              <a:buChar char="•"/>
              <a:tabLst>
                <a:tab pos="603250"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KWs who completed the training</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were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varied</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in</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their</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age</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 length of</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experience</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 in</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their role</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and pre-</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existing</a:t>
            </a:r>
            <a:r>
              <a:rPr lang="en-GB" sz="180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perceptions</a:t>
            </a:r>
            <a:r>
              <a:rPr lang="en-GB" sz="18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of</a:t>
            </a:r>
            <a:r>
              <a:rPr lang="en-GB" sz="1800"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age</a:t>
            </a:r>
            <a:r>
              <a:rPr lang="en-GB" sz="1800"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as</a:t>
            </a:r>
            <a:r>
              <a:rPr lang="en-GB" sz="18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a:t>
            </a:r>
            <a:r>
              <a:rPr lang="en-GB" sz="1800"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barrier</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and these factors</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appeared to</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be</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important</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to</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the level of pre-existing knowledge and how the training was received</a:t>
            </a:r>
          </a:p>
          <a:p>
            <a:pPr marL="342900" marR="778510" lvl="0" indent="-342900">
              <a:lnSpc>
                <a:spcPct val="87000"/>
              </a:lnSpc>
              <a:spcBef>
                <a:spcPts val="1000"/>
              </a:spcBef>
              <a:spcAft>
                <a:spcPts val="0"/>
              </a:spcAft>
              <a:buFont typeface="Arial" panose="020B0604020202020204" pitchFamily="34" charset="0"/>
              <a:buChar char="•"/>
              <a:tabLst>
                <a:tab pos="603250"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The training was considered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novel</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 with KWs reporting that they had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not completed any issue- specific</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only</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training</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before</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 – generally knowledge development is</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on-the-job and via</a:t>
            </a:r>
            <a:r>
              <a:rPr lang="en-GB" sz="18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discussions in case conferences and team meetings</a:t>
            </a:r>
          </a:p>
          <a:p>
            <a:pPr marL="342900" marR="771525" lvl="0" indent="-342900">
              <a:lnSpc>
                <a:spcPct val="87000"/>
              </a:lnSpc>
              <a:spcBef>
                <a:spcPts val="1005"/>
              </a:spcBef>
              <a:spcAft>
                <a:spcPts val="0"/>
              </a:spcAft>
              <a:buFont typeface="Arial" panose="020B0604020202020204" pitchFamily="34" charset="0"/>
              <a:buChar char="•"/>
              <a:tabLst>
                <a:tab pos="603250"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The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ages of</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KWs’ caseloads</a:t>
            </a:r>
            <a:r>
              <a:rPr lang="en-GB" sz="180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vary</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widely</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 with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some</a:t>
            </a:r>
            <a:r>
              <a:rPr lang="en-GB" sz="180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having</a:t>
            </a:r>
            <a:r>
              <a:rPr lang="en-GB" sz="1800"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very</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limited</a:t>
            </a:r>
            <a:r>
              <a:rPr lang="en-GB" sz="1800"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numbers of</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50+</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clients</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and therefore limited opportunity to put the learning into practice compared to KWs with a greater proportion of 50+ clients (similarly, some reported the 50+ clients they have were not especially disadvantaged, so again there was less opportunity to implement learning)</a:t>
            </a: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18</a:t>
            </a:fld>
            <a:endParaRPr lang="en-GB" dirty="0"/>
          </a:p>
        </p:txBody>
      </p:sp>
    </p:spTree>
    <p:extLst>
      <p:ext uri="{BB962C8B-B14F-4D97-AF65-F5344CB8AC3E}">
        <p14:creationId xmlns:p14="http://schemas.microsoft.com/office/powerpoint/2010/main" val="1037716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19</a:t>
            </a:fld>
            <a:endParaRPr lang="en-GB" dirty="0"/>
          </a:p>
        </p:txBody>
      </p:sp>
    </p:spTree>
    <p:extLst>
      <p:ext uri="{BB962C8B-B14F-4D97-AF65-F5344CB8AC3E}">
        <p14:creationId xmlns:p14="http://schemas.microsoft.com/office/powerpoint/2010/main" val="463421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2275">
              <a:lnSpc>
                <a:spcPct val="87000"/>
              </a:lnSpc>
              <a:spcBef>
                <a:spcPts val="690"/>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In</a:t>
            </a:r>
            <a:r>
              <a:rPr lang="en-GB" sz="1800" spc="-6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follow-up</a:t>
            </a:r>
            <a:r>
              <a:rPr lang="en-GB" sz="1800" spc="-3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survey</a:t>
            </a:r>
            <a:r>
              <a:rPr lang="en-GB" sz="1800" spc="-4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KWs</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were</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asked</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what</a:t>
            </a:r>
            <a:r>
              <a:rPr lang="en-GB" sz="18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 top three things they learnt from the training – the table shows the responses:</a:t>
            </a:r>
          </a:p>
          <a:p>
            <a:pPr marL="342900" marR="70485" lvl="0" indent="-342900">
              <a:lnSpc>
                <a:spcPct val="87000"/>
              </a:lnSpc>
              <a:spcBef>
                <a:spcPts val="1015"/>
              </a:spcBef>
              <a:spcAft>
                <a:spcPts val="0"/>
              </a:spcAft>
              <a:buFont typeface="Arial" panose="020B0604020202020204" pitchFamily="34" charset="0"/>
              <a:buChar char="•"/>
              <a:tabLst>
                <a:tab pos="650875" algn="l"/>
                <a:tab pos="651510"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Half</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of KWs either responded ‘Don’t know’ or ‘N/A’ – so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many could not point to any new learning or</a:t>
            </a:r>
            <a:r>
              <a:rPr lang="en-GB" sz="1800" b="1"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did</a:t>
            </a:r>
            <a:r>
              <a:rPr lang="en-GB" sz="1800" b="1"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not</a:t>
            </a:r>
            <a:r>
              <a:rPr lang="en-GB" sz="1800" b="1"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want</a:t>
            </a:r>
            <a:r>
              <a:rPr lang="en-GB" sz="1800" b="1"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to</a:t>
            </a:r>
            <a:r>
              <a:rPr lang="en-GB" sz="1800" b="1"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provide an</a:t>
            </a:r>
            <a:r>
              <a:rPr lang="en-GB" sz="1800" b="1"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answer</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marL="650240">
              <a:lnSpc>
                <a:spcPct val="87000"/>
              </a:lnSpc>
              <a:spcBef>
                <a:spcPts val="5"/>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t>
            </a:r>
            <a:r>
              <a:rPr lang="en-GB" sz="1800" spc="-5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of</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these</a:t>
            </a:r>
            <a:r>
              <a:rPr lang="en-GB" sz="180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six</a:t>
            </a:r>
            <a:r>
              <a:rPr lang="en-GB" sz="1800" spc="-5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did</a:t>
            </a:r>
            <a:r>
              <a:rPr lang="en-GB" sz="18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neither</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agreed</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nor</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disagreed the training had an impact on their practice, but four agreed it had</a:t>
            </a:r>
          </a:p>
          <a:p>
            <a:pPr marL="342900" marR="8890" lvl="0" indent="-342900">
              <a:lnSpc>
                <a:spcPct val="87000"/>
              </a:lnSpc>
              <a:spcBef>
                <a:spcPts val="1000"/>
              </a:spcBef>
              <a:spcAft>
                <a:spcPts val="0"/>
              </a:spcAft>
              <a:buFont typeface="Arial" panose="020B0604020202020204" pitchFamily="34" charset="0"/>
              <a:buChar char="•"/>
              <a:tabLst>
                <a:tab pos="650875" algn="l"/>
                <a:tab pos="651510"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Of those who did identify learning the most frequent response was gaining a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better understanding of the needs of older clients</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around health and caring for example, followed by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better understanding how to provide more appropriate support</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 noting that</a:t>
            </a:r>
            <a:r>
              <a:rPr lang="en-GB" sz="18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in</a:t>
            </a:r>
            <a:r>
              <a:rPr lang="en-GB" sz="1800" b="1"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practice</a:t>
            </a:r>
            <a:r>
              <a:rPr lang="en-GB" sz="1800" b="1"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better</a:t>
            </a:r>
            <a:r>
              <a:rPr lang="en-GB" sz="1800" b="1"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understanding</a:t>
            </a:r>
            <a:r>
              <a:rPr lang="en-GB" sz="1800" b="1"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of</a:t>
            </a:r>
            <a:r>
              <a:rPr lang="en-GB" sz="1800" b="1"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needs is also likely to facilitate more tailored and effective support</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20</a:t>
            </a:fld>
            <a:endParaRPr lang="en-GB" dirty="0"/>
          </a:p>
        </p:txBody>
      </p:sp>
    </p:spTree>
    <p:extLst>
      <p:ext uri="{BB962C8B-B14F-4D97-AF65-F5344CB8AC3E}">
        <p14:creationId xmlns:p14="http://schemas.microsoft.com/office/powerpoint/2010/main" val="1750073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21</a:t>
            </a:fld>
            <a:endParaRPr lang="en-GB" dirty="0"/>
          </a:p>
        </p:txBody>
      </p:sp>
    </p:spTree>
    <p:extLst>
      <p:ext uri="{BB962C8B-B14F-4D97-AF65-F5344CB8AC3E}">
        <p14:creationId xmlns:p14="http://schemas.microsoft.com/office/powerpoint/2010/main" val="665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8940" marR="331470">
              <a:lnSpc>
                <a:spcPct val="87000"/>
              </a:lnSpc>
              <a:spcBef>
                <a:spcPts val="720"/>
              </a:spcBef>
              <a:spcAft>
                <a:spcPts val="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b="1"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focus</a:t>
            </a:r>
            <a:r>
              <a:rPr lang="en-GB" sz="1800" b="1"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groups</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provided the opportunity to</a:t>
            </a:r>
            <a:r>
              <a:rPr lang="en-GB" sz="1800" b="1"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capture reflections</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on</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lessons</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learnt 5-6</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months</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after</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b="1"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training, allowing</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the retention of</a:t>
            </a:r>
            <a:r>
              <a:rPr lang="en-GB" sz="1800" b="1"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knowledge</a:t>
            </a:r>
            <a:r>
              <a:rPr lang="en-GB" sz="1800" b="1"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to</a:t>
            </a:r>
            <a:r>
              <a:rPr lang="en-GB" sz="1800" b="1"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be</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tested.</a:t>
            </a:r>
            <a:r>
              <a:rPr lang="en-GB" sz="1800" b="1"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The</a:t>
            </a:r>
            <a:r>
              <a:rPr lang="en-GB" sz="1800" b="1" spc="-2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findings</a:t>
            </a:r>
            <a:r>
              <a:rPr lang="en-GB" sz="1800" b="1" spc="-3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around</a:t>
            </a:r>
            <a:r>
              <a:rPr lang="en-GB" sz="1800" b="1" spc="-3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lessons</a:t>
            </a:r>
            <a:r>
              <a:rPr lang="en-GB" sz="1800" b="1" spc="-2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learnt</a:t>
            </a:r>
            <a:r>
              <a:rPr lang="en-GB" sz="1800" b="1" spc="-1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were</a:t>
            </a:r>
            <a:r>
              <a:rPr lang="en-GB" sz="1800" b="1" spc="-3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noticeably</a:t>
            </a:r>
            <a:r>
              <a:rPr lang="en-GB" sz="1800" b="1" spc="-1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more</a:t>
            </a:r>
            <a:r>
              <a:rPr lang="en-GB" sz="1800" b="1" spc="-2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positive</a:t>
            </a:r>
            <a:r>
              <a:rPr lang="en-GB" sz="1800" b="1" spc="-1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than</a:t>
            </a:r>
            <a:r>
              <a:rPr lang="en-GB" sz="1800" b="1" spc="-3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the</a:t>
            </a:r>
            <a:r>
              <a:rPr lang="en-GB" sz="1800" b="1" spc="-1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survey</a:t>
            </a:r>
            <a:r>
              <a:rPr lang="en-GB" sz="1800" b="1" spc="-3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suggested</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likely</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due</a:t>
            </a:r>
            <a:r>
              <a:rPr lang="en-GB" sz="1800" b="1" spc="-25" dirty="0">
                <a:effectLst/>
                <a:latin typeface="Century Gothic" panose="020B0502020202020204" pitchFamily="34" charset="0"/>
                <a:ea typeface="Century Gothic" panose="020B0502020202020204" pitchFamily="34" charset="0"/>
                <a:cs typeface="Century Gothic" panose="020B0502020202020204" pitchFamily="34" charset="0"/>
              </a:rPr>
              <a:t> to:</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spcBef>
                <a:spcPts val="35"/>
              </a:spcBef>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288290" lvl="0" indent="-342900">
              <a:lnSpc>
                <a:spcPct val="87000"/>
              </a:lnSpc>
              <a:spcBef>
                <a:spcPts val="1000"/>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focus</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group</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discussions</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encouraged</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reflection</a:t>
            </a:r>
            <a:r>
              <a:rPr lang="en-GB" sz="18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and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drew out</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more</a:t>
            </a:r>
            <a:r>
              <a:rPr lang="en-GB" sz="18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examples</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of</a:t>
            </a:r>
            <a:r>
              <a:rPr lang="en-GB" sz="1800" spc="-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learning</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t>
            </a:r>
            <a:r>
              <a:rPr lang="en-GB" sz="18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so</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those</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who</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had initially</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suggested</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 more limited impact were more likely to recognise what they had learnt, especially in response to others</a:t>
            </a:r>
          </a:p>
          <a:p>
            <a:pPr marL="342900" marR="340995" lvl="0" indent="-342900">
              <a:lnSpc>
                <a:spcPct val="87000"/>
              </a:lnSpc>
              <a:spcBef>
                <a:spcPts val="1000"/>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KWs were</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possibly</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less</a:t>
            </a:r>
            <a:r>
              <a:rPr lang="en-GB" sz="1800" spc="-4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reflective</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in</a:t>
            </a:r>
            <a:r>
              <a:rPr lang="en-GB" sz="1800"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their</a:t>
            </a:r>
            <a:r>
              <a:rPr lang="en-GB" sz="1800"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responses</a:t>
            </a:r>
            <a:r>
              <a:rPr lang="en-GB" sz="1800"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to the online</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survey,</a:t>
            </a:r>
            <a:r>
              <a:rPr lang="en-GB" sz="1800"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which</a:t>
            </a:r>
            <a:r>
              <a:rPr lang="en-GB" sz="1800" spc="-4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was</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completed</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independently</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shortly</a:t>
            </a:r>
            <a:r>
              <a:rPr lang="en-GB" sz="18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after the</a:t>
            </a:r>
            <a:r>
              <a:rPr lang="en-GB" sz="1800" spc="39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post- </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training</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marL="408940">
              <a:lnSpc>
                <a:spcPct val="87000"/>
              </a:lnSpc>
              <a:spcBef>
                <a:spcPts val="1010"/>
              </a:spcBef>
              <a:spcAft>
                <a:spcPts val="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In</a:t>
            </a:r>
            <a:r>
              <a:rPr lang="en-GB" sz="1800" b="1"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the focus</a:t>
            </a:r>
            <a:r>
              <a:rPr lang="en-GB" sz="1800" b="1"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groups</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all KWs</a:t>
            </a:r>
            <a:r>
              <a:rPr lang="en-GB" sz="1800" b="1"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were positive</a:t>
            </a:r>
            <a:r>
              <a:rPr lang="en-GB" sz="1800" b="1"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about the training’s</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impact,</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though</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b="1"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level of</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impact on</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knowledge</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differed,</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falling</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into two broad camps:</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spcBef>
                <a:spcPts val="35"/>
              </a:spcBef>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279400" lvl="0" indent="-342900">
              <a:lnSpc>
                <a:spcPct val="87000"/>
              </a:lnSpc>
              <a:spcBef>
                <a:spcPts val="1000"/>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For</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large</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group</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of</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KWs the</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training</a:t>
            </a:r>
            <a:r>
              <a:rPr lang="en-GB" sz="1800" spc="-5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confirmed</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existing</a:t>
            </a:r>
            <a:r>
              <a:rPr lang="en-GB" sz="180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knowledge/practice</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(explaining</a:t>
            </a:r>
            <a:r>
              <a:rPr lang="en-GB" sz="1800" spc="-5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why</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survey</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found</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half</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of</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KWs reporting they had not learnt anything new) but having</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existing</a:t>
            </a:r>
            <a:r>
              <a:rPr lang="en-GB" sz="18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knowledge affirmed or refreshed was nonetheless valued</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 – more experienced KWs tended to have this view</a:t>
            </a:r>
          </a:p>
          <a:p>
            <a:pPr marL="342900" marR="536575" lvl="0" indent="-342900">
              <a:lnSpc>
                <a:spcPct val="87000"/>
              </a:lnSpc>
              <a:spcBef>
                <a:spcPts val="1000"/>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For</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smaller</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group</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of</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KWs the training</a:t>
            </a:r>
            <a:r>
              <a:rPr lang="en-GB" sz="18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provided</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new</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or</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greater depth</a:t>
            </a:r>
            <a:r>
              <a:rPr lang="en-GB" sz="18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of</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knowledge</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less</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experienced</a:t>
            </a:r>
            <a:r>
              <a:rPr lang="en-GB" sz="18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KWs tended to have</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this </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view</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marL="408305">
              <a:spcBef>
                <a:spcPts val="840"/>
              </a:spcBef>
              <a:spcAft>
                <a:spcPts val="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b="1"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knowledge</a:t>
            </a:r>
            <a:r>
              <a:rPr lang="en-GB" sz="1800" b="1"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gained</a:t>
            </a:r>
            <a:r>
              <a:rPr lang="en-GB" sz="1800" b="1"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or</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affirmed</a:t>
            </a:r>
            <a:r>
              <a:rPr lang="en-GB" sz="1800" b="1"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related</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spc="-25" dirty="0">
                <a:effectLst/>
                <a:latin typeface="Century Gothic" panose="020B0502020202020204" pitchFamily="34" charset="0"/>
                <a:ea typeface="Century Gothic" panose="020B0502020202020204" pitchFamily="34" charset="0"/>
                <a:cs typeface="Century Gothic" panose="020B0502020202020204" pitchFamily="34" charset="0"/>
              </a:rPr>
              <a:t>to:</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spcBef>
                <a:spcPts val="55"/>
              </a:spcBef>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781685" lvl="0" indent="-342900">
              <a:lnSpc>
                <a:spcPct val="87000"/>
              </a:lnSpc>
              <a:spcBef>
                <a:spcPts val="1000"/>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The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specific</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barriers</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that older</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clients</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are more</a:t>
            </a:r>
            <a:r>
              <a:rPr lang="en-GB" sz="180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likely</a:t>
            </a:r>
            <a:r>
              <a:rPr lang="en-GB" sz="1800"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face</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in</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finding</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employment</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low</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confidence</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due to a</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ge was</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mentioned </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frequently)</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marL="342900" lvl="0" indent="-342900">
              <a:spcBef>
                <a:spcPts val="845"/>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Identifying</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resources</a:t>
            </a:r>
            <a:r>
              <a:rPr lang="en-GB" sz="1800" spc="-5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that</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can</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be</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used</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to</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support</a:t>
            </a:r>
            <a:r>
              <a:rPr lang="en-GB" sz="1800" spc="-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older</a:t>
            </a:r>
            <a:r>
              <a:rPr lang="en-GB" sz="1800"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clients</a:t>
            </a:r>
            <a:r>
              <a:rPr lang="en-GB" sz="1800" spc="-5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(such</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as</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No</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Desire</a:t>
            </a:r>
            <a:r>
              <a:rPr lang="en-GB" sz="1800"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To</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Retire</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website</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marL="342900" lvl="0" indent="-342900">
              <a:spcBef>
                <a:spcPts val="790"/>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How</a:t>
            </a:r>
            <a:r>
              <a:rPr lang="en-GB" sz="18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employment</a:t>
            </a:r>
            <a:r>
              <a:rPr lang="en-GB" sz="1800" spc="-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support</a:t>
            </a:r>
            <a:r>
              <a:rPr lang="en-GB" sz="1800" spc="-4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program</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mes</a:t>
            </a:r>
            <a:r>
              <a:rPr lang="en-GB" sz="1800" spc="-5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can</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fail</a:t>
            </a:r>
            <a:r>
              <a:rPr lang="en-GB" sz="18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to</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effectively</a:t>
            </a:r>
            <a:r>
              <a:rPr lang="en-GB" sz="1800" spc="-4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support</a:t>
            </a:r>
            <a:r>
              <a:rPr lang="en-GB" sz="1800" spc="-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older</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clients</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and</a:t>
            </a:r>
            <a:r>
              <a:rPr lang="en-GB" sz="1800"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common</a:t>
            </a:r>
            <a:r>
              <a:rPr lang="en-GB" sz="1800" spc="-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prejudices</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/biases</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marL="342900" lvl="0" indent="-342900">
              <a:spcBef>
                <a:spcPts val="790"/>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How</a:t>
            </a:r>
            <a:r>
              <a:rPr lang="en-GB" sz="18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employers</a:t>
            </a:r>
            <a:r>
              <a:rPr lang="en-GB" sz="18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can</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discriminate</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based</a:t>
            </a:r>
            <a:r>
              <a:rPr lang="en-GB" sz="1800"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on</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age</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and</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approaches</a:t>
            </a:r>
            <a:r>
              <a:rPr lang="en-GB" sz="1800" spc="-5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to</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counter</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this</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22</a:t>
            </a:fld>
            <a:endParaRPr lang="en-GB" dirty="0"/>
          </a:p>
        </p:txBody>
      </p:sp>
    </p:spTree>
    <p:extLst>
      <p:ext uri="{BB962C8B-B14F-4D97-AF65-F5344CB8AC3E}">
        <p14:creationId xmlns:p14="http://schemas.microsoft.com/office/powerpoint/2010/main" val="2666971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8940" marR="331470">
              <a:lnSpc>
                <a:spcPct val="87000"/>
              </a:lnSpc>
              <a:spcBef>
                <a:spcPts val="720"/>
              </a:spcBef>
              <a:spcAft>
                <a:spcPts val="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b="1"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focus</a:t>
            </a:r>
            <a:r>
              <a:rPr lang="en-GB" sz="1800" b="1"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groups</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provided the opportunity to</a:t>
            </a:r>
            <a:r>
              <a:rPr lang="en-GB" sz="1800" b="1"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capture reflections</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on</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lessons</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learnt 5-6</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months</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after</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b="1"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training, allowing</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the retention of</a:t>
            </a:r>
            <a:r>
              <a:rPr lang="en-GB" sz="1800" b="1"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knowledge</a:t>
            </a:r>
            <a:r>
              <a:rPr lang="en-GB" sz="1800" b="1"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to</a:t>
            </a:r>
            <a:r>
              <a:rPr lang="en-GB" sz="1800" b="1"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be</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tested.</a:t>
            </a:r>
            <a:r>
              <a:rPr lang="en-GB" sz="1800" b="1"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The</a:t>
            </a:r>
            <a:r>
              <a:rPr lang="en-GB" sz="1800" b="1" spc="-2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findings</a:t>
            </a:r>
            <a:r>
              <a:rPr lang="en-GB" sz="1800" b="1" spc="-3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around</a:t>
            </a:r>
            <a:r>
              <a:rPr lang="en-GB" sz="1800" b="1" spc="-3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lessons</a:t>
            </a:r>
            <a:r>
              <a:rPr lang="en-GB" sz="1800" b="1" spc="-2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learnt</a:t>
            </a:r>
            <a:r>
              <a:rPr lang="en-GB" sz="1800" b="1" spc="-1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were</a:t>
            </a:r>
            <a:r>
              <a:rPr lang="en-GB" sz="1800" b="1" spc="-3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noticeably</a:t>
            </a:r>
            <a:r>
              <a:rPr lang="en-GB" sz="1800" b="1" spc="-1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more</a:t>
            </a:r>
            <a:r>
              <a:rPr lang="en-GB" sz="1800" b="1" spc="-2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positive</a:t>
            </a:r>
            <a:r>
              <a:rPr lang="en-GB" sz="1800" b="1" spc="-1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than</a:t>
            </a:r>
            <a:r>
              <a:rPr lang="en-GB" sz="1800" b="1" spc="-3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the</a:t>
            </a:r>
            <a:r>
              <a:rPr lang="en-GB" sz="1800" b="1" spc="-1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survey</a:t>
            </a:r>
            <a:r>
              <a:rPr lang="en-GB" sz="1800" b="1" spc="-3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suggested</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likely</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due</a:t>
            </a:r>
            <a:r>
              <a:rPr lang="en-GB" sz="1800" b="1" spc="-25" dirty="0">
                <a:effectLst/>
                <a:latin typeface="Century Gothic" panose="020B0502020202020204" pitchFamily="34" charset="0"/>
                <a:ea typeface="Century Gothic" panose="020B0502020202020204" pitchFamily="34" charset="0"/>
                <a:cs typeface="Century Gothic" panose="020B0502020202020204" pitchFamily="34" charset="0"/>
              </a:rPr>
              <a:t> to:</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spcBef>
                <a:spcPts val="35"/>
              </a:spcBef>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288290" lvl="0" indent="-342900">
              <a:lnSpc>
                <a:spcPct val="87000"/>
              </a:lnSpc>
              <a:spcBef>
                <a:spcPts val="1000"/>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focus</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group</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discussions</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encouraged</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reflection</a:t>
            </a:r>
            <a:r>
              <a:rPr lang="en-GB" sz="18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and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drew out</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more</a:t>
            </a:r>
            <a:r>
              <a:rPr lang="en-GB" sz="18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examples</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of</a:t>
            </a:r>
            <a:r>
              <a:rPr lang="en-GB" sz="1800" spc="-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learning</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t>
            </a:r>
            <a:r>
              <a:rPr lang="en-GB" sz="18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so</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those</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who</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had initially</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suggested</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 more limited impact were more likely to recognise what they had learnt, especially in response to others</a:t>
            </a:r>
          </a:p>
          <a:p>
            <a:pPr marL="342900" marR="340995" lvl="0" indent="-342900">
              <a:lnSpc>
                <a:spcPct val="87000"/>
              </a:lnSpc>
              <a:spcBef>
                <a:spcPts val="1000"/>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KWs were</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possibly</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less</a:t>
            </a:r>
            <a:r>
              <a:rPr lang="en-GB" sz="1800" spc="-4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reflective</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in</a:t>
            </a:r>
            <a:r>
              <a:rPr lang="en-GB" sz="1800"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their</a:t>
            </a:r>
            <a:r>
              <a:rPr lang="en-GB" sz="1800"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responses</a:t>
            </a:r>
            <a:r>
              <a:rPr lang="en-GB" sz="1800"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to the online</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survey,</a:t>
            </a:r>
            <a:r>
              <a:rPr lang="en-GB" sz="1800"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which</a:t>
            </a:r>
            <a:r>
              <a:rPr lang="en-GB" sz="1800" spc="-4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was</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completed</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independently</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shortly</a:t>
            </a:r>
            <a:r>
              <a:rPr lang="en-GB" sz="18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after the</a:t>
            </a:r>
            <a:r>
              <a:rPr lang="en-GB" sz="1800" spc="39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post- </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training</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marL="408940">
              <a:lnSpc>
                <a:spcPct val="87000"/>
              </a:lnSpc>
              <a:spcBef>
                <a:spcPts val="1010"/>
              </a:spcBef>
              <a:spcAft>
                <a:spcPts val="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In</a:t>
            </a:r>
            <a:r>
              <a:rPr lang="en-GB" sz="1800" b="1"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the focus</a:t>
            </a:r>
            <a:r>
              <a:rPr lang="en-GB" sz="1800" b="1"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groups</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all KWs</a:t>
            </a:r>
            <a:r>
              <a:rPr lang="en-GB" sz="1800" b="1"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were positive</a:t>
            </a:r>
            <a:r>
              <a:rPr lang="en-GB" sz="1800" b="1"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about the training’s</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impact,</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though</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b="1"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level of</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impact on</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knowledge</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differed,</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falling</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into two broad camps:</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spcBef>
                <a:spcPts val="35"/>
              </a:spcBef>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279400" lvl="0" indent="-342900">
              <a:lnSpc>
                <a:spcPct val="87000"/>
              </a:lnSpc>
              <a:spcBef>
                <a:spcPts val="1000"/>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For</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large</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group</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of</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KWs the</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training</a:t>
            </a:r>
            <a:r>
              <a:rPr lang="en-GB" sz="1800" spc="-5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confirmed</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existing</a:t>
            </a:r>
            <a:r>
              <a:rPr lang="en-GB" sz="180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knowledge/practice</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(explaining</a:t>
            </a:r>
            <a:r>
              <a:rPr lang="en-GB" sz="1800" spc="-5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why</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survey</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found</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half</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of</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KWs reporting they had not learnt anything new) but having</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existing</a:t>
            </a:r>
            <a:r>
              <a:rPr lang="en-GB" sz="18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knowledge affirmed or refreshed was nonetheless valued</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 – more experienced KWs tended to have this view</a:t>
            </a:r>
          </a:p>
          <a:p>
            <a:pPr marL="342900" marR="536575" lvl="0" indent="-342900">
              <a:lnSpc>
                <a:spcPct val="87000"/>
              </a:lnSpc>
              <a:spcBef>
                <a:spcPts val="1000"/>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For</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smaller</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group</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of</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KWs the training</a:t>
            </a:r>
            <a:r>
              <a:rPr lang="en-GB" sz="18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provided</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new</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or</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greater depth</a:t>
            </a:r>
            <a:r>
              <a:rPr lang="en-GB" sz="18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of</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knowledge</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less</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experienced</a:t>
            </a:r>
            <a:r>
              <a:rPr lang="en-GB" sz="18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KWs tended to have</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this </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view</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marL="408305">
              <a:spcBef>
                <a:spcPts val="840"/>
              </a:spcBef>
              <a:spcAft>
                <a:spcPts val="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b="1"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knowledge</a:t>
            </a:r>
            <a:r>
              <a:rPr lang="en-GB" sz="1800" b="1"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gained</a:t>
            </a:r>
            <a:r>
              <a:rPr lang="en-GB" sz="1800" b="1"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or</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affirmed</a:t>
            </a:r>
            <a:r>
              <a:rPr lang="en-GB" sz="1800" b="1"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related</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spc="-25" dirty="0">
                <a:effectLst/>
                <a:latin typeface="Century Gothic" panose="020B0502020202020204" pitchFamily="34" charset="0"/>
                <a:ea typeface="Century Gothic" panose="020B0502020202020204" pitchFamily="34" charset="0"/>
                <a:cs typeface="Century Gothic" panose="020B0502020202020204" pitchFamily="34" charset="0"/>
              </a:rPr>
              <a:t>to:</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spcBef>
                <a:spcPts val="55"/>
              </a:spcBef>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781685" lvl="0" indent="-342900">
              <a:lnSpc>
                <a:spcPct val="87000"/>
              </a:lnSpc>
              <a:spcBef>
                <a:spcPts val="1000"/>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The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specific</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barriers</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that older</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clients</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are more</a:t>
            </a:r>
            <a:r>
              <a:rPr lang="en-GB" sz="180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likely</a:t>
            </a:r>
            <a:r>
              <a:rPr lang="en-GB" sz="1800"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face</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in</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finding</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employment</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low</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confidence</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due to a</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ge was</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mentioned </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frequently)</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marL="342900" lvl="0" indent="-342900">
              <a:spcBef>
                <a:spcPts val="845"/>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Identifying</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resources</a:t>
            </a:r>
            <a:r>
              <a:rPr lang="en-GB" sz="1800" spc="-5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that</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can</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be</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used</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to</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support</a:t>
            </a:r>
            <a:r>
              <a:rPr lang="en-GB" sz="1800" spc="-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older</a:t>
            </a:r>
            <a:r>
              <a:rPr lang="en-GB" sz="1800"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clients</a:t>
            </a:r>
            <a:r>
              <a:rPr lang="en-GB" sz="1800" spc="-5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(such</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as</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No</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Desire</a:t>
            </a:r>
            <a:r>
              <a:rPr lang="en-GB" sz="1800"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To</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Retire</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website</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marL="342900" lvl="0" indent="-342900">
              <a:spcBef>
                <a:spcPts val="790"/>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How</a:t>
            </a:r>
            <a:r>
              <a:rPr lang="en-GB" sz="18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employment</a:t>
            </a:r>
            <a:r>
              <a:rPr lang="en-GB" sz="1800" spc="-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support</a:t>
            </a:r>
            <a:r>
              <a:rPr lang="en-GB" sz="1800" spc="-4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program</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mes</a:t>
            </a:r>
            <a:r>
              <a:rPr lang="en-GB" sz="1800" spc="-5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can</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fail</a:t>
            </a:r>
            <a:r>
              <a:rPr lang="en-GB" sz="18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to</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effectively</a:t>
            </a:r>
            <a:r>
              <a:rPr lang="en-GB" sz="1800" spc="-4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support</a:t>
            </a:r>
            <a:r>
              <a:rPr lang="en-GB" sz="1800" spc="-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older</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clients</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and</a:t>
            </a:r>
            <a:r>
              <a:rPr lang="en-GB" sz="1800"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common</a:t>
            </a:r>
            <a:r>
              <a:rPr lang="en-GB" sz="1800" spc="-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prejudices</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/biases</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marL="342900" lvl="0" indent="-342900">
              <a:spcBef>
                <a:spcPts val="790"/>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How</a:t>
            </a:r>
            <a:r>
              <a:rPr lang="en-GB" sz="18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employers</a:t>
            </a:r>
            <a:r>
              <a:rPr lang="en-GB" sz="18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can</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discriminate</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based</a:t>
            </a:r>
            <a:r>
              <a:rPr lang="en-GB" sz="1800"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on</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age</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and</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approaches</a:t>
            </a:r>
            <a:r>
              <a:rPr lang="en-GB" sz="1800" spc="-5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to</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counter</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this</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23</a:t>
            </a:fld>
            <a:endParaRPr lang="en-GB" dirty="0"/>
          </a:p>
        </p:txBody>
      </p:sp>
    </p:spTree>
    <p:extLst>
      <p:ext uri="{BB962C8B-B14F-4D97-AF65-F5344CB8AC3E}">
        <p14:creationId xmlns:p14="http://schemas.microsoft.com/office/powerpoint/2010/main" val="2192738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‘Upskilling employability workers’ project was a partnership between the Centre for Ageing Better, the Institute of Employability Professionals (IEP), APM/Ingeus and Greater Manchester Combined Authority</a:t>
            </a:r>
          </a:p>
          <a:p>
            <a:endParaRPr lang="en-GB" dirty="0"/>
          </a:p>
          <a:p>
            <a:r>
              <a:rPr lang="en-GB" dirty="0"/>
              <a:t>The project piloted training for Key Workers (KWs) on the Work and Health Programme (WHP) in Greater Manchester (GM) on how to better support clients aged 50+</a:t>
            </a:r>
          </a:p>
          <a:p>
            <a:endParaRPr lang="en-GB" dirty="0"/>
          </a:p>
          <a:p>
            <a:r>
              <a:rPr lang="en-GB" dirty="0"/>
              <a:t>WHP is a holistic employment support programme that targets GM residents who are long-term unemployed and/or have barriers to work such as health conditions and low skills levels. It provides 15 months out of work support and 6 months of in-work support.</a:t>
            </a:r>
          </a:p>
          <a:p>
            <a:r>
              <a:rPr lang="en-GB" dirty="0"/>
              <a:t>Please see the Annual Evaluation Reports for further details on WHP</a:t>
            </a:r>
          </a:p>
          <a:p>
            <a:endParaRPr lang="en-GB" dirty="0"/>
          </a:p>
          <a:p>
            <a:r>
              <a:rPr lang="en-GB" dirty="0"/>
              <a:t>The 50+ cohort has historically fared worse on employment support and fares less well on WHP:</a:t>
            </a:r>
          </a:p>
          <a:p>
            <a:pPr marL="171450" indent="-171450">
              <a:buFont typeface="Arial" panose="020B0604020202020204" pitchFamily="34" charset="0"/>
              <a:buChar char="•"/>
            </a:pPr>
            <a:r>
              <a:rPr lang="en-GB" dirty="0"/>
              <a:t>Monitoring data shows 28% of clients aged 50+ on GM’s WHP for 15 months+ have achieved Earnings Present (signifying a job start) versus 40% of those under 50 (DWP, Stat Xplore)</a:t>
            </a:r>
          </a:p>
          <a:p>
            <a:pPr marL="171450" indent="-171450">
              <a:buFont typeface="Arial" panose="020B0604020202020204" pitchFamily="34" charset="0"/>
              <a:buChar char="•"/>
            </a:pPr>
            <a:r>
              <a:rPr lang="en-GB" dirty="0"/>
              <a:t>Econometric analysis of GM’s WHP in the 2021 Annual Evaluation Report tested individual variables while holding all other variables constant – and found that age is one of the variables with the largest effect on outcomes, with only length of unemployment and confidence in starting a job having a larger effect</a:t>
            </a: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4</a:t>
            </a:fld>
            <a:endParaRPr lang="en-GB" dirty="0"/>
          </a:p>
        </p:txBody>
      </p:sp>
    </p:spTree>
    <p:extLst>
      <p:ext uri="{BB962C8B-B14F-4D97-AF65-F5344CB8AC3E}">
        <p14:creationId xmlns:p14="http://schemas.microsoft.com/office/powerpoint/2010/main" val="2917053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24</a:t>
            </a:fld>
            <a:endParaRPr lang="en-GB" dirty="0"/>
          </a:p>
        </p:txBody>
      </p:sp>
    </p:spTree>
    <p:extLst>
      <p:ext uri="{BB962C8B-B14F-4D97-AF65-F5344CB8AC3E}">
        <p14:creationId xmlns:p14="http://schemas.microsoft.com/office/powerpoint/2010/main" val="1939607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25</a:t>
            </a:fld>
            <a:endParaRPr lang="en-GB" dirty="0"/>
          </a:p>
        </p:txBody>
      </p:sp>
    </p:spTree>
    <p:extLst>
      <p:ext uri="{BB962C8B-B14F-4D97-AF65-F5344CB8AC3E}">
        <p14:creationId xmlns:p14="http://schemas.microsoft.com/office/powerpoint/2010/main" val="3196153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7510" marR="704215">
              <a:lnSpc>
                <a:spcPct val="87000"/>
              </a:lnSpc>
              <a:spcBef>
                <a:spcPts val="1630"/>
              </a:spcBef>
              <a:spcAft>
                <a:spcPts val="0"/>
              </a:spcAft>
            </a:pP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6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KWs agreed</a:t>
            </a:r>
            <a:r>
              <a:rPr lang="en-GB" sz="16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with statements about</a:t>
            </a:r>
            <a:r>
              <a:rPr lang="en-GB" sz="1600" spc="-4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older</a:t>
            </a:r>
            <a:r>
              <a:rPr lang="en-GB" sz="16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clients</a:t>
            </a:r>
            <a:r>
              <a:rPr lang="en-GB" sz="16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versus younger clients on topics relating to the training – the statements ask about relative</a:t>
            </a:r>
            <a:r>
              <a:rPr lang="en-GB" sz="16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support needs and some prejudices that older clients can face</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97510">
              <a:spcBef>
                <a:spcPts val="820"/>
              </a:spcBef>
              <a:spcAft>
                <a:spcPts val="0"/>
              </a:spcAft>
            </a:pP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Comparing</a:t>
            </a:r>
            <a:r>
              <a:rPr lang="en-GB" sz="1600" spc="-7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600" spc="-7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baseline</a:t>
            </a:r>
            <a:r>
              <a:rPr lang="en-GB" sz="1600" spc="-8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and</a:t>
            </a:r>
            <a:r>
              <a:rPr lang="en-GB" sz="1600" spc="-8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follow-up</a:t>
            </a:r>
            <a:r>
              <a:rPr lang="en-GB" sz="1600" spc="-5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responses,</a:t>
            </a:r>
            <a:r>
              <a:rPr lang="en-GB" sz="1600" spc="-6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600" spc="-6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following</a:t>
            </a:r>
            <a:r>
              <a:rPr lang="en-GB" sz="1600" spc="-7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findings</a:t>
            </a:r>
            <a:r>
              <a:rPr lang="en-GB" sz="1600" spc="-6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stand</a:t>
            </a:r>
            <a:r>
              <a:rPr lang="en-GB" sz="1600" spc="-6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spc="-20" dirty="0">
                <a:effectLst/>
                <a:latin typeface="Century Gothic" panose="020B0502020202020204" pitchFamily="34" charset="0"/>
                <a:ea typeface="Century Gothic" panose="020B0502020202020204" pitchFamily="34" charset="0"/>
                <a:cs typeface="Century Gothic" panose="020B0502020202020204" pitchFamily="34" charset="0"/>
              </a:rPr>
              <a:t>out:</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742950" marR="1102995" lvl="1" indent="-285750">
              <a:lnSpc>
                <a:spcPct val="87000"/>
              </a:lnSpc>
              <a:spcBef>
                <a:spcPts val="965"/>
              </a:spcBef>
              <a:spcAft>
                <a:spcPts val="0"/>
              </a:spcAft>
              <a:buClr>
                <a:srgbClr val="DA291C"/>
              </a:buClr>
              <a:buSzPts val="1600"/>
              <a:buFont typeface="Arial" panose="020B0604020202020204" pitchFamily="34" charset="0"/>
              <a:buChar char="•"/>
              <a:tabLst>
                <a:tab pos="626110" algn="l"/>
                <a:tab pos="626745" algn="l"/>
              </a:tabLst>
            </a:pPr>
            <a:r>
              <a:rPr lang="en-GB" sz="1600" b="1"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600" b="1"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biggest</a:t>
            </a:r>
            <a:r>
              <a:rPr lang="en-GB" sz="1600" b="1"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increases</a:t>
            </a:r>
            <a:r>
              <a:rPr lang="en-GB" sz="1600" b="1"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and</a:t>
            </a:r>
            <a:r>
              <a:rPr lang="en-GB" sz="1600" b="1"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decreases suggest</a:t>
            </a:r>
            <a:r>
              <a:rPr lang="en-GB" sz="1600" b="1"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improvements in</a:t>
            </a:r>
            <a:r>
              <a:rPr lang="en-GB" sz="1600" b="1"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perceptions about</a:t>
            </a:r>
            <a:r>
              <a:rPr lang="en-GB" sz="1600" b="1"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motivation, attitude</a:t>
            </a:r>
            <a:r>
              <a:rPr lang="en-GB" sz="1600" b="1"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and capabilities of older clients</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 – in line with the previous slide</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742950" marR="1125220" lvl="1" indent="-285750">
              <a:lnSpc>
                <a:spcPct val="86000"/>
              </a:lnSpc>
              <a:spcBef>
                <a:spcPts val="1015"/>
              </a:spcBef>
              <a:spcAft>
                <a:spcPts val="0"/>
              </a:spcAft>
              <a:buClr>
                <a:srgbClr val="DA291C"/>
              </a:buClr>
              <a:buSzPts val="1600"/>
              <a:buFont typeface="Arial" panose="020B0604020202020204" pitchFamily="34" charset="0"/>
              <a:buChar char="•"/>
              <a:tabLst>
                <a:tab pos="626110" algn="l"/>
                <a:tab pos="626745" algn="l"/>
              </a:tabLst>
            </a:pPr>
            <a:r>
              <a:rPr lang="en-GB" sz="1600" dirty="0">
                <a:effectLst/>
                <a:latin typeface="Century Gothic" panose="020B0502020202020204" pitchFamily="34" charset="0"/>
                <a:ea typeface="Arial" panose="020B0604020202020204" pitchFamily="34" charset="0"/>
                <a:cs typeface="Century Gothic" panose="020B0502020202020204" pitchFamily="34" charset="0"/>
              </a:rPr>
              <a:t>There are</a:t>
            </a:r>
            <a:r>
              <a:rPr lang="en-GB" sz="16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small</a:t>
            </a:r>
            <a:r>
              <a:rPr lang="en-GB" sz="1600" b="1"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increases</a:t>
            </a:r>
            <a:r>
              <a:rPr lang="en-GB" sz="1600" b="1"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in</a:t>
            </a:r>
            <a:r>
              <a:rPr lang="en-GB" sz="1600" b="1"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recognition of</a:t>
            </a:r>
            <a:r>
              <a:rPr lang="en-GB" sz="1600" b="1"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age</a:t>
            </a:r>
            <a:r>
              <a:rPr lang="en-GB" sz="1600" b="1"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discrimination</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 by</a:t>
            </a:r>
            <a:r>
              <a:rPr lang="en-GB" sz="1600" b="1"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employers</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a:t>
            </a:r>
            <a:r>
              <a:rPr lang="en-GB" sz="16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specific</a:t>
            </a:r>
            <a:r>
              <a:rPr lang="en-GB" sz="16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barriers</a:t>
            </a:r>
            <a:r>
              <a:rPr lang="en-GB" sz="16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such</a:t>
            </a:r>
            <a:r>
              <a:rPr lang="en-GB" sz="16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as</a:t>
            </a:r>
            <a:r>
              <a:rPr lang="en-GB" sz="16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care, and the need to consider other sectors</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742950" marR="723900" lvl="1" indent="-285750">
              <a:lnSpc>
                <a:spcPct val="87000"/>
              </a:lnSpc>
              <a:spcBef>
                <a:spcPts val="1025"/>
              </a:spcBef>
              <a:spcAft>
                <a:spcPts val="0"/>
              </a:spcAft>
              <a:buClr>
                <a:srgbClr val="DA291C"/>
              </a:buClr>
              <a:buSzPts val="1600"/>
              <a:buFont typeface="Arial" panose="020B0604020202020204" pitchFamily="34" charset="0"/>
              <a:buChar char="•"/>
              <a:tabLst>
                <a:tab pos="626110" algn="l"/>
                <a:tab pos="626745" algn="l"/>
              </a:tabLst>
            </a:pPr>
            <a:r>
              <a:rPr lang="en-GB" sz="1600" dirty="0">
                <a:effectLst/>
                <a:latin typeface="Century Gothic" panose="020B0502020202020204" pitchFamily="34" charset="0"/>
                <a:ea typeface="Arial" panose="020B0604020202020204" pitchFamily="34" charset="0"/>
                <a:cs typeface="Century Gothic" panose="020B0502020202020204" pitchFamily="34" charset="0"/>
              </a:rPr>
              <a:t>In</a:t>
            </a:r>
            <a:r>
              <a:rPr lang="en-GB" sz="16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both surveys on average</a:t>
            </a:r>
            <a:r>
              <a:rPr lang="en-GB" sz="16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KWs neither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agreed or disagreed that older clients are less likely to find work through employment</a:t>
            </a:r>
            <a:r>
              <a:rPr lang="en-GB" sz="16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support</a:t>
            </a:r>
            <a:r>
              <a:rPr lang="en-GB" sz="16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t>
            </a:r>
            <a:r>
              <a:rPr lang="en-GB" sz="1600"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despite</a:t>
            </a:r>
            <a:r>
              <a:rPr lang="en-GB" sz="16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this</a:t>
            </a:r>
            <a:r>
              <a:rPr lang="en-GB" sz="16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being</a:t>
            </a:r>
            <a:r>
              <a:rPr lang="en-GB" sz="16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true</a:t>
            </a:r>
            <a:r>
              <a:rPr lang="en-GB" sz="16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as</a:t>
            </a:r>
            <a:r>
              <a:rPr lang="en-GB" sz="16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set</a:t>
            </a:r>
            <a:r>
              <a:rPr lang="en-GB" sz="16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out</a:t>
            </a:r>
            <a:r>
              <a:rPr lang="en-GB" sz="16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in</a:t>
            </a:r>
            <a:r>
              <a:rPr lang="en-GB" sz="16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6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training</a:t>
            </a:r>
            <a:r>
              <a:rPr lang="en-GB" sz="16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and</a:t>
            </a:r>
            <a:r>
              <a:rPr lang="en-GB" sz="16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as</a:t>
            </a:r>
            <a:r>
              <a:rPr lang="en-GB" sz="16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monitoring data</a:t>
            </a:r>
            <a:r>
              <a:rPr lang="en-GB" sz="16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on</a:t>
            </a:r>
            <a:r>
              <a:rPr lang="en-GB" sz="16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WHP in Greater Manchester shows</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b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br>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26</a:t>
            </a:fld>
            <a:endParaRPr lang="en-GB" dirty="0"/>
          </a:p>
        </p:txBody>
      </p:sp>
    </p:spTree>
    <p:extLst>
      <p:ext uri="{BB962C8B-B14F-4D97-AF65-F5344CB8AC3E}">
        <p14:creationId xmlns:p14="http://schemas.microsoft.com/office/powerpoint/2010/main" val="2868896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27</a:t>
            </a:fld>
            <a:endParaRPr lang="en-GB" dirty="0"/>
          </a:p>
        </p:txBody>
      </p:sp>
    </p:spTree>
    <p:extLst>
      <p:ext uri="{BB962C8B-B14F-4D97-AF65-F5344CB8AC3E}">
        <p14:creationId xmlns:p14="http://schemas.microsoft.com/office/powerpoint/2010/main" val="2098819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5810">
              <a:lnSpc>
                <a:spcPct val="87000"/>
              </a:lnSpc>
              <a:spcBef>
                <a:spcPts val="690"/>
              </a:spcBef>
              <a:spcAft>
                <a:spcPts val="0"/>
              </a:spcAft>
            </a:pP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The survey asked KWs whether they thought they needed to change</a:t>
            </a:r>
            <a:r>
              <a:rPr lang="en-GB" sz="16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their</a:t>
            </a:r>
            <a:r>
              <a:rPr lang="en-GB" sz="16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practice</a:t>
            </a:r>
            <a:r>
              <a:rPr lang="en-GB" sz="16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as</a:t>
            </a:r>
            <a:r>
              <a:rPr lang="en-GB" sz="16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a</a:t>
            </a:r>
            <a:r>
              <a:rPr lang="en-GB" sz="1600" spc="-4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result</a:t>
            </a:r>
            <a:r>
              <a:rPr lang="en-GB" sz="1600" spc="-5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of</a:t>
            </a:r>
            <a:r>
              <a:rPr lang="en-GB" sz="160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6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training,</a:t>
            </a:r>
            <a:r>
              <a:rPr lang="en-GB" sz="16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which</a:t>
            </a:r>
            <a:r>
              <a:rPr lang="en-GB" sz="16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found:</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1143000" marR="107315" lvl="2" indent="-228600">
              <a:lnSpc>
                <a:spcPct val="87000"/>
              </a:lnSpc>
              <a:spcBef>
                <a:spcPts val="1015"/>
              </a:spcBef>
              <a:spcAft>
                <a:spcPts val="0"/>
              </a:spcAft>
              <a:buFont typeface="Arial" panose="020B0604020202020204" pitchFamily="34" charset="0"/>
              <a:buChar char="•"/>
              <a:tabLst>
                <a:tab pos="994410" algn="l"/>
                <a:tab pos="995045" algn="l"/>
              </a:tabLst>
            </a:pPr>
            <a:r>
              <a:rPr lang="en-GB" sz="1600" b="1" dirty="0">
                <a:effectLst/>
                <a:latin typeface="Century Gothic" panose="020B0502020202020204" pitchFamily="34" charset="0"/>
                <a:ea typeface="Arial" panose="020B0604020202020204" pitchFamily="34" charset="0"/>
                <a:cs typeface="Century Gothic" panose="020B0502020202020204" pitchFamily="34" charset="0"/>
              </a:rPr>
              <a:t>Most</a:t>
            </a:r>
            <a:r>
              <a:rPr lang="en-GB" sz="1600" b="1"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KWs</a:t>
            </a:r>
            <a:r>
              <a:rPr lang="en-GB" sz="1600" b="1"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thought</a:t>
            </a:r>
            <a:r>
              <a:rPr lang="en-GB" sz="1600" b="1"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they</a:t>
            </a:r>
            <a:r>
              <a:rPr lang="en-GB" sz="1600" b="1"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did</a:t>
            </a:r>
            <a:r>
              <a:rPr lang="en-GB" sz="1600" b="1"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need to</a:t>
            </a:r>
            <a:r>
              <a:rPr lang="en-GB" sz="1600" b="1"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change their</a:t>
            </a:r>
            <a:r>
              <a:rPr lang="en-GB" sz="1600" b="1"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practice, but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mostly “a little” rather than “a lot”</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1143000" marR="214630" lvl="2" indent="-228600">
              <a:lnSpc>
                <a:spcPct val="88000"/>
              </a:lnSpc>
              <a:spcBef>
                <a:spcPts val="980"/>
              </a:spcBef>
              <a:spcAft>
                <a:spcPts val="0"/>
              </a:spcAft>
              <a:buFont typeface="Arial" panose="020B0604020202020204" pitchFamily="34" charset="0"/>
              <a:buChar char="•"/>
              <a:tabLst>
                <a:tab pos="994410" algn="l"/>
                <a:tab pos="995045" algn="l"/>
              </a:tabLst>
            </a:pPr>
            <a:r>
              <a:rPr lang="en-GB" sz="1600" dirty="0">
                <a:effectLst/>
                <a:latin typeface="Century Gothic" panose="020B0502020202020204" pitchFamily="34" charset="0"/>
                <a:ea typeface="Arial" panose="020B0604020202020204" pitchFamily="34" charset="0"/>
                <a:cs typeface="Century Gothic" panose="020B0502020202020204" pitchFamily="34" charset="0"/>
              </a:rPr>
              <a:t>But</a:t>
            </a:r>
            <a:r>
              <a:rPr lang="en-GB" sz="16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a</a:t>
            </a:r>
            <a:r>
              <a:rPr lang="en-GB" sz="1600" b="1"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sizeable</a:t>
            </a:r>
            <a:r>
              <a:rPr lang="en-GB" sz="1600" b="1"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proportion reported</a:t>
            </a:r>
            <a:r>
              <a:rPr lang="en-GB" sz="1600" b="1"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n</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a:t>
            </a:r>
            <a:r>
              <a:rPr lang="en-GB" sz="1600" b="1"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need</a:t>
            </a:r>
            <a:r>
              <a:rPr lang="en-GB" sz="1600" b="1"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to</a:t>
            </a:r>
            <a:r>
              <a:rPr lang="en-GB" sz="1600" b="1"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change to their practice</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765810">
              <a:lnSpc>
                <a:spcPct val="87000"/>
              </a:lnSpc>
              <a:spcBef>
                <a:spcPts val="975"/>
              </a:spcBef>
              <a:spcAft>
                <a:spcPts val="0"/>
              </a:spcAft>
            </a:pP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These responses were checked against responses to the baseline</a:t>
            </a:r>
            <a:r>
              <a:rPr lang="en-GB" sz="1600" spc="-4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survey</a:t>
            </a:r>
            <a:r>
              <a:rPr lang="en-GB" sz="160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question:</a:t>
            </a:r>
            <a:r>
              <a:rPr lang="en-GB" sz="16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‘How</a:t>
            </a:r>
            <a:r>
              <a:rPr lang="en-GB" sz="16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well</a:t>
            </a:r>
            <a:r>
              <a:rPr lang="en-GB" sz="16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equipped</a:t>
            </a:r>
            <a:r>
              <a:rPr lang="en-GB" sz="160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do</a:t>
            </a:r>
            <a:r>
              <a:rPr lang="en-GB" sz="16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you</a:t>
            </a:r>
            <a:r>
              <a:rPr lang="en-GB" sz="16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feel</a:t>
            </a:r>
            <a:r>
              <a:rPr lang="en-GB" sz="16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to support older clients?’ which found:</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1143000" marR="570230" lvl="2" indent="-228600">
              <a:lnSpc>
                <a:spcPct val="87000"/>
              </a:lnSpc>
              <a:spcBef>
                <a:spcPts val="1015"/>
              </a:spcBef>
              <a:spcAft>
                <a:spcPts val="0"/>
              </a:spcAft>
              <a:buFont typeface="Arial" panose="020B0604020202020204" pitchFamily="34" charset="0"/>
              <a:buChar char="•"/>
              <a:tabLst>
                <a:tab pos="994410" algn="l"/>
                <a:tab pos="995045" algn="l"/>
              </a:tabLst>
            </a:pPr>
            <a:r>
              <a:rPr lang="en-GB" sz="1600" dirty="0">
                <a:effectLst/>
                <a:latin typeface="Century Gothic" panose="020B0502020202020204" pitchFamily="34" charset="0"/>
                <a:ea typeface="Arial" panose="020B0604020202020204" pitchFamily="34" charset="0"/>
                <a:cs typeface="Century Gothic" panose="020B0502020202020204" pitchFamily="34" charset="0"/>
              </a:rPr>
              <a:t>Those who said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‘No’ were more likely to feel better equipped</a:t>
            </a:r>
            <a:r>
              <a:rPr lang="en-GB" sz="16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in</a:t>
            </a:r>
            <a:r>
              <a:rPr lang="en-GB" sz="16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the</a:t>
            </a:r>
            <a:r>
              <a:rPr lang="en-GB" sz="16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baseline</a:t>
            </a:r>
            <a:r>
              <a:rPr lang="en-GB" sz="1600" spc="-5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(average</a:t>
            </a:r>
            <a:r>
              <a:rPr lang="en-GB" sz="16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score</a:t>
            </a:r>
            <a:r>
              <a:rPr lang="en-GB" sz="16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of</a:t>
            </a:r>
            <a:r>
              <a:rPr lang="en-GB" sz="16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7.4)</a:t>
            </a:r>
            <a:r>
              <a:rPr lang="en-GB" sz="16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than those that</a:t>
            </a:r>
            <a:r>
              <a:rPr lang="en-GB" sz="16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said</a:t>
            </a:r>
            <a:r>
              <a:rPr lang="en-GB" sz="16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Yes,</a:t>
            </a:r>
            <a:r>
              <a:rPr lang="en-GB" sz="16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a:t>
            </a:r>
            <a:r>
              <a:rPr lang="en-GB" sz="160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little’</a:t>
            </a:r>
            <a:r>
              <a:rPr lang="en-GB" sz="16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(6.6) and</a:t>
            </a:r>
            <a:r>
              <a:rPr lang="en-GB" sz="16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‘Yes,</a:t>
            </a:r>
            <a:r>
              <a:rPr lang="en-GB" sz="16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a:t>
            </a:r>
            <a:r>
              <a:rPr lang="en-GB" sz="160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lot’</a:t>
            </a:r>
            <a:r>
              <a:rPr lang="en-GB" sz="16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(5.0)</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1143000" marR="120015" lvl="2" indent="-228600">
              <a:lnSpc>
                <a:spcPct val="86000"/>
              </a:lnSpc>
              <a:spcBef>
                <a:spcPts val="1030"/>
              </a:spcBef>
              <a:spcAft>
                <a:spcPts val="0"/>
              </a:spcAft>
              <a:buFont typeface="Arial" panose="020B0604020202020204" pitchFamily="34" charset="0"/>
              <a:buChar char="•"/>
              <a:tabLst>
                <a:tab pos="994410" algn="l"/>
                <a:tab pos="995045" algn="l"/>
              </a:tabLst>
            </a:pPr>
            <a:r>
              <a:rPr lang="en-GB" sz="1600" b="1" dirty="0">
                <a:effectLst/>
                <a:latin typeface="Century Gothic" panose="020B0502020202020204" pitchFamily="34" charset="0"/>
                <a:ea typeface="Arial" panose="020B0604020202020204" pitchFamily="34" charset="0"/>
                <a:cs typeface="Century Gothic" panose="020B0502020202020204" pitchFamily="34" charset="0"/>
              </a:rPr>
              <a:t>So</a:t>
            </a:r>
            <a:r>
              <a:rPr lang="en-GB" sz="1600" b="1"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600" b="1"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training</a:t>
            </a:r>
            <a:r>
              <a:rPr lang="en-GB" sz="1600" b="1"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has</a:t>
            </a:r>
            <a:r>
              <a:rPr lang="en-GB" sz="1600" b="1"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been</a:t>
            </a:r>
            <a:r>
              <a:rPr lang="en-GB" sz="1600" b="1"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more</a:t>
            </a:r>
            <a:r>
              <a:rPr lang="en-GB" sz="1600" b="1"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impactful for</a:t>
            </a:r>
            <a:r>
              <a:rPr lang="en-GB" sz="1600" b="1"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those</a:t>
            </a:r>
            <a:r>
              <a:rPr lang="en-GB" sz="1600" b="1"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who</a:t>
            </a:r>
            <a:r>
              <a:rPr lang="en-GB" sz="1600" b="1"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felt less equipped to support older clients beforehand</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28</a:t>
            </a:fld>
            <a:endParaRPr lang="en-GB" dirty="0"/>
          </a:p>
        </p:txBody>
      </p:sp>
    </p:spTree>
    <p:extLst>
      <p:ext uri="{BB962C8B-B14F-4D97-AF65-F5344CB8AC3E}">
        <p14:creationId xmlns:p14="http://schemas.microsoft.com/office/powerpoint/2010/main" val="137270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5810">
              <a:spcBef>
                <a:spcPts val="1450"/>
              </a:spcBef>
              <a:spcAft>
                <a:spcPts val="0"/>
              </a:spcAft>
            </a:pP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KWs</a:t>
            </a:r>
            <a:r>
              <a:rPr lang="en-GB" sz="15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were</a:t>
            </a:r>
            <a:r>
              <a:rPr lang="en-GB" sz="15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subsequently asked</a:t>
            </a:r>
            <a:r>
              <a:rPr lang="en-GB" sz="15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an open</a:t>
            </a:r>
            <a:r>
              <a:rPr lang="en-GB" sz="15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question</a:t>
            </a:r>
            <a:r>
              <a:rPr lang="en-GB" sz="15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on</a:t>
            </a:r>
            <a:r>
              <a:rPr lang="en-GB" sz="15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how</a:t>
            </a:r>
            <a:r>
              <a:rPr lang="en-GB" sz="15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they</a:t>
            </a:r>
            <a:r>
              <a:rPr lang="en-GB" sz="15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have</a:t>
            </a:r>
            <a:r>
              <a:rPr lang="en-GB" sz="15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changed</a:t>
            </a:r>
            <a:r>
              <a:rPr lang="en-GB" sz="15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their</a:t>
            </a:r>
            <a:r>
              <a:rPr lang="en-GB" sz="15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practice</a:t>
            </a:r>
            <a:r>
              <a:rPr lang="en-GB" sz="15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as</a:t>
            </a:r>
            <a:r>
              <a:rPr lang="en-GB" sz="15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a</a:t>
            </a:r>
            <a:r>
              <a:rPr lang="en-GB" sz="15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result</a:t>
            </a:r>
            <a:r>
              <a:rPr lang="en-GB" sz="15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of the</a:t>
            </a:r>
            <a:r>
              <a:rPr lang="en-GB" sz="1500" spc="-10" dirty="0">
                <a:effectLst/>
                <a:latin typeface="Century Gothic" panose="020B0502020202020204" pitchFamily="34" charset="0"/>
                <a:ea typeface="Century Gothic" panose="020B0502020202020204" pitchFamily="34" charset="0"/>
                <a:cs typeface="Century Gothic" panose="020B0502020202020204" pitchFamily="34" charset="0"/>
              </a:rPr>
              <a:t> training</a:t>
            </a:r>
            <a:endParaRPr lang="en-GB" sz="1100" spc="-1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765810">
              <a:spcBef>
                <a:spcPts val="1450"/>
              </a:spcBef>
              <a:spcAft>
                <a:spcPts val="0"/>
              </a:spcAft>
            </a:pPr>
            <a:r>
              <a:rPr lang="en-GB" sz="15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45% provided</a:t>
            </a:r>
            <a:r>
              <a:rPr lang="en-GB" sz="15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no response</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a:t>
            </a:r>
            <a:r>
              <a:rPr lang="en-GB" sz="15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which</a:t>
            </a:r>
            <a:r>
              <a:rPr lang="en-GB" sz="15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includes</a:t>
            </a:r>
            <a:r>
              <a:rPr lang="en-GB" sz="15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all</a:t>
            </a:r>
            <a:r>
              <a:rPr lang="en-GB" sz="15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those who responded</a:t>
            </a:r>
            <a:r>
              <a:rPr lang="en-GB" sz="15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‘No’ to</a:t>
            </a:r>
            <a:r>
              <a:rPr lang="en-GB" sz="15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5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previous</a:t>
            </a:r>
            <a:r>
              <a:rPr lang="en-GB" sz="15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question</a:t>
            </a:r>
            <a:r>
              <a:rPr lang="en-GB" sz="15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and</a:t>
            </a:r>
            <a:r>
              <a:rPr lang="en-GB" sz="15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one who said ‘Yes, a little’</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765810">
              <a:spcBef>
                <a:spcPts val="1450"/>
              </a:spcBef>
              <a:spcAft>
                <a:spcPts val="0"/>
              </a:spcAft>
            </a:pPr>
            <a:r>
              <a:rPr lang="en-GB" sz="15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5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b="1" dirty="0">
                <a:effectLst/>
                <a:latin typeface="Century Gothic" panose="020B0502020202020204" pitchFamily="34" charset="0"/>
                <a:ea typeface="Arial" panose="020B0604020202020204" pitchFamily="34" charset="0"/>
                <a:cs typeface="Century Gothic" panose="020B0502020202020204" pitchFamily="34" charset="0"/>
              </a:rPr>
              <a:t>most</a:t>
            </a:r>
            <a:r>
              <a:rPr lang="en-GB" sz="1500" b="1"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b="1" dirty="0">
                <a:effectLst/>
                <a:latin typeface="Century Gothic" panose="020B0502020202020204" pitchFamily="34" charset="0"/>
                <a:ea typeface="Arial" panose="020B0604020202020204" pitchFamily="34" charset="0"/>
                <a:cs typeface="Century Gothic" panose="020B0502020202020204" pitchFamily="34" charset="0"/>
              </a:rPr>
              <a:t>common</a:t>
            </a:r>
            <a:r>
              <a:rPr lang="en-GB" sz="1500" b="1"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b="1" dirty="0">
                <a:effectLst/>
                <a:latin typeface="Century Gothic" panose="020B0502020202020204" pitchFamily="34" charset="0"/>
                <a:ea typeface="Arial" panose="020B0604020202020204" pitchFamily="34" charset="0"/>
                <a:cs typeface="Century Gothic" panose="020B0502020202020204" pitchFamily="34" charset="0"/>
              </a:rPr>
              <a:t>responses</a:t>
            </a:r>
            <a:r>
              <a:rPr lang="en-GB" sz="1500" b="1"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b="1" dirty="0">
                <a:effectLst/>
                <a:latin typeface="Century Gothic" panose="020B0502020202020204" pitchFamily="34" charset="0"/>
                <a:ea typeface="Arial" panose="020B0604020202020204" pitchFamily="34" charset="0"/>
                <a:cs typeface="Century Gothic" panose="020B0502020202020204" pitchFamily="34" charset="0"/>
              </a:rPr>
              <a:t>related</a:t>
            </a:r>
            <a:r>
              <a:rPr lang="en-GB" sz="1500" b="1"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b="1" dirty="0">
                <a:effectLst/>
                <a:latin typeface="Century Gothic" panose="020B0502020202020204" pitchFamily="34" charset="0"/>
                <a:ea typeface="Arial" panose="020B0604020202020204" pitchFamily="34" charset="0"/>
                <a:cs typeface="Century Gothic" panose="020B0502020202020204" pitchFamily="34" charset="0"/>
              </a:rPr>
              <a:t>to</a:t>
            </a:r>
            <a:r>
              <a:rPr lang="en-GB" sz="1500" b="1"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b="1" dirty="0">
                <a:effectLst/>
                <a:latin typeface="Century Gothic" panose="020B0502020202020204" pitchFamily="34" charset="0"/>
                <a:ea typeface="Arial" panose="020B0604020202020204" pitchFamily="34" charset="0"/>
                <a:cs typeface="Century Gothic" panose="020B0502020202020204" pitchFamily="34" charset="0"/>
              </a:rPr>
              <a:t>being</a:t>
            </a:r>
            <a:r>
              <a:rPr lang="en-GB" sz="1500" b="1"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generally</a:t>
            </a:r>
            <a:r>
              <a:rPr lang="en-GB" sz="1500" b="1"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more</a:t>
            </a:r>
            <a:r>
              <a:rPr lang="en-GB" sz="1500" b="1"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aware,</a:t>
            </a:r>
            <a:r>
              <a:rPr lang="en-GB" sz="1500" b="1"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mindful</a:t>
            </a:r>
            <a:r>
              <a:rPr lang="en-GB" sz="1500" b="1"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and/or</a:t>
            </a:r>
            <a:r>
              <a:rPr lang="en-GB" sz="1500" b="1"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understanding</a:t>
            </a:r>
            <a:r>
              <a:rPr lang="en-GB" sz="1500" b="1"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of older</a:t>
            </a:r>
            <a:r>
              <a:rPr lang="en-GB" sz="1500" b="1"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00" b="1"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clients</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994410">
              <a:lnSpc>
                <a:spcPts val="1730"/>
              </a:lnSpc>
            </a:pP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(45%</a:t>
            </a:r>
            <a:r>
              <a:rPr lang="en-GB" sz="15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of</a:t>
            </a:r>
            <a:r>
              <a:rPr lang="en-GB" sz="15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KWs)</a:t>
            </a:r>
            <a:r>
              <a:rPr lang="en-GB" sz="15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with</a:t>
            </a:r>
            <a:r>
              <a:rPr lang="en-GB" sz="15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comments</a:t>
            </a:r>
            <a:r>
              <a:rPr lang="en-GB" sz="15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about</a:t>
            </a:r>
            <a:r>
              <a:rPr lang="en-GB" sz="15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being</a:t>
            </a:r>
            <a:r>
              <a:rPr lang="en-GB" sz="15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more</a:t>
            </a:r>
            <a:r>
              <a:rPr lang="en-GB" sz="15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‘open</a:t>
            </a:r>
            <a:r>
              <a:rPr lang="en-GB" sz="15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minded’</a:t>
            </a:r>
            <a:r>
              <a:rPr lang="en-GB" sz="15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dirty="0">
                <a:effectLst/>
                <a:latin typeface="Century Gothic" panose="020B0502020202020204" pitchFamily="34" charset="0"/>
                <a:ea typeface="Century Gothic" panose="020B0502020202020204" pitchFamily="34" charset="0"/>
                <a:cs typeface="Century Gothic" panose="020B0502020202020204" pitchFamily="34" charset="0"/>
              </a:rPr>
              <a:t>and ‘digging</a:t>
            </a:r>
            <a:r>
              <a:rPr lang="en-GB" sz="15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00" spc="-10" dirty="0">
                <a:effectLst/>
                <a:latin typeface="Century Gothic" panose="020B0502020202020204" pitchFamily="34" charset="0"/>
                <a:ea typeface="Century Gothic" panose="020B0502020202020204" pitchFamily="34" charset="0"/>
                <a:cs typeface="Century Gothic" panose="020B0502020202020204" pitchFamily="34" charset="0"/>
              </a:rPr>
              <a:t>deeper’</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914400" lvl="2" indent="0">
              <a:spcBef>
                <a:spcPts val="775"/>
              </a:spcBef>
              <a:buFont typeface="Arial" panose="020B0604020202020204" pitchFamily="34" charset="0"/>
              <a:buNone/>
              <a:tabLst>
                <a:tab pos="994410" algn="l"/>
                <a:tab pos="995045" algn="l"/>
              </a:tabLst>
            </a:pPr>
            <a:r>
              <a:rPr lang="en-GB" sz="15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5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rest</a:t>
            </a:r>
            <a:r>
              <a:rPr lang="en-GB" sz="15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of</a:t>
            </a:r>
            <a:r>
              <a:rPr lang="en-GB" sz="15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5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comments</a:t>
            </a:r>
            <a:r>
              <a:rPr lang="en-GB" sz="15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on</a:t>
            </a:r>
            <a:r>
              <a:rPr lang="en-GB" sz="15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changes</a:t>
            </a:r>
            <a:r>
              <a:rPr lang="en-GB" sz="15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to</a:t>
            </a:r>
            <a:r>
              <a:rPr lang="en-GB" sz="15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practice</a:t>
            </a:r>
            <a:r>
              <a:rPr lang="en-GB" sz="15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focused</a:t>
            </a:r>
            <a:r>
              <a:rPr lang="en-GB" sz="15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on</a:t>
            </a:r>
            <a:r>
              <a:rPr lang="en-GB" sz="15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specific</a:t>
            </a:r>
            <a:r>
              <a:rPr lang="en-GB" sz="15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areas</a:t>
            </a:r>
            <a:r>
              <a:rPr lang="en-GB" sz="15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of</a:t>
            </a:r>
            <a:r>
              <a:rPr lang="en-GB" sz="15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spc="-20" dirty="0">
                <a:effectLst/>
                <a:latin typeface="Century Gothic" panose="020B0502020202020204" pitchFamily="34" charset="0"/>
                <a:ea typeface="Arial" panose="020B0604020202020204" pitchFamily="34" charset="0"/>
                <a:cs typeface="Century Gothic" panose="020B0502020202020204" pitchFamily="34" charset="0"/>
              </a:rPr>
              <a:t>need</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914400" lvl="2" indent="0">
              <a:spcBef>
                <a:spcPts val="790"/>
              </a:spcBef>
              <a:buFont typeface="Arial" panose="020B0604020202020204" pitchFamily="34" charset="0"/>
              <a:buNone/>
              <a:tabLst>
                <a:tab pos="994410" algn="l"/>
                <a:tab pos="995045" algn="l"/>
              </a:tabLst>
            </a:pPr>
            <a:r>
              <a:rPr lang="en-GB" sz="1500" dirty="0">
                <a:effectLst/>
                <a:latin typeface="Century Gothic" panose="020B0502020202020204" pitchFamily="34" charset="0"/>
                <a:ea typeface="Arial" panose="020B0604020202020204" pitchFamily="34" charset="0"/>
                <a:cs typeface="Century Gothic" panose="020B0502020202020204" pitchFamily="34" charset="0"/>
              </a:rPr>
              <a:t>Note</a:t>
            </a:r>
            <a:r>
              <a:rPr lang="en-GB" sz="15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that</a:t>
            </a:r>
            <a:r>
              <a:rPr lang="en-GB" sz="15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one</a:t>
            </a:r>
            <a:r>
              <a:rPr lang="en-GB" sz="15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KW</a:t>
            </a:r>
            <a:r>
              <a:rPr lang="en-GB" sz="15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used</a:t>
            </a:r>
            <a:r>
              <a:rPr lang="en-GB" sz="15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5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space</a:t>
            </a:r>
            <a:r>
              <a:rPr lang="en-GB" sz="15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to</a:t>
            </a:r>
            <a:r>
              <a:rPr lang="en-GB" sz="15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say</a:t>
            </a:r>
            <a:r>
              <a:rPr lang="en-GB" sz="15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they</a:t>
            </a:r>
            <a:r>
              <a:rPr lang="en-GB" sz="15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needed</a:t>
            </a:r>
            <a:r>
              <a:rPr lang="en-GB" sz="15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dirty="0">
                <a:effectLst/>
                <a:latin typeface="Century Gothic" panose="020B0502020202020204" pitchFamily="34" charset="0"/>
                <a:ea typeface="Arial" panose="020B0604020202020204" pitchFamily="34" charset="0"/>
                <a:cs typeface="Century Gothic" panose="020B0502020202020204" pitchFamily="34" charset="0"/>
              </a:rPr>
              <a:t>‘refresher’</a:t>
            </a:r>
            <a:r>
              <a:rPr lang="en-GB" sz="15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00" spc="-10" dirty="0">
                <a:effectLst/>
                <a:latin typeface="Century Gothic" panose="020B0502020202020204" pitchFamily="34" charset="0"/>
                <a:ea typeface="Arial" panose="020B0604020202020204" pitchFamily="34" charset="0"/>
                <a:cs typeface="Century Gothic" panose="020B0502020202020204" pitchFamily="34" charset="0"/>
              </a:rPr>
              <a:t>training</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b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br>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29</a:t>
            </a:fld>
            <a:endParaRPr lang="en-GB" dirty="0"/>
          </a:p>
        </p:txBody>
      </p:sp>
    </p:spTree>
    <p:extLst>
      <p:ext uri="{BB962C8B-B14F-4D97-AF65-F5344CB8AC3E}">
        <p14:creationId xmlns:p14="http://schemas.microsoft.com/office/powerpoint/2010/main" val="1437409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7510" marR="704215">
              <a:lnSpc>
                <a:spcPct val="87000"/>
              </a:lnSpc>
              <a:spcBef>
                <a:spcPts val="1630"/>
              </a:spcBef>
              <a:spcAft>
                <a:spcPts val="0"/>
              </a:spcAft>
            </a:pP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6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KWs agreed</a:t>
            </a:r>
            <a:r>
              <a:rPr lang="en-GB" sz="16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with statements about</a:t>
            </a:r>
            <a:r>
              <a:rPr lang="en-GB" sz="1600" spc="-4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older</a:t>
            </a:r>
            <a:r>
              <a:rPr lang="en-GB" sz="16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clients</a:t>
            </a:r>
            <a:r>
              <a:rPr lang="en-GB" sz="16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versus younger clients on topics relating to the training – the statements ask about relative</a:t>
            </a:r>
            <a:r>
              <a:rPr lang="en-GB" sz="16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support needs and some prejudices that older clients can face</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97510">
              <a:spcBef>
                <a:spcPts val="820"/>
              </a:spcBef>
              <a:spcAft>
                <a:spcPts val="0"/>
              </a:spcAft>
            </a:pP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Comparing</a:t>
            </a:r>
            <a:r>
              <a:rPr lang="en-GB" sz="1600" spc="-7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600" spc="-7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baseline</a:t>
            </a:r>
            <a:r>
              <a:rPr lang="en-GB" sz="1600" spc="-8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and</a:t>
            </a:r>
            <a:r>
              <a:rPr lang="en-GB" sz="1600" spc="-8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follow-up</a:t>
            </a:r>
            <a:r>
              <a:rPr lang="en-GB" sz="1600" spc="-5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responses,</a:t>
            </a:r>
            <a:r>
              <a:rPr lang="en-GB" sz="1600" spc="-6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600" spc="-6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following</a:t>
            </a:r>
            <a:r>
              <a:rPr lang="en-GB" sz="1600" spc="-7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findings</a:t>
            </a:r>
            <a:r>
              <a:rPr lang="en-GB" sz="1600" spc="-6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stand</a:t>
            </a:r>
            <a:r>
              <a:rPr lang="en-GB" sz="1600" spc="-6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spc="-20" dirty="0">
                <a:effectLst/>
                <a:latin typeface="Century Gothic" panose="020B0502020202020204" pitchFamily="34" charset="0"/>
                <a:ea typeface="Century Gothic" panose="020B0502020202020204" pitchFamily="34" charset="0"/>
                <a:cs typeface="Century Gothic" panose="020B0502020202020204" pitchFamily="34" charset="0"/>
              </a:rPr>
              <a:t>out:</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742950" marR="1102995" lvl="1" indent="-285750">
              <a:lnSpc>
                <a:spcPct val="87000"/>
              </a:lnSpc>
              <a:spcBef>
                <a:spcPts val="965"/>
              </a:spcBef>
              <a:spcAft>
                <a:spcPts val="0"/>
              </a:spcAft>
              <a:buClr>
                <a:srgbClr val="DA291C"/>
              </a:buClr>
              <a:buSzPts val="1600"/>
              <a:buFont typeface="Arial" panose="020B0604020202020204" pitchFamily="34" charset="0"/>
              <a:buChar char="•"/>
              <a:tabLst>
                <a:tab pos="626110" algn="l"/>
                <a:tab pos="626745" algn="l"/>
              </a:tabLst>
            </a:pPr>
            <a:r>
              <a:rPr lang="en-GB" sz="1600" b="1"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600" b="1"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biggest</a:t>
            </a:r>
            <a:r>
              <a:rPr lang="en-GB" sz="1600" b="1"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increases</a:t>
            </a:r>
            <a:r>
              <a:rPr lang="en-GB" sz="1600" b="1"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and</a:t>
            </a:r>
            <a:r>
              <a:rPr lang="en-GB" sz="1600" b="1"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decreases suggest</a:t>
            </a:r>
            <a:r>
              <a:rPr lang="en-GB" sz="1600" b="1"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improvements in</a:t>
            </a:r>
            <a:r>
              <a:rPr lang="en-GB" sz="1600" b="1"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perceptions about</a:t>
            </a:r>
            <a:r>
              <a:rPr lang="en-GB" sz="1600" b="1"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motivation, attitude</a:t>
            </a:r>
            <a:r>
              <a:rPr lang="en-GB" sz="1600" b="1"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and capabilities of older clients</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 – in line with the previous slide</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742950" marR="1125220" lvl="1" indent="-285750">
              <a:lnSpc>
                <a:spcPct val="86000"/>
              </a:lnSpc>
              <a:spcBef>
                <a:spcPts val="1015"/>
              </a:spcBef>
              <a:spcAft>
                <a:spcPts val="0"/>
              </a:spcAft>
              <a:buClr>
                <a:srgbClr val="DA291C"/>
              </a:buClr>
              <a:buSzPts val="1600"/>
              <a:buFont typeface="Arial" panose="020B0604020202020204" pitchFamily="34" charset="0"/>
              <a:buChar char="•"/>
              <a:tabLst>
                <a:tab pos="626110" algn="l"/>
                <a:tab pos="626745" algn="l"/>
              </a:tabLst>
            </a:pPr>
            <a:r>
              <a:rPr lang="en-GB" sz="1600" dirty="0">
                <a:effectLst/>
                <a:latin typeface="Century Gothic" panose="020B0502020202020204" pitchFamily="34" charset="0"/>
                <a:ea typeface="Arial" panose="020B0604020202020204" pitchFamily="34" charset="0"/>
                <a:cs typeface="Century Gothic" panose="020B0502020202020204" pitchFamily="34" charset="0"/>
              </a:rPr>
              <a:t>There are</a:t>
            </a:r>
            <a:r>
              <a:rPr lang="en-GB" sz="16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small</a:t>
            </a:r>
            <a:r>
              <a:rPr lang="en-GB" sz="1600" b="1"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increases</a:t>
            </a:r>
            <a:r>
              <a:rPr lang="en-GB" sz="1600" b="1"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in</a:t>
            </a:r>
            <a:r>
              <a:rPr lang="en-GB" sz="1600" b="1"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recognition of</a:t>
            </a:r>
            <a:r>
              <a:rPr lang="en-GB" sz="1600" b="1"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age</a:t>
            </a:r>
            <a:r>
              <a:rPr lang="en-GB" sz="1600" b="1"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discrimination</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 by</a:t>
            </a:r>
            <a:r>
              <a:rPr lang="en-GB" sz="1600" b="1"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b="1" dirty="0">
                <a:effectLst/>
                <a:latin typeface="Century Gothic" panose="020B0502020202020204" pitchFamily="34" charset="0"/>
                <a:ea typeface="Arial" panose="020B0604020202020204" pitchFamily="34" charset="0"/>
                <a:cs typeface="Century Gothic" panose="020B0502020202020204" pitchFamily="34" charset="0"/>
              </a:rPr>
              <a:t>employers</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a:t>
            </a:r>
            <a:r>
              <a:rPr lang="en-GB" sz="16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specific</a:t>
            </a:r>
            <a:r>
              <a:rPr lang="en-GB" sz="16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barriers</a:t>
            </a:r>
            <a:r>
              <a:rPr lang="en-GB" sz="16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such</a:t>
            </a:r>
            <a:r>
              <a:rPr lang="en-GB" sz="16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as</a:t>
            </a:r>
            <a:r>
              <a:rPr lang="en-GB" sz="16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care, and the need to consider other sectors</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742950" marR="723900" lvl="1" indent="-285750">
              <a:lnSpc>
                <a:spcPct val="87000"/>
              </a:lnSpc>
              <a:spcBef>
                <a:spcPts val="1025"/>
              </a:spcBef>
              <a:spcAft>
                <a:spcPts val="0"/>
              </a:spcAft>
              <a:buClr>
                <a:srgbClr val="DA291C"/>
              </a:buClr>
              <a:buSzPts val="1600"/>
              <a:buFont typeface="Arial" panose="020B0604020202020204" pitchFamily="34" charset="0"/>
              <a:buChar char="•"/>
              <a:tabLst>
                <a:tab pos="626110" algn="l"/>
                <a:tab pos="626745" algn="l"/>
              </a:tabLst>
            </a:pPr>
            <a:r>
              <a:rPr lang="en-GB" sz="1600" dirty="0">
                <a:effectLst/>
                <a:latin typeface="Century Gothic" panose="020B0502020202020204" pitchFamily="34" charset="0"/>
                <a:ea typeface="Arial" panose="020B0604020202020204" pitchFamily="34" charset="0"/>
                <a:cs typeface="Century Gothic" panose="020B0502020202020204" pitchFamily="34" charset="0"/>
              </a:rPr>
              <a:t>In</a:t>
            </a:r>
            <a:r>
              <a:rPr lang="en-GB" sz="16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both surveys on average</a:t>
            </a:r>
            <a:r>
              <a:rPr lang="en-GB" sz="16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KWs neither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agreed or disagreed that older clients are less likely to find work through employment</a:t>
            </a:r>
            <a:r>
              <a:rPr lang="en-GB" sz="16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support</a:t>
            </a:r>
            <a:r>
              <a:rPr lang="en-GB" sz="16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t>
            </a:r>
            <a:r>
              <a:rPr lang="en-GB" sz="1600"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despite</a:t>
            </a:r>
            <a:r>
              <a:rPr lang="en-GB" sz="16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this</a:t>
            </a:r>
            <a:r>
              <a:rPr lang="en-GB" sz="16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being</a:t>
            </a:r>
            <a:r>
              <a:rPr lang="en-GB" sz="16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true</a:t>
            </a:r>
            <a:r>
              <a:rPr lang="en-GB" sz="16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as</a:t>
            </a:r>
            <a:r>
              <a:rPr lang="en-GB" sz="16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set</a:t>
            </a:r>
            <a:r>
              <a:rPr lang="en-GB" sz="16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out</a:t>
            </a:r>
            <a:r>
              <a:rPr lang="en-GB" sz="16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in</a:t>
            </a:r>
            <a:r>
              <a:rPr lang="en-GB" sz="16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6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training</a:t>
            </a:r>
            <a:r>
              <a:rPr lang="en-GB" sz="16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and</a:t>
            </a:r>
            <a:r>
              <a:rPr lang="en-GB" sz="16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as</a:t>
            </a:r>
            <a:r>
              <a:rPr lang="en-GB" sz="16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monitoring data</a:t>
            </a:r>
            <a:r>
              <a:rPr lang="en-GB" sz="16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on</a:t>
            </a:r>
            <a:r>
              <a:rPr lang="en-GB" sz="16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600" dirty="0">
                <a:effectLst/>
                <a:latin typeface="Century Gothic" panose="020B0502020202020204" pitchFamily="34" charset="0"/>
                <a:ea typeface="Arial" panose="020B0604020202020204" pitchFamily="34" charset="0"/>
                <a:cs typeface="Century Gothic" panose="020B0502020202020204" pitchFamily="34" charset="0"/>
              </a:rPr>
              <a:t>WHP in Greater Manchester shows</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b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br>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30</a:t>
            </a:fld>
            <a:endParaRPr lang="en-GB" dirty="0"/>
          </a:p>
        </p:txBody>
      </p:sp>
    </p:spTree>
    <p:extLst>
      <p:ext uri="{BB962C8B-B14F-4D97-AF65-F5344CB8AC3E}">
        <p14:creationId xmlns:p14="http://schemas.microsoft.com/office/powerpoint/2010/main" val="172885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307975" lvl="0" indent="-342900" algn="just">
              <a:lnSpc>
                <a:spcPct val="80000"/>
              </a:lnSpc>
              <a:spcBef>
                <a:spcPts val="1760"/>
              </a:spcBef>
              <a:spcAft>
                <a:spcPts val="0"/>
              </a:spcAft>
              <a:buClr>
                <a:srgbClr val="DA291C"/>
              </a:buClr>
              <a:buSzPts val="1600"/>
              <a:buFont typeface="Symbol" panose="05050102010706020507" pitchFamily="18" charset="2"/>
              <a:buChar char=""/>
              <a:tabLst>
                <a:tab pos="599440" algn="l"/>
              </a:tabLst>
            </a:pPr>
            <a:b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br>
            <a:r>
              <a:rPr lang="en-GB" sz="1600" b="1" dirty="0">
                <a:effectLst/>
                <a:highlight>
                  <a:srgbClr val="00FF00"/>
                </a:highlight>
                <a:latin typeface="Century Gothic" panose="020B0502020202020204" pitchFamily="34" charset="0"/>
                <a:ea typeface="Symbol" panose="05050102010706020507" pitchFamily="18" charset="2"/>
                <a:cs typeface="Symbol" panose="05050102010706020507" pitchFamily="18" charset="2"/>
              </a:rPr>
              <a:t>Younger KWs highlighted the disadvantage they faced from the lack of shared understanding</a:t>
            </a:r>
            <a:r>
              <a:rPr lang="en-GB" sz="1600" b="1" dirty="0">
                <a:effectLst/>
                <a:latin typeface="Century Gothic" panose="020B0502020202020204" pitchFamily="34" charset="0"/>
                <a:ea typeface="Symbol" panose="05050102010706020507" pitchFamily="18" charset="2"/>
                <a:cs typeface="Symbol" panose="05050102010706020507" pitchFamily="18" charset="2"/>
              </a:rPr>
              <a:t> and/or shared connection</a:t>
            </a:r>
            <a:r>
              <a:rPr lang="en-GB" sz="1600" dirty="0">
                <a:effectLst/>
                <a:latin typeface="Century Gothic" panose="020B0502020202020204" pitchFamily="34" charset="0"/>
                <a:ea typeface="Symbol" panose="05050102010706020507" pitchFamily="18" charset="2"/>
                <a:cs typeface="Symbol" panose="05050102010706020507" pitchFamily="18" charset="2"/>
              </a:rPr>
              <a:t>, and better understanding the needs/situations of older clients, was allaying nervousness and helping them to better challenge the “I’m too old” refrain from clients</a:t>
            </a:r>
            <a:endParaRPr lang="en-GB" sz="1100" dirty="0">
              <a:effectLst/>
              <a:latin typeface="Century Gothic" panose="020B0502020202020204" pitchFamily="34" charset="0"/>
              <a:ea typeface="Symbol" panose="05050102010706020507" pitchFamily="18" charset="2"/>
              <a:cs typeface="Symbol" panose="05050102010706020507" pitchFamily="18" charset="2"/>
            </a:endParaRPr>
          </a:p>
          <a:p>
            <a:pPr marL="342900" lvl="0" indent="-342900">
              <a:spcBef>
                <a:spcPts val="1130"/>
              </a:spcBef>
              <a:spcAft>
                <a:spcPts val="0"/>
              </a:spcAft>
              <a:buClr>
                <a:srgbClr val="DA291C"/>
              </a:buClr>
              <a:buSzPts val="1600"/>
              <a:buFont typeface="Symbol" panose="05050102010706020507" pitchFamily="18" charset="2"/>
              <a:buChar char=""/>
              <a:tabLst>
                <a:tab pos="598805" algn="l"/>
                <a:tab pos="599440" algn="l"/>
              </a:tabLst>
            </a:pPr>
            <a:r>
              <a:rPr lang="en-GB" sz="1600" b="1" dirty="0">
                <a:effectLst/>
                <a:latin typeface="Century Gothic" panose="020B0502020202020204" pitchFamily="34" charset="0"/>
                <a:ea typeface="Symbol" panose="05050102010706020507" pitchFamily="18" charset="2"/>
                <a:cs typeface="Symbol" panose="05050102010706020507" pitchFamily="18" charset="2"/>
              </a:rPr>
              <a:t>Better</a:t>
            </a:r>
            <a:r>
              <a:rPr lang="en-GB" sz="1600" b="1" spc="-60" dirty="0">
                <a:effectLst/>
                <a:latin typeface="Century Gothic" panose="020B0502020202020204" pitchFamily="34" charset="0"/>
                <a:ea typeface="Symbol" panose="05050102010706020507" pitchFamily="18" charset="2"/>
                <a:cs typeface="Symbol" panose="05050102010706020507" pitchFamily="18" charset="2"/>
              </a:rPr>
              <a:t> </a:t>
            </a:r>
            <a:r>
              <a:rPr lang="en-GB" sz="1600" b="1" dirty="0">
                <a:effectLst/>
                <a:highlight>
                  <a:srgbClr val="00FF00"/>
                </a:highlight>
                <a:latin typeface="Century Gothic" panose="020B0502020202020204" pitchFamily="34" charset="0"/>
                <a:ea typeface="Symbol" panose="05050102010706020507" pitchFamily="18" charset="2"/>
                <a:cs typeface="Symbol" panose="05050102010706020507" pitchFamily="18" charset="2"/>
              </a:rPr>
              <a:t>awareness</a:t>
            </a:r>
            <a:r>
              <a:rPr lang="en-GB" sz="1600" b="1" spc="-35" dirty="0">
                <a:effectLst/>
                <a:highlight>
                  <a:srgbClr val="00FF00"/>
                </a:highlight>
                <a:latin typeface="Century Gothic" panose="020B0502020202020204" pitchFamily="34" charset="0"/>
                <a:ea typeface="Symbol" panose="05050102010706020507" pitchFamily="18" charset="2"/>
                <a:cs typeface="Symbol" panose="05050102010706020507" pitchFamily="18" charset="2"/>
              </a:rPr>
              <a:t> </a:t>
            </a:r>
            <a:r>
              <a:rPr lang="en-GB" sz="1600" b="1" dirty="0">
                <a:effectLst/>
                <a:highlight>
                  <a:srgbClr val="00FF00"/>
                </a:highlight>
                <a:latin typeface="Century Gothic" panose="020B0502020202020204" pitchFamily="34" charset="0"/>
                <a:ea typeface="Symbol" panose="05050102010706020507" pitchFamily="18" charset="2"/>
                <a:cs typeface="Symbol" panose="05050102010706020507" pitchFamily="18" charset="2"/>
              </a:rPr>
              <a:t>of</a:t>
            </a:r>
            <a:r>
              <a:rPr lang="en-GB" sz="1600" b="1" spc="-50" dirty="0">
                <a:effectLst/>
                <a:highlight>
                  <a:srgbClr val="00FF00"/>
                </a:highlight>
                <a:latin typeface="Century Gothic" panose="020B0502020202020204" pitchFamily="34" charset="0"/>
                <a:ea typeface="Symbol" panose="05050102010706020507" pitchFamily="18" charset="2"/>
                <a:cs typeface="Symbol" panose="05050102010706020507" pitchFamily="18" charset="2"/>
              </a:rPr>
              <a:t> </a:t>
            </a:r>
            <a:r>
              <a:rPr lang="en-GB" sz="1600" b="1" dirty="0">
                <a:effectLst/>
                <a:highlight>
                  <a:srgbClr val="00FF00"/>
                </a:highlight>
                <a:latin typeface="Century Gothic" panose="020B0502020202020204" pitchFamily="34" charset="0"/>
                <a:ea typeface="Symbol" panose="05050102010706020507" pitchFamily="18" charset="2"/>
                <a:cs typeface="Symbol" panose="05050102010706020507" pitchFamily="18" charset="2"/>
              </a:rPr>
              <a:t>ageism</a:t>
            </a:r>
            <a:r>
              <a:rPr lang="en-GB" sz="1600" b="1" spc="-45" dirty="0">
                <a:effectLst/>
                <a:highlight>
                  <a:srgbClr val="00FF00"/>
                </a:highlight>
                <a:latin typeface="Century Gothic" panose="020B0502020202020204" pitchFamily="34" charset="0"/>
                <a:ea typeface="Symbol" panose="05050102010706020507" pitchFamily="18" charset="2"/>
                <a:cs typeface="Symbol" panose="05050102010706020507" pitchFamily="18" charset="2"/>
              </a:rPr>
              <a:t> </a:t>
            </a:r>
            <a:r>
              <a:rPr lang="en-GB" sz="1600" b="1" dirty="0">
                <a:effectLst/>
                <a:highlight>
                  <a:srgbClr val="00FF00"/>
                </a:highlight>
                <a:latin typeface="Century Gothic" panose="020B0502020202020204" pitchFamily="34" charset="0"/>
                <a:ea typeface="Symbol" panose="05050102010706020507" pitchFamily="18" charset="2"/>
                <a:cs typeface="Symbol" panose="05050102010706020507" pitchFamily="18" charset="2"/>
              </a:rPr>
              <a:t>amongst</a:t>
            </a:r>
            <a:r>
              <a:rPr lang="en-GB" sz="1600" b="1" spc="-55" dirty="0">
                <a:effectLst/>
                <a:highlight>
                  <a:srgbClr val="00FF00"/>
                </a:highlight>
                <a:latin typeface="Century Gothic" panose="020B0502020202020204" pitchFamily="34" charset="0"/>
                <a:ea typeface="Symbol" panose="05050102010706020507" pitchFamily="18" charset="2"/>
                <a:cs typeface="Symbol" panose="05050102010706020507" pitchFamily="18" charset="2"/>
              </a:rPr>
              <a:t> </a:t>
            </a:r>
            <a:r>
              <a:rPr lang="en-GB" sz="1600" b="1" dirty="0">
                <a:effectLst/>
                <a:highlight>
                  <a:srgbClr val="00FF00"/>
                </a:highlight>
                <a:latin typeface="Century Gothic" panose="020B0502020202020204" pitchFamily="34" charset="0"/>
                <a:ea typeface="Symbol" panose="05050102010706020507" pitchFamily="18" charset="2"/>
                <a:cs typeface="Symbol" panose="05050102010706020507" pitchFamily="18" charset="2"/>
              </a:rPr>
              <a:t>employers</a:t>
            </a:r>
            <a:r>
              <a:rPr lang="en-GB" sz="1600" dirty="0">
                <a:effectLst/>
                <a:latin typeface="Century Gothic" panose="020B0502020202020204" pitchFamily="34" charset="0"/>
                <a:ea typeface="Symbol" panose="05050102010706020507" pitchFamily="18" charset="2"/>
                <a:cs typeface="Symbol" panose="05050102010706020507" pitchFamily="18" charset="2"/>
              </a:rPr>
              <a:t>,</a:t>
            </a:r>
            <a:r>
              <a:rPr lang="en-GB" sz="1600" spc="-55" dirty="0">
                <a:effectLst/>
                <a:latin typeface="Century Gothic" panose="020B0502020202020204" pitchFamily="34" charset="0"/>
                <a:ea typeface="Symbol" panose="05050102010706020507" pitchFamily="18" charset="2"/>
                <a:cs typeface="Symbol" panose="05050102010706020507" pitchFamily="18" charset="2"/>
              </a:rPr>
              <a:t> </a:t>
            </a:r>
            <a:r>
              <a:rPr lang="en-GB" sz="1600" dirty="0">
                <a:effectLst/>
                <a:latin typeface="Century Gothic" panose="020B0502020202020204" pitchFamily="34" charset="0"/>
                <a:ea typeface="Symbol" panose="05050102010706020507" pitchFamily="18" charset="2"/>
                <a:cs typeface="Symbol" panose="05050102010706020507" pitchFamily="18" charset="2"/>
              </a:rPr>
              <a:t>and</a:t>
            </a:r>
            <a:r>
              <a:rPr lang="en-GB" sz="1600" spc="-55" dirty="0">
                <a:effectLst/>
                <a:latin typeface="Century Gothic" panose="020B0502020202020204" pitchFamily="34" charset="0"/>
                <a:ea typeface="Symbol" panose="05050102010706020507" pitchFamily="18" charset="2"/>
                <a:cs typeface="Symbol" panose="05050102010706020507" pitchFamily="18" charset="2"/>
              </a:rPr>
              <a:t> </a:t>
            </a:r>
            <a:r>
              <a:rPr lang="en-GB" sz="1600" dirty="0">
                <a:effectLst/>
                <a:latin typeface="Century Gothic" panose="020B0502020202020204" pitchFamily="34" charset="0"/>
                <a:ea typeface="Symbol" panose="05050102010706020507" pitchFamily="18" charset="2"/>
                <a:cs typeface="Symbol" panose="05050102010706020507" pitchFamily="18" charset="2"/>
              </a:rPr>
              <a:t>how</a:t>
            </a:r>
            <a:r>
              <a:rPr lang="en-GB" sz="1600" spc="-65" dirty="0">
                <a:effectLst/>
                <a:latin typeface="Century Gothic" panose="020B0502020202020204" pitchFamily="34" charset="0"/>
                <a:ea typeface="Symbol" panose="05050102010706020507" pitchFamily="18" charset="2"/>
                <a:cs typeface="Symbol" panose="05050102010706020507" pitchFamily="18" charset="2"/>
              </a:rPr>
              <a:t> </a:t>
            </a:r>
            <a:r>
              <a:rPr lang="en-GB" sz="1600" dirty="0">
                <a:effectLst/>
                <a:latin typeface="Century Gothic" panose="020B0502020202020204" pitchFamily="34" charset="0"/>
                <a:ea typeface="Symbol" panose="05050102010706020507" pitchFamily="18" charset="2"/>
                <a:cs typeface="Symbol" panose="05050102010706020507" pitchFamily="18" charset="2"/>
              </a:rPr>
              <a:t>to</a:t>
            </a:r>
            <a:r>
              <a:rPr lang="en-GB" sz="1600" spc="-50" dirty="0">
                <a:effectLst/>
                <a:latin typeface="Century Gothic" panose="020B0502020202020204" pitchFamily="34" charset="0"/>
                <a:ea typeface="Symbol" panose="05050102010706020507" pitchFamily="18" charset="2"/>
                <a:cs typeface="Symbol" panose="05050102010706020507" pitchFamily="18" charset="2"/>
              </a:rPr>
              <a:t> </a:t>
            </a:r>
            <a:r>
              <a:rPr lang="en-GB" sz="1600" dirty="0">
                <a:effectLst/>
                <a:latin typeface="Century Gothic" panose="020B0502020202020204" pitchFamily="34" charset="0"/>
                <a:ea typeface="Symbol" panose="05050102010706020507" pitchFamily="18" charset="2"/>
                <a:cs typeface="Symbol" panose="05050102010706020507" pitchFamily="18" charset="2"/>
              </a:rPr>
              <a:t>deal</a:t>
            </a:r>
            <a:r>
              <a:rPr lang="en-GB" sz="1600" spc="-45" dirty="0">
                <a:effectLst/>
                <a:latin typeface="Century Gothic" panose="020B0502020202020204" pitchFamily="34" charset="0"/>
                <a:ea typeface="Symbol" panose="05050102010706020507" pitchFamily="18" charset="2"/>
                <a:cs typeface="Symbol" panose="05050102010706020507" pitchFamily="18" charset="2"/>
              </a:rPr>
              <a:t> </a:t>
            </a:r>
            <a:r>
              <a:rPr lang="en-GB" sz="1600" dirty="0">
                <a:effectLst/>
                <a:latin typeface="Century Gothic" panose="020B0502020202020204" pitchFamily="34" charset="0"/>
                <a:ea typeface="Symbol" panose="05050102010706020507" pitchFamily="18" charset="2"/>
                <a:cs typeface="Symbol" panose="05050102010706020507" pitchFamily="18" charset="2"/>
              </a:rPr>
              <a:t>with</a:t>
            </a:r>
            <a:r>
              <a:rPr lang="en-GB" sz="1600" spc="-25" dirty="0">
                <a:effectLst/>
                <a:latin typeface="Century Gothic" panose="020B0502020202020204" pitchFamily="34" charset="0"/>
                <a:ea typeface="Symbol" panose="05050102010706020507" pitchFamily="18" charset="2"/>
                <a:cs typeface="Symbol" panose="05050102010706020507" pitchFamily="18" charset="2"/>
              </a:rPr>
              <a:t> it:</a:t>
            </a:r>
            <a:endParaRPr lang="en-GB" sz="1100" dirty="0">
              <a:effectLst/>
              <a:latin typeface="Century Gothic" panose="020B0502020202020204" pitchFamily="34" charset="0"/>
              <a:ea typeface="Symbol" panose="05050102010706020507" pitchFamily="18" charset="2"/>
              <a:cs typeface="Symbol" panose="05050102010706020507" pitchFamily="18" charset="2"/>
            </a:endParaRPr>
          </a:p>
          <a:p>
            <a:pPr marL="742950" lvl="1" indent="-285750">
              <a:spcBef>
                <a:spcPts val="745"/>
              </a:spcBef>
              <a:spcAft>
                <a:spcPts val="0"/>
              </a:spcAft>
              <a:buClr>
                <a:srgbClr val="DA291C"/>
              </a:buClr>
              <a:buSzPts val="1600"/>
              <a:buFont typeface="Wingdings" panose="05000000000000000000" pitchFamily="2" charset="2"/>
              <a:buChar char=""/>
              <a:tabLst>
                <a:tab pos="1085215" algn="l"/>
                <a:tab pos="1085850" algn="l"/>
              </a:tabLst>
            </a:pPr>
            <a:r>
              <a:rPr lang="en-GB" sz="1600" dirty="0">
                <a:effectLst/>
                <a:latin typeface="Century Gothic" panose="020B0502020202020204" pitchFamily="34" charset="0"/>
                <a:ea typeface="Wingdings" panose="05000000000000000000" pitchFamily="2" charset="2"/>
                <a:cs typeface="Wingdings" panose="05000000000000000000" pitchFamily="2" charset="2"/>
              </a:rPr>
              <a:t>A</a:t>
            </a:r>
            <a:r>
              <a:rPr lang="en-GB" sz="1600" spc="-85" dirty="0">
                <a:effectLst/>
                <a:latin typeface="Century Gothic" panose="020B0502020202020204" pitchFamily="34" charset="0"/>
                <a:ea typeface="Wingdings" panose="05000000000000000000" pitchFamily="2" charset="2"/>
                <a:cs typeface="Wingdings" panose="05000000000000000000" pitchFamily="2" charset="2"/>
              </a:rPr>
              <a:t> </a:t>
            </a:r>
            <a:r>
              <a:rPr lang="en-GB" sz="1600" dirty="0">
                <a:effectLst/>
                <a:latin typeface="Century Gothic" panose="020B0502020202020204" pitchFamily="34" charset="0"/>
                <a:ea typeface="Wingdings" panose="05000000000000000000" pitchFamily="2" charset="2"/>
                <a:cs typeface="Wingdings" panose="05000000000000000000" pitchFamily="2" charset="2"/>
              </a:rPr>
              <a:t>few</a:t>
            </a:r>
            <a:r>
              <a:rPr lang="en-GB" sz="1600" spc="-90" dirty="0">
                <a:effectLst/>
                <a:latin typeface="Century Gothic" panose="020B0502020202020204" pitchFamily="34" charset="0"/>
                <a:ea typeface="Wingdings" panose="05000000000000000000" pitchFamily="2" charset="2"/>
                <a:cs typeface="Wingdings" panose="05000000000000000000" pitchFamily="2" charset="2"/>
              </a:rPr>
              <a:t> </a:t>
            </a:r>
            <a:r>
              <a:rPr lang="en-GB" sz="1600" dirty="0">
                <a:effectLst/>
                <a:latin typeface="Century Gothic" panose="020B0502020202020204" pitchFamily="34" charset="0"/>
                <a:ea typeface="Wingdings" panose="05000000000000000000" pitchFamily="2" charset="2"/>
                <a:cs typeface="Wingdings" panose="05000000000000000000" pitchFamily="2" charset="2"/>
              </a:rPr>
              <a:t>KWs</a:t>
            </a:r>
            <a:r>
              <a:rPr lang="en-GB" sz="1600" spc="-40" dirty="0">
                <a:effectLst/>
                <a:latin typeface="Century Gothic" panose="020B0502020202020204" pitchFamily="34" charset="0"/>
                <a:ea typeface="Wingdings" panose="05000000000000000000" pitchFamily="2" charset="2"/>
                <a:cs typeface="Wingdings" panose="05000000000000000000" pitchFamily="2" charset="2"/>
              </a:rPr>
              <a:t> </a:t>
            </a:r>
            <a:r>
              <a:rPr lang="en-GB" sz="1600" dirty="0">
                <a:effectLst/>
                <a:latin typeface="Century Gothic" panose="020B0502020202020204" pitchFamily="34" charset="0"/>
                <a:ea typeface="Wingdings" panose="05000000000000000000" pitchFamily="2" charset="2"/>
                <a:cs typeface="Wingdings" panose="05000000000000000000" pitchFamily="2" charset="2"/>
              </a:rPr>
              <a:t>mentioned</a:t>
            </a:r>
            <a:r>
              <a:rPr lang="en-GB" sz="1600" spc="-50" dirty="0">
                <a:effectLst/>
                <a:latin typeface="Century Gothic" panose="020B0502020202020204" pitchFamily="34" charset="0"/>
                <a:ea typeface="Wingdings" panose="05000000000000000000" pitchFamily="2" charset="2"/>
                <a:cs typeface="Wingdings" panose="05000000000000000000" pitchFamily="2" charset="2"/>
              </a:rPr>
              <a:t> </a:t>
            </a:r>
            <a:r>
              <a:rPr lang="en-GB" sz="1600" dirty="0">
                <a:effectLst/>
                <a:latin typeface="Century Gothic" panose="020B0502020202020204" pitchFamily="34" charset="0"/>
                <a:ea typeface="Wingdings" panose="05000000000000000000" pitchFamily="2" charset="2"/>
                <a:cs typeface="Wingdings" panose="05000000000000000000" pitchFamily="2" charset="2"/>
              </a:rPr>
              <a:t>greater</a:t>
            </a:r>
            <a:r>
              <a:rPr lang="en-GB" sz="1600" spc="-50" dirty="0">
                <a:effectLst/>
                <a:latin typeface="Century Gothic" panose="020B0502020202020204" pitchFamily="34" charset="0"/>
                <a:ea typeface="Wingdings" panose="05000000000000000000" pitchFamily="2" charset="2"/>
                <a:cs typeface="Wingdings" panose="05000000000000000000" pitchFamily="2" charset="2"/>
              </a:rPr>
              <a:t> </a:t>
            </a:r>
            <a:r>
              <a:rPr lang="en-GB" sz="1600" dirty="0">
                <a:effectLst/>
                <a:latin typeface="Century Gothic" panose="020B0502020202020204" pitchFamily="34" charset="0"/>
                <a:ea typeface="Wingdings" panose="05000000000000000000" pitchFamily="2" charset="2"/>
                <a:cs typeface="Wingdings" panose="05000000000000000000" pitchFamily="2" charset="2"/>
              </a:rPr>
              <a:t>confidence</a:t>
            </a:r>
            <a:r>
              <a:rPr lang="en-GB" sz="1600" spc="-55" dirty="0">
                <a:effectLst/>
                <a:latin typeface="Century Gothic" panose="020B0502020202020204" pitchFamily="34" charset="0"/>
                <a:ea typeface="Wingdings" panose="05000000000000000000" pitchFamily="2" charset="2"/>
                <a:cs typeface="Wingdings" panose="05000000000000000000" pitchFamily="2" charset="2"/>
              </a:rPr>
              <a:t> </a:t>
            </a:r>
            <a:r>
              <a:rPr lang="en-GB" sz="1600" dirty="0">
                <a:effectLst/>
                <a:latin typeface="Century Gothic" panose="020B0502020202020204" pitchFamily="34" charset="0"/>
                <a:ea typeface="Wingdings" panose="05000000000000000000" pitchFamily="2" charset="2"/>
                <a:cs typeface="Wingdings" panose="05000000000000000000" pitchFamily="2" charset="2"/>
              </a:rPr>
              <a:t>engaging</a:t>
            </a:r>
            <a:r>
              <a:rPr lang="en-GB" sz="1600" spc="-75" dirty="0">
                <a:effectLst/>
                <a:latin typeface="Century Gothic" panose="020B0502020202020204" pitchFamily="34" charset="0"/>
                <a:ea typeface="Wingdings" panose="05000000000000000000" pitchFamily="2" charset="2"/>
                <a:cs typeface="Wingdings" panose="05000000000000000000" pitchFamily="2" charset="2"/>
              </a:rPr>
              <a:t> </a:t>
            </a:r>
            <a:r>
              <a:rPr lang="en-GB" sz="1600" dirty="0">
                <a:effectLst/>
                <a:latin typeface="Century Gothic" panose="020B0502020202020204" pitchFamily="34" charset="0"/>
                <a:ea typeface="Wingdings" panose="05000000000000000000" pitchFamily="2" charset="2"/>
                <a:cs typeface="Wingdings" panose="05000000000000000000" pitchFamily="2" charset="2"/>
              </a:rPr>
              <a:t>employers</a:t>
            </a:r>
            <a:r>
              <a:rPr lang="en-GB" sz="1600" spc="-70" dirty="0">
                <a:effectLst/>
                <a:latin typeface="Century Gothic" panose="020B0502020202020204" pitchFamily="34" charset="0"/>
                <a:ea typeface="Wingdings" panose="05000000000000000000" pitchFamily="2" charset="2"/>
                <a:cs typeface="Wingdings" panose="05000000000000000000" pitchFamily="2" charset="2"/>
              </a:rPr>
              <a:t> </a:t>
            </a:r>
            <a:r>
              <a:rPr lang="en-GB" sz="1600" spc="-10" dirty="0">
                <a:effectLst/>
                <a:latin typeface="Century Gothic" panose="020B0502020202020204" pitchFamily="34" charset="0"/>
                <a:ea typeface="Wingdings" panose="05000000000000000000" pitchFamily="2" charset="2"/>
                <a:cs typeface="Wingdings" panose="05000000000000000000" pitchFamily="2" charset="2"/>
              </a:rPr>
              <a:t>directly</a:t>
            </a:r>
            <a:endParaRPr lang="en-GB" sz="1100" dirty="0">
              <a:effectLst/>
              <a:latin typeface="Century Gothic" panose="020B0502020202020204" pitchFamily="34" charset="0"/>
              <a:ea typeface="Wingdings" panose="05000000000000000000" pitchFamily="2" charset="2"/>
              <a:cs typeface="Wingdings" panose="05000000000000000000" pitchFamily="2" charset="2"/>
            </a:endParaRPr>
          </a:p>
          <a:p>
            <a:pPr marL="742950" marR="1477010" lvl="1" indent="-285750" algn="just">
              <a:lnSpc>
                <a:spcPct val="97000"/>
              </a:lnSpc>
              <a:spcBef>
                <a:spcPts val="1395"/>
              </a:spcBef>
              <a:spcAft>
                <a:spcPts val="0"/>
              </a:spcAft>
              <a:buClr>
                <a:srgbClr val="DA291C"/>
              </a:buClr>
              <a:buSzPts val="1600"/>
              <a:buFont typeface="Wingdings" panose="05000000000000000000" pitchFamily="2" charset="2"/>
              <a:buChar char=""/>
              <a:tabLst>
                <a:tab pos="1085850" algn="l"/>
              </a:tabLst>
            </a:pPr>
            <a:r>
              <a:rPr lang="en-GB" sz="1600" dirty="0">
                <a:effectLst/>
                <a:latin typeface="Century Gothic" panose="020B0502020202020204" pitchFamily="34" charset="0"/>
                <a:ea typeface="Wingdings" panose="05000000000000000000" pitchFamily="2" charset="2"/>
                <a:cs typeface="Wingdings" panose="05000000000000000000" pitchFamily="2" charset="2"/>
              </a:rPr>
              <a:t>A few KWs mentioned refreshed thinking on how to engage with employers and doing more targeted job searching – including focusing on employers who actively employ older people</a:t>
            </a:r>
            <a:endParaRPr lang="en-GB" sz="1100" dirty="0">
              <a:effectLst/>
              <a:latin typeface="Century Gothic" panose="020B0502020202020204" pitchFamily="34" charset="0"/>
              <a:ea typeface="Wingdings" panose="05000000000000000000" pitchFamily="2" charset="2"/>
              <a:cs typeface="Wingdings" panose="05000000000000000000" pitchFamily="2" charset="2"/>
            </a:endParaRPr>
          </a:p>
          <a:p>
            <a:pPr marL="742950" marR="1475740" lvl="1" indent="-285750" algn="just">
              <a:lnSpc>
                <a:spcPct val="97000"/>
              </a:lnSpc>
              <a:spcBef>
                <a:spcPts val="1400"/>
              </a:spcBef>
              <a:spcAft>
                <a:spcPts val="0"/>
              </a:spcAft>
              <a:buClr>
                <a:srgbClr val="DA291C"/>
              </a:buClr>
              <a:buSzPts val="1600"/>
              <a:buFont typeface="Wingdings" panose="05000000000000000000" pitchFamily="2" charset="2"/>
              <a:buChar char=""/>
              <a:tabLst>
                <a:tab pos="1085850" algn="l"/>
              </a:tabLst>
            </a:pPr>
            <a:r>
              <a:rPr lang="en-GB" sz="1600" dirty="0">
                <a:effectLst/>
                <a:latin typeface="Century Gothic" panose="020B0502020202020204" pitchFamily="34" charset="0"/>
                <a:ea typeface="Wingdings" panose="05000000000000000000" pitchFamily="2" charset="2"/>
                <a:cs typeface="Wingdings" panose="05000000000000000000" pitchFamily="2" charset="2"/>
              </a:rPr>
              <a:t>Many KWs mentioned focusing on strengths – points highlighted included greater experience, transferable skills, maturity, more existing and nuanced knowledge, need for less support/management time, fewer mistakes, greater reliability and higher productivity</a:t>
            </a:r>
            <a:endParaRPr lang="en-GB" sz="1100" dirty="0">
              <a:effectLst/>
              <a:latin typeface="Century Gothic" panose="020B0502020202020204" pitchFamily="34" charset="0"/>
              <a:ea typeface="Wingdings" panose="05000000000000000000" pitchFamily="2" charset="2"/>
              <a:cs typeface="Wingdings" panose="05000000000000000000" pitchFamily="2" charset="2"/>
            </a:endParaRPr>
          </a:p>
          <a:p>
            <a:pPr marL="342900" marR="306070" lvl="0" indent="-342900" algn="just">
              <a:lnSpc>
                <a:spcPct val="81000"/>
              </a:lnSpc>
              <a:spcBef>
                <a:spcPts val="1080"/>
              </a:spcBef>
              <a:spcAft>
                <a:spcPts val="0"/>
              </a:spcAft>
              <a:buClr>
                <a:srgbClr val="DA291C"/>
              </a:buClr>
              <a:buSzPts val="1600"/>
              <a:buFont typeface="Symbol" panose="05050102010706020507" pitchFamily="18" charset="2"/>
              <a:buChar char=""/>
              <a:tabLst>
                <a:tab pos="599440" algn="l"/>
              </a:tabLst>
            </a:pPr>
            <a:r>
              <a:rPr lang="en-GB" sz="1600" dirty="0">
                <a:effectLst/>
                <a:latin typeface="Century Gothic" panose="020B0502020202020204" pitchFamily="34" charset="0"/>
                <a:ea typeface="Symbol" panose="05050102010706020507" pitchFamily="18" charset="2"/>
                <a:cs typeface="Symbol" panose="05050102010706020507" pitchFamily="18" charset="2"/>
              </a:rPr>
              <a:t>One KW</a:t>
            </a:r>
            <a:r>
              <a:rPr lang="en-GB" sz="1600" spc="-10" dirty="0">
                <a:effectLst/>
                <a:latin typeface="Century Gothic" panose="020B0502020202020204" pitchFamily="34" charset="0"/>
                <a:ea typeface="Symbol" panose="05050102010706020507" pitchFamily="18" charset="2"/>
                <a:cs typeface="Symbol" panose="05050102010706020507" pitchFamily="18" charset="2"/>
              </a:rPr>
              <a:t> </a:t>
            </a:r>
            <a:r>
              <a:rPr lang="en-GB" sz="1600" dirty="0">
                <a:effectLst/>
                <a:latin typeface="Century Gothic" panose="020B0502020202020204" pitchFamily="34" charset="0"/>
                <a:ea typeface="Symbol" panose="05050102010706020507" pitchFamily="18" charset="2"/>
                <a:cs typeface="Symbol" panose="05050102010706020507" pitchFamily="18" charset="2"/>
              </a:rPr>
              <a:t>mentioned that the training had reminded them of the ‘No Desire to Retire’ website, and they had made signposts since</a:t>
            </a:r>
            <a:endParaRPr lang="en-GB" sz="1100" dirty="0">
              <a:effectLst/>
              <a:latin typeface="Century Gothic" panose="020B0502020202020204" pitchFamily="34" charset="0"/>
              <a:ea typeface="Symbol" panose="05050102010706020507" pitchFamily="18" charset="2"/>
              <a:cs typeface="Symbol" panose="05050102010706020507" pitchFamily="18" charset="2"/>
            </a:endParaRPr>
          </a:p>
          <a:p>
            <a:pPr marL="256540">
              <a:lnSpc>
                <a:spcPct val="80000"/>
              </a:lnSpc>
              <a:spcBef>
                <a:spcPts val="1410"/>
              </a:spcBef>
              <a:spcAft>
                <a:spcPts val="0"/>
              </a:spcAft>
            </a:pP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600" spc="15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listed</a:t>
            </a:r>
            <a:r>
              <a:rPr lang="en-GB" sz="1600" spc="16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b="1" dirty="0">
                <a:effectLst/>
                <a:latin typeface="Century Gothic" panose="020B0502020202020204" pitchFamily="34" charset="0"/>
                <a:ea typeface="Century Gothic" panose="020B0502020202020204" pitchFamily="34" charset="0"/>
                <a:cs typeface="Century Gothic" panose="020B0502020202020204" pitchFamily="34" charset="0"/>
              </a:rPr>
              <a:t>impacts</a:t>
            </a:r>
            <a:r>
              <a:rPr lang="en-GB" sz="1600" b="1" spc="15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b="1" dirty="0">
                <a:effectLst/>
                <a:latin typeface="Century Gothic" panose="020B0502020202020204" pitchFamily="34" charset="0"/>
                <a:ea typeface="Century Gothic" panose="020B0502020202020204" pitchFamily="34" charset="0"/>
                <a:cs typeface="Century Gothic" panose="020B0502020202020204" pitchFamily="34" charset="0"/>
              </a:rPr>
              <a:t>were</a:t>
            </a:r>
            <a:r>
              <a:rPr lang="en-GB" sz="1600" b="1" spc="15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b="1" dirty="0">
                <a:effectLst/>
                <a:latin typeface="Century Gothic" panose="020B0502020202020204" pitchFamily="34" charset="0"/>
                <a:ea typeface="Century Gothic" panose="020B0502020202020204" pitchFamily="34" charset="0"/>
                <a:cs typeface="Century Gothic" panose="020B0502020202020204" pitchFamily="34" charset="0"/>
              </a:rPr>
              <a:t>generally</a:t>
            </a:r>
            <a:r>
              <a:rPr lang="en-GB" sz="1600" b="1" spc="15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b="1" dirty="0">
                <a:effectLst/>
                <a:latin typeface="Century Gothic" panose="020B0502020202020204" pitchFamily="34" charset="0"/>
                <a:ea typeface="Century Gothic" panose="020B0502020202020204" pitchFamily="34" charset="0"/>
                <a:cs typeface="Century Gothic" panose="020B0502020202020204" pitchFamily="34" charset="0"/>
              </a:rPr>
              <a:t>of</a:t>
            </a:r>
            <a:r>
              <a:rPr lang="en-GB" sz="1600" b="1" spc="15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b="1" dirty="0">
                <a:effectLst/>
                <a:latin typeface="Century Gothic" panose="020B0502020202020204" pitchFamily="34" charset="0"/>
                <a:ea typeface="Century Gothic" panose="020B0502020202020204" pitchFamily="34" charset="0"/>
                <a:cs typeface="Century Gothic" panose="020B0502020202020204" pitchFamily="34" charset="0"/>
              </a:rPr>
              <a:t>a</a:t>
            </a:r>
            <a:r>
              <a:rPr lang="en-GB" sz="1600" b="1" spc="17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b="1" dirty="0">
                <a:effectLst/>
                <a:latin typeface="Century Gothic" panose="020B0502020202020204" pitchFamily="34" charset="0"/>
                <a:ea typeface="Century Gothic" panose="020B0502020202020204" pitchFamily="34" charset="0"/>
                <a:cs typeface="Century Gothic" panose="020B0502020202020204" pitchFamily="34" charset="0"/>
              </a:rPr>
              <a:t>greater</a:t>
            </a:r>
            <a:r>
              <a:rPr lang="en-GB" sz="1600" b="1" spc="15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b="1" dirty="0">
                <a:effectLst/>
                <a:latin typeface="Century Gothic" panose="020B0502020202020204" pitchFamily="34" charset="0"/>
                <a:ea typeface="Century Gothic" panose="020B0502020202020204" pitchFamily="34" charset="0"/>
                <a:cs typeface="Century Gothic" panose="020B0502020202020204" pitchFamily="34" charset="0"/>
              </a:rPr>
              <a:t>magnitude</a:t>
            </a:r>
            <a:r>
              <a:rPr lang="en-GB" sz="1600" b="1" spc="16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b="1" dirty="0">
                <a:effectLst/>
                <a:latin typeface="Century Gothic" panose="020B0502020202020204" pitchFamily="34" charset="0"/>
                <a:ea typeface="Century Gothic" panose="020B0502020202020204" pitchFamily="34" charset="0"/>
                <a:cs typeface="Century Gothic" panose="020B0502020202020204" pitchFamily="34" charset="0"/>
              </a:rPr>
              <a:t>for</a:t>
            </a:r>
            <a:r>
              <a:rPr lang="en-GB" sz="1600" b="1" spc="15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b="1" dirty="0">
                <a:effectLst/>
                <a:latin typeface="Century Gothic" panose="020B0502020202020204" pitchFamily="34" charset="0"/>
                <a:ea typeface="Century Gothic" panose="020B0502020202020204" pitchFamily="34" charset="0"/>
                <a:cs typeface="Century Gothic" panose="020B0502020202020204" pitchFamily="34" charset="0"/>
              </a:rPr>
              <a:t>KWs</a:t>
            </a:r>
            <a:r>
              <a:rPr lang="en-GB" sz="1600" b="1" spc="15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b="1" dirty="0">
                <a:effectLst/>
                <a:latin typeface="Century Gothic" panose="020B0502020202020204" pitchFamily="34" charset="0"/>
                <a:ea typeface="Century Gothic" panose="020B0502020202020204" pitchFamily="34" charset="0"/>
                <a:cs typeface="Century Gothic" panose="020B0502020202020204" pitchFamily="34" charset="0"/>
              </a:rPr>
              <a:t>who</a:t>
            </a:r>
            <a:r>
              <a:rPr lang="en-GB" sz="1600" b="1" spc="15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b="1" dirty="0">
                <a:effectLst/>
                <a:latin typeface="Century Gothic" panose="020B0502020202020204" pitchFamily="34" charset="0"/>
                <a:ea typeface="Century Gothic" panose="020B0502020202020204" pitchFamily="34" charset="0"/>
                <a:cs typeface="Century Gothic" panose="020B0502020202020204" pitchFamily="34" charset="0"/>
              </a:rPr>
              <a:t>were</a:t>
            </a:r>
            <a:r>
              <a:rPr lang="en-GB" sz="1600" b="1" spc="14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b="1" dirty="0">
                <a:effectLst/>
                <a:latin typeface="Century Gothic" panose="020B0502020202020204" pitchFamily="34" charset="0"/>
                <a:ea typeface="Century Gothic" panose="020B0502020202020204" pitchFamily="34" charset="0"/>
                <a:cs typeface="Century Gothic" panose="020B0502020202020204" pitchFamily="34" charset="0"/>
              </a:rPr>
              <a:t>younger,</a:t>
            </a:r>
            <a:r>
              <a:rPr lang="en-GB" sz="1600" b="1" spc="15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b="1" dirty="0">
                <a:effectLst/>
                <a:latin typeface="Century Gothic" panose="020B0502020202020204" pitchFamily="34" charset="0"/>
                <a:ea typeface="Century Gothic" panose="020B0502020202020204" pitchFamily="34" charset="0"/>
                <a:cs typeface="Century Gothic" panose="020B0502020202020204" pitchFamily="34" charset="0"/>
              </a:rPr>
              <a:t>less</a:t>
            </a:r>
            <a:r>
              <a:rPr lang="en-GB" sz="1600" b="1" spc="15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b="1" dirty="0">
                <a:effectLst/>
                <a:latin typeface="Century Gothic" panose="020B0502020202020204" pitchFamily="34" charset="0"/>
                <a:ea typeface="Century Gothic" panose="020B0502020202020204" pitchFamily="34" charset="0"/>
                <a:cs typeface="Century Gothic" panose="020B0502020202020204" pitchFamily="34" charset="0"/>
              </a:rPr>
              <a:t>experienced</a:t>
            </a:r>
            <a:r>
              <a:rPr lang="en-GB" sz="1600" b="1" spc="17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b="1" dirty="0">
                <a:effectLst/>
                <a:latin typeface="Century Gothic" panose="020B0502020202020204" pitchFamily="34" charset="0"/>
                <a:ea typeface="Century Gothic" panose="020B0502020202020204" pitchFamily="34" charset="0"/>
                <a:cs typeface="Century Gothic" panose="020B0502020202020204" pitchFamily="34" charset="0"/>
              </a:rPr>
              <a:t>and/or</a:t>
            </a:r>
            <a:r>
              <a:rPr lang="en-GB" sz="1600" b="1" spc="16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600" b="1" dirty="0">
                <a:effectLst/>
                <a:latin typeface="Century Gothic" panose="020B0502020202020204" pitchFamily="34" charset="0"/>
                <a:ea typeface="Century Gothic" panose="020B0502020202020204" pitchFamily="34" charset="0"/>
                <a:cs typeface="Century Gothic" panose="020B0502020202020204" pitchFamily="34" charset="0"/>
              </a:rPr>
              <a:t>had fewer older clients on their caseload </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 the impact on confidence especially pronounced for these KWs</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31</a:t>
            </a:fld>
            <a:endParaRPr lang="en-GB" dirty="0"/>
          </a:p>
        </p:txBody>
      </p:sp>
    </p:spTree>
    <p:extLst>
      <p:ext uri="{BB962C8B-B14F-4D97-AF65-F5344CB8AC3E}">
        <p14:creationId xmlns:p14="http://schemas.microsoft.com/office/powerpoint/2010/main" val="3484095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EC250-0BEC-40BE-A50D-7A78C0D32C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655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EC250-0BEC-40BE-A50D-7A78C0D32C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68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training:</a:t>
            </a:r>
          </a:p>
          <a:p>
            <a:pPr marL="171450" indent="-171450">
              <a:buFont typeface="Arial" panose="020B0604020202020204" pitchFamily="34" charset="0"/>
              <a:buChar char="•"/>
            </a:pPr>
            <a:r>
              <a:rPr lang="en-GB" dirty="0"/>
              <a:t>Was developed in collaboration between the Centre for Ageing Better, the Institute of Employability Professionals (IEP) and APM/Ingeus based on research by the Centre for Ageing Better and input from WHP Key Workers</a:t>
            </a:r>
          </a:p>
          <a:p>
            <a:pPr marL="171450" indent="-171450">
              <a:buFont typeface="Arial" panose="020B0604020202020204" pitchFamily="34" charset="0"/>
              <a:buChar char="•"/>
            </a:pPr>
            <a:r>
              <a:rPr lang="en-GB" dirty="0"/>
              <a:t>Consisted of four online modules which were self-completed by Key Workers</a:t>
            </a:r>
          </a:p>
          <a:p>
            <a:pPr marL="171450" indent="-171450">
              <a:buFont typeface="Arial" panose="020B0604020202020204" pitchFamily="34" charset="0"/>
              <a:buChar char="•"/>
            </a:pPr>
            <a:r>
              <a:rPr lang="en-GB" dirty="0"/>
              <a:t>Was intended to lead to changes in the practice and attitudes of Key Workers – and so improve outcomes for 50+ clients as a result</a:t>
            </a:r>
          </a:p>
          <a:p>
            <a:pPr marL="171450" indent="-171450">
              <a:buFont typeface="Arial" panose="020B0604020202020204" pitchFamily="34" charset="0"/>
              <a:buChar char="•"/>
            </a:pPr>
            <a:r>
              <a:rPr lang="en-GB" dirty="0"/>
              <a:t>Was piloted by Ingeus Key Workers in Bolton, Oldham, Stockport and Tameside (the intervention group), with Key Workers in Bury, Rochdale and Wigan (the non-intervention group) acting as a control group (note that GM WHP also covers Manchester, Salford and Trafford but the programme is delivered by a different provider in those local authorities)</a:t>
            </a:r>
          </a:p>
          <a:p>
            <a:pPr marL="171450" indent="-171450">
              <a:buFont typeface="Arial" panose="020B0604020202020204" pitchFamily="34" charset="0"/>
              <a:buChar char="•"/>
            </a:pPr>
            <a:r>
              <a:rPr lang="en-GB" dirty="0"/>
              <a:t>Was completed by Key Workers in July 2021</a:t>
            </a: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5</a:t>
            </a:fld>
            <a:endParaRPr lang="en-GB" dirty="0"/>
          </a:p>
        </p:txBody>
      </p:sp>
    </p:spTree>
    <p:extLst>
      <p:ext uri="{BB962C8B-B14F-4D97-AF65-F5344CB8AC3E}">
        <p14:creationId xmlns:p14="http://schemas.microsoft.com/office/powerpoint/2010/main" val="2978415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34</a:t>
            </a:fld>
            <a:endParaRPr lang="en-GB" dirty="0"/>
          </a:p>
        </p:txBody>
      </p:sp>
    </p:spTree>
    <p:extLst>
      <p:ext uri="{BB962C8B-B14F-4D97-AF65-F5344CB8AC3E}">
        <p14:creationId xmlns:p14="http://schemas.microsoft.com/office/powerpoint/2010/main" val="3756580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7510" marR="704215">
              <a:lnSpc>
                <a:spcPct val="87000"/>
              </a:lnSpc>
              <a:spcBef>
                <a:spcPts val="1630"/>
              </a:spcBef>
              <a:spcAft>
                <a:spcPts val="0"/>
              </a:spcAft>
            </a:pP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Impact on clients</a:t>
            </a:r>
          </a:p>
          <a:p>
            <a:pPr marL="397510" marR="704215">
              <a:lnSpc>
                <a:spcPct val="87000"/>
              </a:lnSpc>
              <a:spcBef>
                <a:spcPts val="1630"/>
              </a:spcBef>
              <a:spcAft>
                <a:spcPts val="0"/>
              </a:spcAft>
            </a:pP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Because the changes to practice, where they occurred, were more incremental than revolutionary, it was not possible (and not really anticipated) to identify specific examples of positive outcomes for clients that were entirely attributable to the training</a:t>
            </a:r>
          </a:p>
          <a:p>
            <a:pPr marL="397510" marR="704215">
              <a:lnSpc>
                <a:spcPct val="87000"/>
              </a:lnSpc>
              <a:spcBef>
                <a:spcPts val="1630"/>
              </a:spcBef>
              <a:spcAft>
                <a:spcPts val="0"/>
              </a:spcAft>
            </a:pP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That said, around half of KWs were able to identify instances where they felt older clients had progressed to a greater extent than they likely would have without the KW completing the training and improving their practice…</a:t>
            </a:r>
          </a:p>
          <a:p>
            <a:pPr marL="397510" marR="704215">
              <a:lnSpc>
                <a:spcPct val="87000"/>
              </a:lnSpc>
              <a:spcBef>
                <a:spcPts val="1630"/>
              </a:spcBef>
              <a:spcAft>
                <a:spcPts val="0"/>
              </a:spcAft>
            </a:pP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 most commonly KWs recounted a greater level of focus on and assuredness around challenging mindsets and building confidence, including for clients specifically identifying their age as a barrier, and clients being more engaged, more likely to progress, and achieving employment outcomes as a result</a:t>
            </a:r>
          </a:p>
          <a:p>
            <a:pPr marL="397510" marR="704215">
              <a:lnSpc>
                <a:spcPct val="87000"/>
              </a:lnSpc>
              <a:spcBef>
                <a:spcPts val="1630"/>
              </a:spcBef>
              <a:spcAft>
                <a:spcPts val="0"/>
              </a:spcAft>
            </a:pPr>
            <a:endParaRPr lang="en-GB" sz="16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97510" marR="704215">
              <a:lnSpc>
                <a:spcPct val="87000"/>
              </a:lnSpc>
              <a:spcBef>
                <a:spcPts val="1630"/>
              </a:spcBef>
              <a:spcAft>
                <a:spcPts val="0"/>
              </a:spcAft>
            </a:pP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And positively, impacts were not just limited to working with older clients – the greater confidence and changes to practice was benefitting KWs more generally and in their dealings with younger clients</a:t>
            </a:r>
          </a:p>
          <a:p>
            <a:pPr marL="397510" marR="704215">
              <a:lnSpc>
                <a:spcPct val="87000"/>
              </a:lnSpc>
              <a:spcBef>
                <a:spcPts val="1630"/>
              </a:spcBef>
              <a:spcAft>
                <a:spcPts val="0"/>
              </a:spcAft>
            </a:pP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The next two slides present some of the examples given by KWs of how the training had led to positive outcomes for clients</a:t>
            </a:r>
          </a:p>
          <a:p>
            <a:b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br>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35</a:t>
            </a:fld>
            <a:endParaRPr lang="en-GB" dirty="0"/>
          </a:p>
        </p:txBody>
      </p:sp>
    </p:spTree>
    <p:extLst>
      <p:ext uri="{BB962C8B-B14F-4D97-AF65-F5344CB8AC3E}">
        <p14:creationId xmlns:p14="http://schemas.microsoft.com/office/powerpoint/2010/main" val="4184283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EC250-0BEC-40BE-A50D-7A78C0D32C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26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37</a:t>
            </a:fld>
            <a:endParaRPr lang="en-GB" dirty="0"/>
          </a:p>
        </p:txBody>
      </p:sp>
    </p:spTree>
    <p:extLst>
      <p:ext uri="{BB962C8B-B14F-4D97-AF65-F5344CB8AC3E}">
        <p14:creationId xmlns:p14="http://schemas.microsoft.com/office/powerpoint/2010/main" val="3561887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9255" marR="704215">
              <a:lnSpc>
                <a:spcPct val="87000"/>
              </a:lnSpc>
              <a:spcBef>
                <a:spcPts val="2265"/>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KWs were also</a:t>
            </a:r>
            <a:r>
              <a:rPr lang="en-GB" sz="18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asked how</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well equipped they felt</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to</a:t>
            </a:r>
            <a:r>
              <a:rPr lang="en-GB" sz="18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support</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older</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clients</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with a</a:t>
            </a:r>
            <a:r>
              <a:rPr lang="en-GB" sz="18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range</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of</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specific issues in both the baseline and follow-up survey</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a:spcBef>
                <a:spcPts val="15"/>
              </a:spcBef>
            </a:pPr>
            <a:r>
              <a:rPr lang="en-GB" sz="32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89255">
              <a:lnSpc>
                <a:spcPct val="87000"/>
              </a:lnSpc>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 table</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on</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 next slide</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shows the scores</a:t>
            </a:r>
            <a:r>
              <a:rPr lang="en-GB" sz="18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given</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across</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 statements, and the distance</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travelled between the two surveys. It shows:</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742950" marR="1188720" lvl="1" indent="-285750" algn="just">
              <a:lnSpc>
                <a:spcPct val="87000"/>
              </a:lnSpc>
              <a:spcBef>
                <a:spcPts val="1015"/>
              </a:spcBef>
              <a:spcAft>
                <a:spcPts val="0"/>
              </a:spcAft>
              <a:buClr>
                <a:srgbClr val="DA291C"/>
              </a:buClr>
              <a:buSzPts val="1800"/>
              <a:buFont typeface="Arial" panose="020B0604020202020204" pitchFamily="34" charset="0"/>
              <a:buChar char="•"/>
              <a:tabLst>
                <a:tab pos="620395" algn="l"/>
              </a:tabLst>
            </a:pPr>
            <a:r>
              <a:rPr lang="en-GB" sz="1800" b="1" dirty="0">
                <a:effectLst/>
                <a:latin typeface="Century Gothic" panose="020B0502020202020204" pitchFamily="34" charset="0"/>
                <a:ea typeface="Arial" panose="020B0604020202020204" pitchFamily="34" charset="0"/>
                <a:cs typeface="Century Gothic" panose="020B0502020202020204" pitchFamily="34" charset="0"/>
              </a:rPr>
              <a:t>All</a:t>
            </a:r>
            <a:r>
              <a:rPr lang="en-GB" sz="1800" b="1"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statements</a:t>
            </a:r>
            <a:r>
              <a:rPr lang="en-GB" sz="1800" b="1" spc="-5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saw</a:t>
            </a:r>
            <a:r>
              <a:rPr lang="en-GB" sz="1800" b="1"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a</a:t>
            </a:r>
            <a:r>
              <a:rPr lang="en-GB" sz="1800" b="1"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positive</a:t>
            </a:r>
            <a:r>
              <a:rPr lang="en-GB" sz="1800" b="1"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movement</a:t>
            </a:r>
            <a:r>
              <a:rPr lang="en-GB" sz="1800" b="1"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on</a:t>
            </a:r>
            <a:r>
              <a:rPr lang="en-GB" sz="1800" b="1"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average</a:t>
            </a:r>
            <a:r>
              <a:rPr lang="en-GB" sz="1800" b="1"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score</a:t>
            </a:r>
            <a:r>
              <a:rPr lang="en-GB" sz="1800" b="1"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and at</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least</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half</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of</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KWs reported a higher score between baseline and follow-up –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demonstrating</a:t>
            </a:r>
            <a:r>
              <a:rPr lang="en-GB" sz="1800" b="1"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good</a:t>
            </a:r>
            <a:r>
              <a:rPr lang="en-GB" sz="1800" b="1"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levels of</a:t>
            </a:r>
            <a:r>
              <a:rPr lang="en-GB" sz="1800" b="1"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impact</a:t>
            </a:r>
            <a:r>
              <a:rPr lang="en-GB" sz="1800" b="1"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across</a:t>
            </a:r>
            <a:r>
              <a:rPr lang="en-GB" sz="1800" b="1"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a range of areas</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742950" marR="748030" lvl="1" indent="-285750" algn="just">
              <a:lnSpc>
                <a:spcPct val="87000"/>
              </a:lnSpc>
              <a:spcBef>
                <a:spcPts val="1010"/>
              </a:spcBef>
              <a:spcAft>
                <a:spcPts val="0"/>
              </a:spcAft>
              <a:buClr>
                <a:srgbClr val="DA291C"/>
              </a:buClr>
              <a:buSzPts val="1800"/>
              <a:buFont typeface="Arial" panose="020B0604020202020204" pitchFamily="34" charset="0"/>
              <a:buChar char="•"/>
              <a:tabLst>
                <a:tab pos="620395" algn="l"/>
              </a:tabLst>
            </a:pPr>
            <a:r>
              <a:rPr lang="en-GB" sz="1800" b="1"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800" b="1"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largest</a:t>
            </a:r>
            <a:r>
              <a:rPr lang="en-GB" sz="1800" b="1"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effects</a:t>
            </a:r>
            <a:r>
              <a:rPr lang="en-GB" sz="1800" b="1"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are</a:t>
            </a:r>
            <a:r>
              <a:rPr lang="en-GB" sz="1800" b="1"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on</a:t>
            </a:r>
            <a:r>
              <a:rPr lang="en-GB" sz="1800" b="1"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supporting</a:t>
            </a:r>
            <a:r>
              <a:rPr lang="en-GB" sz="1800" b="1"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older</a:t>
            </a:r>
            <a:r>
              <a:rPr lang="en-GB" sz="1800" b="1"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clients</a:t>
            </a:r>
            <a:r>
              <a:rPr lang="en-GB" sz="1800" b="1"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to</a:t>
            </a:r>
            <a:r>
              <a:rPr lang="en-GB" sz="1800" b="1"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be</a:t>
            </a:r>
            <a:r>
              <a:rPr lang="en-GB" sz="1800" b="1"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more</a:t>
            </a:r>
            <a:r>
              <a:rPr lang="en-GB" sz="1800" b="1"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confident</a:t>
            </a:r>
            <a:r>
              <a:rPr lang="en-GB" sz="1800" b="1"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in</a:t>
            </a:r>
            <a:r>
              <a:rPr lang="en-GB" sz="1800" b="1"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themselves</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a:t>
            </a:r>
            <a:r>
              <a:rPr lang="en-GB" sz="1800" b="1"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to</a:t>
            </a:r>
            <a:r>
              <a:rPr lang="en-GB" sz="1800" b="1"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view</a:t>
            </a:r>
            <a:r>
              <a:rPr lang="en-GB" sz="1800" b="1"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their age</a:t>
            </a:r>
            <a:r>
              <a:rPr lang="en-GB" sz="1800" b="1"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differently</a:t>
            </a:r>
            <a:r>
              <a:rPr lang="en-GB" sz="1800" b="1"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and</a:t>
            </a:r>
            <a:r>
              <a:rPr lang="en-GB" sz="1800" b="1"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staying</a:t>
            </a:r>
            <a:r>
              <a:rPr lang="en-GB" sz="1800" b="1"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motivated</a:t>
            </a:r>
            <a:r>
              <a:rPr lang="en-GB" sz="1800" b="1"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which were three of</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the lowest scoring</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initial</a:t>
            </a:r>
            <a:r>
              <a:rPr lang="en-GB" sz="1800" spc="-5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statements in the baseline</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742950" marR="1987550" lvl="1" indent="-285750">
              <a:lnSpc>
                <a:spcPct val="87000"/>
              </a:lnSpc>
              <a:spcBef>
                <a:spcPts val="1005"/>
              </a:spcBef>
              <a:spcAft>
                <a:spcPts val="0"/>
              </a:spcAft>
              <a:buClr>
                <a:srgbClr val="DA291C"/>
              </a:buClr>
              <a:buSzPts val="1800"/>
              <a:buFont typeface="Arial" panose="020B0604020202020204" pitchFamily="34" charset="0"/>
              <a:buChar char="•"/>
              <a:tabLst>
                <a:tab pos="62039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However for</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all</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statements some</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KWs reported a</a:t>
            </a:r>
            <a:r>
              <a:rPr lang="en-GB" sz="18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decrease, but</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this</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might</a:t>
            </a:r>
            <a:r>
              <a:rPr lang="en-GB" sz="1800" spc="-5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reflect</a:t>
            </a:r>
            <a:r>
              <a:rPr lang="en-GB" sz="1800" b="1"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better recognition of needs but lack of support/guidance to address the need</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314EC250-0BEC-40BE-A50D-7A78C0D32C3D}" type="slidenum">
              <a:rPr lang="en-GB" smtClean="0"/>
              <a:t>38</a:t>
            </a:fld>
            <a:endParaRPr lang="en-GB" dirty="0"/>
          </a:p>
        </p:txBody>
      </p:sp>
    </p:spTree>
    <p:extLst>
      <p:ext uri="{BB962C8B-B14F-4D97-AF65-F5344CB8AC3E}">
        <p14:creationId xmlns:p14="http://schemas.microsoft.com/office/powerpoint/2010/main" val="484312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39</a:t>
            </a:fld>
            <a:endParaRPr lang="en-GB" dirty="0"/>
          </a:p>
        </p:txBody>
      </p:sp>
    </p:spTree>
    <p:extLst>
      <p:ext uri="{BB962C8B-B14F-4D97-AF65-F5344CB8AC3E}">
        <p14:creationId xmlns:p14="http://schemas.microsoft.com/office/powerpoint/2010/main" val="2977335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40</a:t>
            </a:fld>
            <a:endParaRPr lang="en-GB" dirty="0"/>
          </a:p>
        </p:txBody>
      </p:sp>
    </p:spTree>
    <p:extLst>
      <p:ext uri="{BB962C8B-B14F-4D97-AF65-F5344CB8AC3E}">
        <p14:creationId xmlns:p14="http://schemas.microsoft.com/office/powerpoint/2010/main" val="3982741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a:lnSpc>
                <a:spcPct val="87000"/>
              </a:lnSpc>
              <a:spcBef>
                <a:spcPts val="710"/>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KWs were</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asked</a:t>
            </a:r>
            <a:r>
              <a:rPr lang="en-GB" sz="1800" spc="-6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for</a:t>
            </a:r>
            <a:r>
              <a:rPr lang="en-GB" sz="18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suggestions</a:t>
            </a:r>
            <a:r>
              <a:rPr lang="en-GB" sz="180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for</a:t>
            </a:r>
            <a:r>
              <a:rPr lang="en-GB" sz="180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improvements</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in</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focus</a:t>
            </a:r>
            <a:r>
              <a:rPr lang="en-GB" sz="180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groups,</a:t>
            </a:r>
            <a:r>
              <a:rPr lang="en-GB" sz="18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which </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found:</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90805" lvl="0" indent="-342900">
              <a:lnSpc>
                <a:spcPct val="87000"/>
              </a:lnSpc>
              <a:spcBef>
                <a:spcPts val="1000"/>
              </a:spcBef>
              <a:spcAft>
                <a:spcPts val="0"/>
              </a:spcAft>
              <a:buFont typeface="Arial" panose="020B0604020202020204" pitchFamily="34" charset="0"/>
              <a:buChar char="•"/>
              <a:tabLst>
                <a:tab pos="330200" algn="l"/>
                <a:tab pos="33083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A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common preference for face-to-face training and group discussions</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 reflecting</a:t>
            </a:r>
            <a:r>
              <a:rPr lang="en-GB" sz="18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different</a:t>
            </a:r>
            <a:r>
              <a:rPr lang="en-GB" sz="1800" spc="-5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learning</a:t>
            </a:r>
            <a:r>
              <a:rPr lang="en-GB" sz="18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styles,</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and</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view</a:t>
            </a:r>
            <a:r>
              <a:rPr lang="en-GB" sz="1800" spc="-6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that</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discussions</a:t>
            </a:r>
            <a:r>
              <a:rPr lang="en-GB" sz="1800" b="1"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would</a:t>
            </a:r>
            <a:r>
              <a:rPr lang="en-GB" sz="1800" b="1"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help shift the focus onto real life examples and how to adapt practices</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marL="342900" lvl="0" indent="-342900">
              <a:lnSpc>
                <a:spcPct val="87000"/>
              </a:lnSpc>
              <a:spcBef>
                <a:spcPts val="1005"/>
              </a:spcBef>
              <a:spcAft>
                <a:spcPts val="0"/>
              </a:spcAft>
              <a:buFont typeface="Arial" panose="020B0604020202020204" pitchFamily="34" charset="0"/>
              <a:buChar char="•"/>
              <a:tabLst>
                <a:tab pos="330200" algn="l"/>
                <a:tab pos="33083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And</a:t>
            </a:r>
            <a:r>
              <a:rPr lang="en-GB" sz="18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to a</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lesser</a:t>
            </a:r>
            <a:r>
              <a:rPr lang="en-GB" sz="18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extent</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some</a:t>
            </a:r>
            <a:r>
              <a:rPr lang="en-GB" sz="1800" b="1"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appetite</a:t>
            </a:r>
            <a:r>
              <a:rPr lang="en-GB" sz="1800" b="1"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for</a:t>
            </a:r>
            <a:r>
              <a:rPr lang="en-GB" sz="1800" b="1"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more</a:t>
            </a:r>
            <a:r>
              <a:rPr lang="en-GB" sz="1800" b="1"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multi-media</a:t>
            </a:r>
            <a:r>
              <a:rPr lang="en-GB" sz="1800" b="1"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and</a:t>
            </a:r>
            <a:r>
              <a:rPr lang="en-GB" sz="1800" b="1"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interactive</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 elements</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 though others did praise the training already offered in this </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respect</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marL="342900" marR="90805" lvl="0" indent="-342900">
              <a:lnSpc>
                <a:spcPct val="87000"/>
              </a:lnSpc>
              <a:spcBef>
                <a:spcPts val="1005"/>
              </a:spcBef>
              <a:spcAft>
                <a:spcPts val="0"/>
              </a:spcAft>
              <a:buFont typeface="Arial" panose="020B0604020202020204" pitchFamily="34" charset="0"/>
              <a:buChar char="•"/>
              <a:tabLst>
                <a:tab pos="330200" algn="l"/>
                <a:tab pos="33083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Practical solutions requested included advice around communicating, influencing</a:t>
            </a:r>
            <a:r>
              <a:rPr lang="en-GB" sz="1800" spc="-5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mindset,</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spotting</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warning</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signs,</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and</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supporting</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specific</a:t>
            </a:r>
            <a:r>
              <a:rPr lang="en-GB" sz="1800" spc="-6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issues (including health and skills), possibly via video demonstrations</a:t>
            </a:r>
          </a:p>
          <a:p>
            <a:pPr marL="342900" lvl="0" indent="-342900">
              <a:lnSpc>
                <a:spcPct val="87000"/>
              </a:lnSpc>
              <a:spcBef>
                <a:spcPts val="1010"/>
              </a:spcBef>
              <a:spcAft>
                <a:spcPts val="0"/>
              </a:spcAft>
              <a:buFont typeface="Arial" panose="020B0604020202020204" pitchFamily="34" charset="0"/>
              <a:buChar char="•"/>
              <a:tabLst>
                <a:tab pos="330200" algn="l"/>
                <a:tab pos="330835" algn="l"/>
              </a:tabLst>
            </a:pPr>
            <a:r>
              <a:rPr lang="en-GB" sz="1800" b="1" dirty="0">
                <a:effectLst/>
                <a:latin typeface="Century Gothic" panose="020B0502020202020204" pitchFamily="34" charset="0"/>
                <a:ea typeface="Arial" panose="020B0604020202020204" pitchFamily="34" charset="0"/>
                <a:cs typeface="Century Gothic" panose="020B0502020202020204" pitchFamily="34" charset="0"/>
              </a:rPr>
              <a:t>Some</a:t>
            </a:r>
            <a:r>
              <a:rPr lang="en-GB" sz="1800" b="1"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appetite</a:t>
            </a:r>
            <a:r>
              <a:rPr lang="en-GB" sz="1800" b="1"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for</a:t>
            </a:r>
            <a:r>
              <a:rPr lang="en-GB" sz="1800" b="1"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follow-up</a:t>
            </a:r>
            <a:r>
              <a:rPr lang="en-GB" sz="1800" b="1"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resources</a:t>
            </a:r>
            <a:r>
              <a:rPr lang="en-GB" sz="1800" b="1"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such</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as</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fact</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sheets</a:t>
            </a:r>
            <a:r>
              <a:rPr lang="en-GB" sz="180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for</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reminder of learning and/or client-facing resources</a:t>
            </a:r>
          </a:p>
          <a:p>
            <a:pPr marL="342900" marR="439420" lvl="0" indent="-342900">
              <a:lnSpc>
                <a:spcPct val="87000"/>
              </a:lnSpc>
              <a:spcBef>
                <a:spcPts val="995"/>
              </a:spcBef>
              <a:spcAft>
                <a:spcPts val="0"/>
              </a:spcAft>
              <a:buFont typeface="Arial" panose="020B0604020202020204" pitchFamily="34" charset="0"/>
              <a:buChar char="•"/>
              <a:tabLst>
                <a:tab pos="330200" algn="l"/>
                <a:tab pos="330835" algn="l"/>
              </a:tabLst>
            </a:pPr>
            <a:r>
              <a:rPr lang="en-GB" sz="1800" b="1" dirty="0">
                <a:effectLst/>
                <a:latin typeface="Century Gothic" panose="020B0502020202020204" pitchFamily="34" charset="0"/>
                <a:ea typeface="Arial" panose="020B0604020202020204" pitchFamily="34" charset="0"/>
                <a:cs typeface="Century Gothic" panose="020B0502020202020204" pitchFamily="34" charset="0"/>
              </a:rPr>
              <a:t>A</a:t>
            </a:r>
            <a:r>
              <a:rPr lang="en-GB" sz="1800" b="1"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couple</a:t>
            </a:r>
            <a:r>
              <a:rPr lang="en-GB" sz="1800" b="1"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of</a:t>
            </a:r>
            <a:r>
              <a:rPr lang="en-GB" sz="1800" b="1"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KWs</a:t>
            </a:r>
            <a:r>
              <a:rPr lang="en-GB" sz="1800" b="1"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suggested</a:t>
            </a:r>
            <a:r>
              <a:rPr lang="en-GB" sz="1800" b="1"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800" b="1"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employer</a:t>
            </a:r>
            <a:r>
              <a:rPr lang="en-GB" sz="1800" b="1"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engagement</a:t>
            </a:r>
            <a:r>
              <a:rPr lang="en-GB" sz="1800" b="1"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team</a:t>
            </a:r>
            <a:r>
              <a:rPr lang="en-GB" sz="1800" b="1"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b="1" dirty="0">
                <a:effectLst/>
                <a:latin typeface="Century Gothic" panose="020B0502020202020204" pitchFamily="34" charset="0"/>
                <a:ea typeface="Arial" panose="020B0604020202020204" pitchFamily="34" charset="0"/>
                <a:cs typeface="Century Gothic" panose="020B0502020202020204" pitchFamily="34" charset="0"/>
              </a:rPr>
              <a:t>needed similar training</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marL="101600">
              <a:spcBef>
                <a:spcPts val="825"/>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KWs</a:t>
            </a:r>
            <a:r>
              <a:rPr lang="en-GB" sz="18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were</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previously</a:t>
            </a:r>
            <a:r>
              <a:rPr lang="en-GB" sz="1800" spc="-6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asked</a:t>
            </a:r>
            <a:r>
              <a:rPr lang="en-GB" sz="1800" spc="-6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for</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suggestions</a:t>
            </a:r>
            <a:r>
              <a:rPr lang="en-GB" sz="18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in</a:t>
            </a:r>
            <a:r>
              <a:rPr lang="en-GB" sz="180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survey:</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107950" lvl="0" indent="-342900">
              <a:lnSpc>
                <a:spcPct val="87000"/>
              </a:lnSpc>
              <a:spcBef>
                <a:spcPts val="965"/>
              </a:spcBef>
              <a:spcAft>
                <a:spcPts val="0"/>
              </a:spcAft>
              <a:buFont typeface="Arial" panose="020B0604020202020204" pitchFamily="34" charset="0"/>
              <a:buChar char="•"/>
              <a:tabLst>
                <a:tab pos="330200" algn="l"/>
                <a:tab pos="33083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The majority of respondents did not offer an answer or stated ‘nothing’ (60%) –</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the rest</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of</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the research</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and</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findings</a:t>
            </a:r>
            <a:r>
              <a:rPr lang="en-GB" sz="1800" spc="-5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suggest</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this</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is</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due</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to a</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mix</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of good</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levels</a:t>
            </a:r>
            <a:r>
              <a:rPr lang="en-GB" sz="1800" spc="-6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of</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satisfaction</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with the</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training</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and</a:t>
            </a:r>
            <a:r>
              <a:rPr lang="en-GB" sz="1800" spc="-5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lack</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of</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engagement</a:t>
            </a:r>
            <a:r>
              <a:rPr lang="en-GB" sz="1800" spc="-6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with the question, with the focus groups finding that KWs were more forthcoming on suggestions for improvements</a:t>
            </a:r>
          </a:p>
          <a:p>
            <a:pPr marL="342900" marR="476250" lvl="0" indent="-342900">
              <a:lnSpc>
                <a:spcPct val="87000"/>
              </a:lnSpc>
              <a:spcBef>
                <a:spcPts val="1010"/>
              </a:spcBef>
              <a:spcAft>
                <a:spcPts val="0"/>
              </a:spcAft>
              <a:buFont typeface="Arial" panose="020B0604020202020204" pitchFamily="34" charset="0"/>
              <a:buChar char="•"/>
              <a:tabLst>
                <a:tab pos="330200" algn="l"/>
                <a:tab pos="33083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Amongst</a:t>
            </a:r>
            <a:r>
              <a:rPr lang="en-GB" sz="18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suggestions</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made,</a:t>
            </a:r>
            <a:r>
              <a:rPr lang="en-GB" sz="18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most</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common</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was</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preference</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for face-to-face training, and one KW suggested tutor led training</a:t>
            </a:r>
          </a:p>
        </p:txBody>
      </p:sp>
      <p:sp>
        <p:nvSpPr>
          <p:cNvPr id="4" name="Slide Number Placeholder 3"/>
          <p:cNvSpPr>
            <a:spLocks noGrp="1"/>
          </p:cNvSpPr>
          <p:nvPr>
            <p:ph type="sldNum" sz="quarter" idx="5"/>
          </p:nvPr>
        </p:nvSpPr>
        <p:spPr/>
        <p:txBody>
          <a:bodyPr/>
          <a:lstStyle/>
          <a:p>
            <a:fld id="{314EC250-0BEC-40BE-A50D-7A78C0D32C3D}" type="slidenum">
              <a:rPr lang="en-GB" smtClean="0"/>
              <a:t>41</a:t>
            </a:fld>
            <a:endParaRPr lang="en-GB" dirty="0"/>
          </a:p>
        </p:txBody>
      </p:sp>
    </p:spTree>
    <p:extLst>
      <p:ext uri="{BB962C8B-B14F-4D97-AF65-F5344CB8AC3E}">
        <p14:creationId xmlns:p14="http://schemas.microsoft.com/office/powerpoint/2010/main" val="1036505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EC250-0BEC-40BE-A50D-7A78C0D32C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766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 lvl="4" indent="0">
              <a:buNone/>
            </a:pPr>
            <a:r>
              <a:rPr lang="en-US" sz="1800" dirty="0"/>
              <a:t>The research with clients was to gather views on the </a:t>
            </a:r>
            <a:r>
              <a:rPr lang="en-US" sz="1800" dirty="0" err="1"/>
              <a:t>programme</a:t>
            </a:r>
            <a:r>
              <a:rPr lang="en-US" sz="1800" dirty="0"/>
              <a:t> overall and test whether there would be an observable impact on clients engagement, satisfaction, progression and outcomes. </a:t>
            </a:r>
            <a:r>
              <a:rPr lang="en-US" sz="1800" b="1" dirty="0"/>
              <a:t>Following the analysis it is clear the survey and focus groups were unable to detect an impact as a result of the training.</a:t>
            </a:r>
            <a:r>
              <a:rPr lang="en-US" sz="1800" dirty="0"/>
              <a:t> A few reasons are proposed for this outcome, the first due to the nature of the training and the other three </a:t>
            </a:r>
            <a:r>
              <a:rPr lang="en-US" sz="1800" dirty="0" err="1"/>
              <a:t>methodological:The</a:t>
            </a:r>
            <a:r>
              <a:rPr lang="en-US" sz="1800" dirty="0"/>
              <a:t> impact of the training was on KWs was positive but of small-to-moderate magnitude, limiting the likelihood of detectable impacts on client outcomes or of there being radical changes in KW practice that clients could easily identify and comment </a:t>
            </a:r>
            <a:r>
              <a:rPr lang="en-US" sz="1800" dirty="0" err="1"/>
              <a:t>onThe</a:t>
            </a:r>
            <a:r>
              <a:rPr lang="en-US" sz="1800" dirty="0"/>
              <a:t> numbers reached were fairly small – with 66 survey respondents split across the treatment (43 responses) and non-treatment areas (23) so comparisons between baseline/follow-up and treatment/non-treatment are very sensitive to individual clients, and there were just 7 interview/focus group participants in the treatment areas (despite concerted efforts to engage clients in the research)Respondents to surveys were on-</a:t>
            </a:r>
            <a:r>
              <a:rPr lang="en-US" sz="1800" dirty="0" err="1"/>
              <a:t>programme</a:t>
            </a:r>
            <a:r>
              <a:rPr lang="en-US" sz="1800" dirty="0"/>
              <a:t> for 4-9 months at the baseline and 9-14 months by the follow-up, and had not found work in that period, and are therefore more likely to have more complex barriers to work and to become less satisfied, while clients who have progressed and moved into work by the follow-up were unlikely to respond to the survey – this is reflected in the survey results, which show that between the baseline and follow-up survey satisfaction fell and many barriers worsened (this might also reflect greater self-awareness rather than barriers worsening), both on average and for a large portion of surveyed clients in the treatment areas </a:t>
            </a:r>
          </a:p>
          <a:p>
            <a:pPr lvl="4"/>
            <a:r>
              <a:rPr lang="en-US" sz="1800" dirty="0"/>
              <a:t>The interviews/focus groups with clients took place </a:t>
            </a:r>
            <a:r>
              <a:rPr lang="en-GB" sz="1800" dirty="0"/>
              <a:t>post-training only because it was deemed unlikely clients would participate twice to provide a before/after view, which meant clients were not able to give real time before/after responses – and furthermore clients would expect some changes as they progress on the programme, so attributing any changes to training would be difficult for them</a:t>
            </a:r>
          </a:p>
          <a:p>
            <a:pPr marL="1800" lvl="4" indent="0">
              <a:buNone/>
            </a:pPr>
            <a:r>
              <a:rPr lang="en-US" sz="1800" dirty="0"/>
              <a:t>Full results to the surveys are presented in the Annex – but should be reviewed with caution given the points above</a:t>
            </a:r>
          </a:p>
        </p:txBody>
      </p:sp>
      <p:sp>
        <p:nvSpPr>
          <p:cNvPr id="4" name="Slide Number Placeholder 3"/>
          <p:cNvSpPr>
            <a:spLocks noGrp="1"/>
          </p:cNvSpPr>
          <p:nvPr>
            <p:ph type="sldNum" sz="quarter" idx="5"/>
          </p:nvPr>
        </p:nvSpPr>
        <p:spPr/>
        <p:txBody>
          <a:bodyPr/>
          <a:lstStyle/>
          <a:p>
            <a:fld id="{314EC250-0BEC-40BE-A50D-7A78C0D32C3D}" type="slidenum">
              <a:rPr lang="en-GB" smtClean="0"/>
              <a:t>44</a:t>
            </a:fld>
            <a:endParaRPr lang="en-GB"/>
          </a:p>
        </p:txBody>
      </p:sp>
    </p:spTree>
    <p:extLst>
      <p:ext uri="{BB962C8B-B14F-4D97-AF65-F5344CB8AC3E}">
        <p14:creationId xmlns:p14="http://schemas.microsoft.com/office/powerpoint/2010/main" val="63860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6</a:t>
            </a:fld>
            <a:endParaRPr lang="en-GB" dirty="0"/>
          </a:p>
        </p:txBody>
      </p:sp>
    </p:spTree>
    <p:extLst>
      <p:ext uri="{BB962C8B-B14F-4D97-AF65-F5344CB8AC3E}">
        <p14:creationId xmlns:p14="http://schemas.microsoft.com/office/powerpoint/2010/main" val="910243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 lvl="4" indent="0">
              <a:buNone/>
            </a:pPr>
            <a:r>
              <a:rPr lang="en-US" sz="1800" dirty="0"/>
              <a:t>The research with clients was to gather views on the </a:t>
            </a:r>
            <a:r>
              <a:rPr lang="en-US" sz="1800" dirty="0" err="1"/>
              <a:t>programme</a:t>
            </a:r>
            <a:r>
              <a:rPr lang="en-US" sz="1800" dirty="0"/>
              <a:t> overall and test whether there would be an observable impact on clients engagement, satisfaction, progression and outcomes. </a:t>
            </a:r>
            <a:r>
              <a:rPr lang="en-US" sz="1800" b="1" dirty="0"/>
              <a:t>Following the analysis it is clear the survey and focus groups were unable to detect an impact as a result of the training.</a:t>
            </a:r>
            <a:r>
              <a:rPr lang="en-US" sz="1800" dirty="0"/>
              <a:t> A few reasons are proposed for this outcome, the first due to the nature of the training and the other three </a:t>
            </a:r>
            <a:r>
              <a:rPr lang="en-US" sz="1800" dirty="0" err="1"/>
              <a:t>methodological:The</a:t>
            </a:r>
            <a:r>
              <a:rPr lang="en-US" sz="1800" dirty="0"/>
              <a:t> impact of the training was on KWs was positive but of small-to-moderate magnitude, limiting the likelihood of detectable impacts on client outcomes or of there being radical changes in KW practice that clients could easily identify and comment </a:t>
            </a:r>
            <a:r>
              <a:rPr lang="en-US" sz="1800" dirty="0" err="1"/>
              <a:t>onThe</a:t>
            </a:r>
            <a:r>
              <a:rPr lang="en-US" sz="1800" dirty="0"/>
              <a:t> numbers reached were fairly small – with 66 survey respondents split across the treatment (43 responses) and non-treatment areas (23) so comparisons between baseline/follow-up and treatment/non-treatment are very sensitive to individual clients, and there were just 7 interview/focus group participants in the treatment areas (despite concerted efforts to engage clients in the research)Respondents to surveys were on-</a:t>
            </a:r>
            <a:r>
              <a:rPr lang="en-US" sz="1800" dirty="0" err="1"/>
              <a:t>programme</a:t>
            </a:r>
            <a:r>
              <a:rPr lang="en-US" sz="1800" dirty="0"/>
              <a:t> for 4-9 months at the baseline and 9-14 months by the follow-up, and had not found work in that period, and are therefore more likely to have more complex barriers to work and to become less satisfied, while clients who have progressed and moved into work by the follow-up were unlikely to respond to the survey – this is reflected in the survey results, which show that between the baseline and follow-up survey satisfaction fell and many barriers worsened (this might also reflect greater self-awareness rather than barriers worsening), both on average and for a large portion of surveyed clients in the treatment areas </a:t>
            </a:r>
          </a:p>
          <a:p>
            <a:pPr lvl="4"/>
            <a:r>
              <a:rPr lang="en-US" sz="1800" dirty="0"/>
              <a:t>The interviews/focus groups with clients took place </a:t>
            </a:r>
            <a:r>
              <a:rPr lang="en-GB" sz="1800" dirty="0"/>
              <a:t>post-training only because it was deemed unlikely clients would participate twice to provide a before/after view, which meant clients were not able to give real time before/after responses – and furthermore clients would expect some changes as they progress on the programme, so attributing any changes to training would be difficult for them</a:t>
            </a:r>
          </a:p>
          <a:p>
            <a:pPr marL="1800" lvl="4" indent="0">
              <a:buNone/>
            </a:pPr>
            <a:r>
              <a:rPr lang="en-US" sz="1800" dirty="0"/>
              <a:t>Full results to the surveys are presented in the Annex – but should be reviewed with caution given the points above</a:t>
            </a:r>
          </a:p>
        </p:txBody>
      </p:sp>
      <p:sp>
        <p:nvSpPr>
          <p:cNvPr id="4" name="Slide Number Placeholder 3"/>
          <p:cNvSpPr>
            <a:spLocks noGrp="1"/>
          </p:cNvSpPr>
          <p:nvPr>
            <p:ph type="sldNum" sz="quarter" idx="5"/>
          </p:nvPr>
        </p:nvSpPr>
        <p:spPr/>
        <p:txBody>
          <a:bodyPr/>
          <a:lstStyle/>
          <a:p>
            <a:fld id="{314EC250-0BEC-40BE-A50D-7A78C0D32C3D}" type="slidenum">
              <a:rPr lang="en-GB" smtClean="0"/>
              <a:t>45</a:t>
            </a:fld>
            <a:endParaRPr lang="en-GB"/>
          </a:p>
        </p:txBody>
      </p:sp>
    </p:spTree>
    <p:extLst>
      <p:ext uri="{BB962C8B-B14F-4D97-AF65-F5344CB8AC3E}">
        <p14:creationId xmlns:p14="http://schemas.microsoft.com/office/powerpoint/2010/main" val="3340968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8915" marR="331470">
              <a:lnSpc>
                <a:spcPct val="87000"/>
              </a:lnSpc>
              <a:spcBef>
                <a:spcPts val="360"/>
              </a:spcBef>
              <a:spcAft>
                <a:spcPts val="0"/>
              </a:spcAft>
            </a:pP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The research with clients was to gather views on the programme overall and test whether there would be an observable impact on clients engagement, satisfaction, progression and outcomes. </a:t>
            </a:r>
            <a:r>
              <a:rPr lang="en-GB" sz="1550" b="1" dirty="0">
                <a:effectLst/>
                <a:latin typeface="Century Gothic" panose="020B0502020202020204" pitchFamily="34" charset="0"/>
                <a:ea typeface="Century Gothic" panose="020B0502020202020204" pitchFamily="34" charset="0"/>
                <a:cs typeface="Century Gothic" panose="020B0502020202020204" pitchFamily="34" charset="0"/>
              </a:rPr>
              <a:t>Following the analysis it is clear </a:t>
            </a:r>
            <a:r>
              <a:rPr lang="en-GB" sz="155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the survey and focus</a:t>
            </a:r>
            <a:r>
              <a:rPr lang="en-GB" sz="1550" b="1" spc="-1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55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groups</a:t>
            </a:r>
            <a:r>
              <a:rPr lang="en-GB" sz="1550" b="1" spc="-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55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were</a:t>
            </a:r>
            <a:r>
              <a:rPr lang="en-GB" sz="1550" b="1" spc="-1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55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unable</a:t>
            </a:r>
            <a:r>
              <a:rPr lang="en-GB" sz="1550" b="1" spc="-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55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to</a:t>
            </a:r>
            <a:r>
              <a:rPr lang="en-GB" sz="1550" b="1" spc="-1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55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detect</a:t>
            </a:r>
            <a:r>
              <a:rPr lang="en-GB" sz="1550" b="1" spc="-5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55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an</a:t>
            </a:r>
            <a:r>
              <a:rPr lang="en-GB" sz="1550" b="1" spc="-1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55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impact as</a:t>
            </a:r>
            <a:r>
              <a:rPr lang="en-GB" sz="1550" b="1" spc="-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55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a</a:t>
            </a:r>
            <a:r>
              <a:rPr lang="en-GB" sz="1550" b="1" spc="-1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55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result</a:t>
            </a:r>
            <a:r>
              <a:rPr lang="en-GB" sz="1550" b="1" spc="-1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55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of</a:t>
            </a:r>
            <a:r>
              <a:rPr lang="en-GB" sz="1550" b="1" spc="-1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55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the</a:t>
            </a:r>
            <a:r>
              <a:rPr lang="en-GB" sz="1550" b="1" spc="-2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55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training</a:t>
            </a:r>
            <a:r>
              <a:rPr lang="en-GB" sz="1550" b="1"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A</a:t>
            </a:r>
            <a:r>
              <a:rPr lang="en-GB" sz="155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few</a:t>
            </a:r>
            <a:r>
              <a:rPr lang="en-GB" sz="155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reasons</a:t>
            </a:r>
            <a:r>
              <a:rPr lang="en-GB" sz="155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are</a:t>
            </a:r>
            <a:r>
              <a:rPr lang="en-GB" sz="155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proposed</a:t>
            </a:r>
            <a:r>
              <a:rPr lang="en-GB" sz="155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for</a:t>
            </a:r>
            <a:r>
              <a:rPr lang="en-GB" sz="155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this</a:t>
            </a:r>
            <a:r>
              <a:rPr lang="en-GB" sz="155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outcome,</a:t>
            </a:r>
            <a:r>
              <a:rPr lang="en-GB" sz="155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the first due to the nature of the training and the other three methodological:</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742950" marR="210820" lvl="1" indent="-285750">
              <a:lnSpc>
                <a:spcPct val="87000"/>
              </a:lnSpc>
              <a:spcBef>
                <a:spcPts val="1005"/>
              </a:spcBef>
              <a:spcAft>
                <a:spcPts val="0"/>
              </a:spcAft>
              <a:buFont typeface="Arial" panose="020B0604020202020204" pitchFamily="34" charset="0"/>
              <a:buChar char="•"/>
              <a:tabLst>
                <a:tab pos="437515" algn="l"/>
                <a:tab pos="438150" algn="l"/>
              </a:tabLst>
            </a:pPr>
            <a:r>
              <a:rPr lang="en-GB" sz="1550" dirty="0">
                <a:effectLst/>
                <a:latin typeface="Century Gothic" panose="020B0502020202020204" pitchFamily="34" charset="0"/>
                <a:ea typeface="Arial" panose="020B0604020202020204" pitchFamily="34" charset="0"/>
                <a:cs typeface="Century Gothic" panose="020B0502020202020204" pitchFamily="34" charset="0"/>
              </a:rPr>
              <a:t>The impact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of the training was on KWs was positive</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 but of small</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-to-moderate magnitude</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 limiting the likelihood of detectable impacts</a:t>
            </a:r>
            <a:r>
              <a:rPr lang="en-GB" sz="155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on</a:t>
            </a:r>
            <a:r>
              <a:rPr lang="en-GB" sz="155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client</a:t>
            </a:r>
            <a:r>
              <a:rPr lang="en-GB" sz="155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outcomes</a:t>
            </a:r>
            <a:r>
              <a:rPr lang="en-GB" sz="155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or</a:t>
            </a:r>
            <a:r>
              <a:rPr lang="en-GB" sz="155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of</a:t>
            </a:r>
            <a:r>
              <a:rPr lang="en-GB" sz="155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there</a:t>
            </a:r>
            <a:r>
              <a:rPr lang="en-GB" sz="155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being</a:t>
            </a:r>
            <a:r>
              <a:rPr lang="en-GB" sz="155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radical changes</a:t>
            </a:r>
            <a:r>
              <a:rPr lang="en-GB" sz="155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in</a:t>
            </a:r>
            <a:r>
              <a:rPr lang="en-GB" sz="155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KW</a:t>
            </a:r>
            <a:r>
              <a:rPr lang="en-GB" sz="155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practice that</a:t>
            </a:r>
            <a:r>
              <a:rPr lang="en-GB" sz="155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clients</a:t>
            </a:r>
            <a:r>
              <a:rPr lang="en-GB" sz="155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could</a:t>
            </a:r>
            <a:r>
              <a:rPr lang="en-GB" sz="155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easily</a:t>
            </a:r>
            <a:r>
              <a:rPr lang="en-GB" sz="155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identify and comment on</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742950" marR="570230" lvl="1" indent="-285750">
              <a:lnSpc>
                <a:spcPct val="87000"/>
              </a:lnSpc>
              <a:spcBef>
                <a:spcPts val="1005"/>
              </a:spcBef>
              <a:spcAft>
                <a:spcPts val="0"/>
              </a:spcAft>
              <a:buFont typeface="Arial" panose="020B0604020202020204" pitchFamily="34" charset="0"/>
              <a:buChar char="•"/>
              <a:tabLst>
                <a:tab pos="437515" algn="l"/>
                <a:tab pos="438150" algn="l"/>
              </a:tabLst>
            </a:pPr>
            <a:r>
              <a:rPr lang="en-GB" sz="155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55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numbers</a:t>
            </a:r>
            <a:r>
              <a:rPr lang="en-GB" sz="155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reached were</a:t>
            </a:r>
            <a:r>
              <a:rPr lang="en-GB" sz="1550"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fairly</a:t>
            </a:r>
            <a:r>
              <a:rPr lang="en-GB" sz="155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small</a:t>
            </a:r>
            <a:r>
              <a:rPr lang="en-GB" sz="155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a:t>
            </a:r>
            <a:r>
              <a:rPr lang="en-GB" sz="155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with</a:t>
            </a:r>
            <a:r>
              <a:rPr lang="en-GB" sz="155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66</a:t>
            </a:r>
            <a:r>
              <a:rPr lang="en-GB" sz="155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survey</a:t>
            </a:r>
            <a:r>
              <a:rPr lang="en-GB" sz="1550" spc="-5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respondents split</a:t>
            </a:r>
            <a:r>
              <a:rPr lang="en-GB" sz="155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across</a:t>
            </a:r>
            <a:r>
              <a:rPr lang="en-GB" sz="155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55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treatment</a:t>
            </a:r>
            <a:r>
              <a:rPr lang="en-GB" sz="155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(43 responses)</a:t>
            </a:r>
            <a:r>
              <a:rPr lang="en-GB" sz="155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and non- treatment areas (23) so comparisons between baseline/follow-up and treatment/non-treatment are very sensitive to individual clients, and there were just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7 interview/focus</a:t>
            </a:r>
            <a:r>
              <a:rPr lang="en-GB" sz="155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group participants</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 in the treatment areas (despite concerted efforts to engage clients in the research)</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742950" marR="283210" lvl="1" indent="-285750">
              <a:lnSpc>
                <a:spcPct val="87000"/>
              </a:lnSpc>
              <a:spcBef>
                <a:spcPts val="1005"/>
              </a:spcBef>
              <a:spcAft>
                <a:spcPts val="0"/>
              </a:spcAft>
              <a:buFont typeface="Arial" panose="020B0604020202020204" pitchFamily="34" charset="0"/>
              <a:buChar char="•"/>
              <a:tabLst>
                <a:tab pos="437515" algn="l"/>
                <a:tab pos="438150" algn="l"/>
              </a:tabLst>
            </a:pP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Respondents to surveys</a:t>
            </a:r>
            <a:r>
              <a:rPr lang="en-GB" sz="1550"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were on-programme for 4-9 months at the baseline</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 and 9</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-14 months by the follow-up</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 and had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not found work in that period</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 and are therefore more likely to have more complex barriers to work and to become less satisfied, while</a:t>
            </a:r>
            <a:r>
              <a:rPr lang="en-GB" sz="155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clients</a:t>
            </a:r>
            <a:r>
              <a:rPr lang="en-GB" sz="155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who</a:t>
            </a:r>
            <a:r>
              <a:rPr lang="en-GB" sz="155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have</a:t>
            </a:r>
            <a:r>
              <a:rPr lang="en-GB" sz="155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progressed</a:t>
            </a:r>
            <a:r>
              <a:rPr lang="en-GB" sz="155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and moved</a:t>
            </a:r>
            <a:r>
              <a:rPr lang="en-GB" sz="155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into</a:t>
            </a:r>
            <a:r>
              <a:rPr lang="en-GB" sz="155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work</a:t>
            </a:r>
            <a:r>
              <a:rPr lang="en-GB" sz="1550"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by the</a:t>
            </a:r>
            <a:r>
              <a:rPr lang="en-GB" sz="155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follow-up</a:t>
            </a:r>
            <a:r>
              <a:rPr lang="en-GB" sz="155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were</a:t>
            </a:r>
            <a:r>
              <a:rPr lang="en-GB" sz="155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unlikely</a:t>
            </a:r>
            <a:r>
              <a:rPr lang="en-GB" sz="155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to</a:t>
            </a:r>
            <a:r>
              <a:rPr lang="en-GB" sz="155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respond to</a:t>
            </a:r>
            <a:r>
              <a:rPr lang="en-GB" sz="155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the</a:t>
            </a:r>
            <a:r>
              <a:rPr lang="en-GB" sz="155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survey</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436880" marR="331470">
              <a:lnSpc>
                <a:spcPct val="87000"/>
              </a:lnSpc>
              <a:spcBef>
                <a:spcPts val="10"/>
              </a:spcBef>
              <a:spcAft>
                <a:spcPts val="0"/>
              </a:spcAft>
            </a:pP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 this is reflected in the survey</a:t>
            </a:r>
            <a:r>
              <a:rPr lang="en-GB" sz="155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results, which show that between the baseline and follow-up</a:t>
            </a:r>
            <a:r>
              <a:rPr lang="en-GB" sz="155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survey</a:t>
            </a:r>
            <a:r>
              <a:rPr lang="en-GB" sz="155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satisfaction fell and many</a:t>
            </a:r>
            <a:r>
              <a:rPr lang="en-GB" sz="155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barriers</a:t>
            </a:r>
            <a:r>
              <a:rPr lang="en-GB" sz="155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worsened</a:t>
            </a:r>
            <a:r>
              <a:rPr lang="en-GB" sz="155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(this might</a:t>
            </a:r>
            <a:r>
              <a:rPr lang="en-GB" sz="155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also</a:t>
            </a:r>
            <a:r>
              <a:rPr lang="en-GB" sz="155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reflect</a:t>
            </a:r>
            <a:r>
              <a:rPr lang="en-GB" sz="155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greater</a:t>
            </a:r>
            <a:r>
              <a:rPr lang="en-GB" sz="155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self-awareness</a:t>
            </a:r>
            <a:r>
              <a:rPr lang="en-GB" sz="155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rather</a:t>
            </a:r>
            <a:r>
              <a:rPr lang="en-GB" sz="155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than barriers</a:t>
            </a:r>
            <a:r>
              <a:rPr lang="en-GB" sz="155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worsening),</a:t>
            </a:r>
            <a:r>
              <a:rPr lang="en-GB" sz="155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both</a:t>
            </a:r>
            <a:r>
              <a:rPr lang="en-GB" sz="155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on</a:t>
            </a:r>
            <a:r>
              <a:rPr lang="en-GB" sz="155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average and for a large portion of surveyed clients in the treatment areas</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742950" marR="347345" lvl="1" indent="-285750">
              <a:lnSpc>
                <a:spcPct val="87000"/>
              </a:lnSpc>
              <a:spcBef>
                <a:spcPts val="1005"/>
              </a:spcBef>
              <a:spcAft>
                <a:spcPts val="0"/>
              </a:spcAft>
              <a:buFont typeface="Arial" panose="020B0604020202020204" pitchFamily="34" charset="0"/>
              <a:buChar char="•"/>
              <a:tabLst>
                <a:tab pos="437515" algn="l"/>
                <a:tab pos="438150" algn="l"/>
              </a:tabLst>
            </a:pPr>
            <a:r>
              <a:rPr lang="en-GB" sz="1550" dirty="0">
                <a:effectLst/>
                <a:latin typeface="Century Gothic" panose="020B0502020202020204" pitchFamily="34" charset="0"/>
                <a:ea typeface="Arial" panose="020B0604020202020204" pitchFamily="34" charset="0"/>
                <a:cs typeface="Century Gothic" panose="020B0502020202020204" pitchFamily="34" charset="0"/>
              </a:rPr>
              <a:t>The interviews/focus groups with clients took place post-training only because it was deemed unlikely</a:t>
            </a:r>
            <a:r>
              <a:rPr lang="en-GB" sz="155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clients would participate twice to provide a before/after view, which meant clients were not able to give real time before/after responses</a:t>
            </a:r>
            <a:r>
              <a:rPr lang="en-GB" sz="155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a:t>
            </a:r>
            <a:r>
              <a:rPr lang="en-GB" sz="155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and</a:t>
            </a:r>
            <a:r>
              <a:rPr lang="en-GB" sz="155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furthermore</a:t>
            </a:r>
            <a:r>
              <a:rPr lang="en-GB" sz="155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clients</a:t>
            </a:r>
            <a:r>
              <a:rPr lang="en-GB" sz="155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would</a:t>
            </a:r>
            <a:r>
              <a:rPr lang="en-GB" sz="155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expect some</a:t>
            </a:r>
            <a:r>
              <a:rPr lang="en-GB" sz="155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changes</a:t>
            </a:r>
            <a:r>
              <a:rPr lang="en-GB" sz="155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as</a:t>
            </a:r>
            <a:r>
              <a:rPr lang="en-GB" sz="155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they</a:t>
            </a:r>
            <a:r>
              <a:rPr lang="en-GB" sz="155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progress</a:t>
            </a:r>
            <a:r>
              <a:rPr lang="en-GB" sz="155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on</a:t>
            </a:r>
            <a:r>
              <a:rPr lang="en-GB" sz="155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55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programme,</a:t>
            </a:r>
            <a:r>
              <a:rPr lang="en-GB" sz="155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so</a:t>
            </a:r>
            <a:r>
              <a:rPr lang="en-GB" sz="155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attributing</a:t>
            </a:r>
            <a:r>
              <a:rPr lang="en-GB" sz="155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550" dirty="0">
                <a:effectLst/>
                <a:latin typeface="Century Gothic" panose="020B0502020202020204" pitchFamily="34" charset="0"/>
                <a:ea typeface="Arial" panose="020B0604020202020204" pitchFamily="34" charset="0"/>
                <a:cs typeface="Century Gothic" panose="020B0502020202020204" pitchFamily="34" charset="0"/>
              </a:rPr>
              <a:t>any changes to training would be difficult for them</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208915">
              <a:spcBef>
                <a:spcPts val="815"/>
              </a:spcBef>
              <a:spcAft>
                <a:spcPts val="0"/>
              </a:spcAft>
            </a:pP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Full</a:t>
            </a:r>
            <a:r>
              <a:rPr lang="en-GB" sz="1550" spc="-5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results</a:t>
            </a:r>
            <a:r>
              <a:rPr lang="en-GB" sz="1550" spc="-6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to</a:t>
            </a:r>
            <a:r>
              <a:rPr lang="en-GB" sz="155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55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surveys</a:t>
            </a:r>
            <a:r>
              <a:rPr lang="en-GB" sz="1550" spc="-7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are</a:t>
            </a:r>
            <a:r>
              <a:rPr lang="en-GB" sz="155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presented</a:t>
            </a:r>
            <a:r>
              <a:rPr lang="en-GB" sz="155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in</a:t>
            </a:r>
            <a:r>
              <a:rPr lang="en-GB" sz="1550" spc="-4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55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Annex</a:t>
            </a:r>
            <a:r>
              <a:rPr lang="en-GB" sz="1550" spc="-4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a:t>
            </a:r>
            <a:r>
              <a:rPr lang="en-GB" sz="155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but</a:t>
            </a:r>
            <a:r>
              <a:rPr lang="en-GB" sz="155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should</a:t>
            </a:r>
            <a:r>
              <a:rPr lang="en-GB" sz="155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be</a:t>
            </a:r>
            <a:r>
              <a:rPr lang="en-GB" sz="155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reviewed</a:t>
            </a:r>
            <a:r>
              <a:rPr lang="en-GB" sz="1550" spc="-6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with</a:t>
            </a:r>
            <a:r>
              <a:rPr lang="en-GB" sz="1550" spc="-4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caution</a:t>
            </a:r>
            <a:r>
              <a:rPr lang="en-GB" sz="155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given</a:t>
            </a:r>
            <a:r>
              <a:rPr lang="en-GB" sz="1550" spc="-6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55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dirty="0">
                <a:effectLst/>
                <a:latin typeface="Century Gothic" panose="020B0502020202020204" pitchFamily="34" charset="0"/>
                <a:ea typeface="Century Gothic" panose="020B0502020202020204" pitchFamily="34" charset="0"/>
                <a:cs typeface="Century Gothic" panose="020B0502020202020204" pitchFamily="34" charset="0"/>
              </a:rPr>
              <a:t>points</a:t>
            </a:r>
            <a:r>
              <a:rPr lang="en-GB" sz="155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550" spc="-10" dirty="0">
                <a:effectLst/>
                <a:latin typeface="Century Gothic" panose="020B0502020202020204" pitchFamily="34" charset="0"/>
                <a:ea typeface="Century Gothic" panose="020B0502020202020204" pitchFamily="34" charset="0"/>
                <a:cs typeface="Century Gothic" panose="020B0502020202020204" pitchFamily="34" charset="0"/>
              </a:rPr>
              <a:t>above</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47</a:t>
            </a:fld>
            <a:endParaRPr lang="en-GB" dirty="0"/>
          </a:p>
        </p:txBody>
      </p:sp>
    </p:spTree>
    <p:extLst>
      <p:ext uri="{BB962C8B-B14F-4D97-AF65-F5344CB8AC3E}">
        <p14:creationId xmlns:p14="http://schemas.microsoft.com/office/powerpoint/2010/main" val="29240684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4540">
              <a:spcBef>
                <a:spcPts val="505"/>
              </a:spcBef>
            </a:pPr>
            <a:r>
              <a:rPr lang="en-GB" sz="1800" b="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Nature</a:t>
            </a:r>
            <a:r>
              <a:rPr lang="en-GB" sz="1800" b="1" spc="-2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of</a:t>
            </a:r>
            <a:r>
              <a:rPr lang="en-GB" sz="1800" b="1" spc="-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b="1" spc="-1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issues</a:t>
            </a:r>
            <a:r>
              <a:rPr lang="en-GB" sz="1800" b="1" spc="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that</a:t>
            </a:r>
            <a:r>
              <a:rPr lang="en-GB" sz="1800" b="1" spc="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50+</a:t>
            </a:r>
            <a:r>
              <a:rPr lang="en-GB" sz="1800" b="1" spc="-3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clients</a:t>
            </a:r>
            <a:r>
              <a:rPr lang="en-GB" sz="1800" b="1" spc="-1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spc="-2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face</a:t>
            </a:r>
            <a:endParaRPr lang="en-GB" sz="1800" b="1"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764540" marR="704215">
              <a:lnSpc>
                <a:spcPct val="87000"/>
              </a:lnSpc>
              <a:spcBef>
                <a:spcPts val="2670"/>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While an impact was not observable in the client survey and interviews/focus groups,</a:t>
            </a:r>
            <a:r>
              <a:rPr lang="en-GB" sz="18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they</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did</a:t>
            </a:r>
            <a:r>
              <a:rPr lang="en-GB" sz="18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help</a:t>
            </a:r>
            <a:r>
              <a:rPr lang="en-GB" sz="18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illustrate</a:t>
            </a:r>
            <a:r>
              <a:rPr lang="en-GB" sz="1800" spc="-4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nature</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of</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issues</a:t>
            </a:r>
            <a:r>
              <a:rPr lang="en-GB" sz="180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that</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older</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clients</a:t>
            </a:r>
            <a:r>
              <a:rPr lang="en-GB" sz="1800" spc="-4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on</a:t>
            </a:r>
            <a:r>
              <a:rPr lang="en-GB" sz="18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WHP face – so the remainder of this section provides more detail around this</a:t>
            </a:r>
          </a:p>
          <a:p>
            <a:pPr>
              <a:spcBef>
                <a:spcPts val="35"/>
              </a:spcBef>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764540" marR="704215">
              <a:lnSpc>
                <a:spcPct val="87000"/>
              </a:lnSpc>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positive finding is that the issues identified by clients reflected the types of issues</a:t>
            </a:r>
            <a:r>
              <a:rPr lang="en-GB" sz="1800" spc="-3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covered in</a:t>
            </a:r>
            <a:r>
              <a:rPr lang="en-GB" sz="1800" spc="-2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the</a:t>
            </a:r>
            <a:r>
              <a:rPr lang="en-GB" sz="1800" spc="-3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training</a:t>
            </a:r>
            <a:r>
              <a:rPr lang="en-GB" sz="1800" spc="-4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with</a:t>
            </a:r>
            <a:r>
              <a:rPr lang="en-GB" sz="180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no</a:t>
            </a:r>
            <a:r>
              <a:rPr lang="en-GB" sz="1800" spc="-1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barriers</a:t>
            </a:r>
            <a:r>
              <a:rPr lang="en-GB" sz="1800" spc="-1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identified</a:t>
            </a:r>
            <a:r>
              <a:rPr lang="en-GB" sz="1800" spc="-3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by</a:t>
            </a:r>
            <a:r>
              <a:rPr lang="en-GB" sz="1800" spc="-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clients</a:t>
            </a:r>
            <a:r>
              <a:rPr lang="en-GB" sz="18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that</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pointed to a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gap in the training materials or WHP offer</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spcBef>
                <a:spcPts val="30"/>
              </a:spcBef>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764540" marR="704215">
              <a:lnSpc>
                <a:spcPct val="87000"/>
              </a:lnSpc>
              <a:spcBef>
                <a:spcPts val="5"/>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Note</a:t>
            </a:r>
            <a:r>
              <a:rPr lang="en-GB" sz="18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that</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survey</a:t>
            </a:r>
            <a:r>
              <a:rPr lang="en-GB" sz="18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results</a:t>
            </a:r>
            <a:r>
              <a:rPr lang="en-GB" sz="18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combine</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treatment</a:t>
            </a:r>
            <a:r>
              <a:rPr lang="en-GB" sz="18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and</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non-treatment</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areas rather than separate them out</a:t>
            </a: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48</a:t>
            </a:fld>
            <a:endParaRPr lang="en-GB" dirty="0"/>
          </a:p>
        </p:txBody>
      </p:sp>
    </p:spTree>
    <p:extLst>
      <p:ext uri="{BB962C8B-B14F-4D97-AF65-F5344CB8AC3E}">
        <p14:creationId xmlns:p14="http://schemas.microsoft.com/office/powerpoint/2010/main" val="24053496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4540">
              <a:lnSpc>
                <a:spcPct val="87000"/>
              </a:lnSpc>
              <a:spcBef>
                <a:spcPts val="2685"/>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Clients were asked to rate six specific barriers</a:t>
            </a:r>
            <a:r>
              <a:rPr lang="en-GB" sz="1800" spc="-5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to</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work</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between 1</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and</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6.</a:t>
            </a:r>
            <a:r>
              <a:rPr lang="en-GB" sz="180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Three of these (‘My Skills’, ‘My Personal Circumstances’ and ‘My Health’) were chosen to align with existing WHP monitoring data. The other options are new. It shows:</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1143000" marR="275590" lvl="2" indent="-228600">
              <a:lnSpc>
                <a:spcPct val="87000"/>
              </a:lnSpc>
              <a:spcBef>
                <a:spcPts val="1010"/>
              </a:spcBef>
              <a:spcAft>
                <a:spcPts val="0"/>
              </a:spcAft>
              <a:buFont typeface="Arial" panose="020B0604020202020204" pitchFamily="34" charset="0"/>
              <a:buChar char="•"/>
              <a:tabLst>
                <a:tab pos="995045" algn="l"/>
              </a:tabLst>
            </a:pP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Personal</a:t>
            </a:r>
            <a:r>
              <a:rPr lang="en-GB" sz="1800" spc="-6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circumstances</a:t>
            </a:r>
            <a:r>
              <a:rPr lang="en-GB" sz="1800" spc="-6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and</a:t>
            </a:r>
            <a:r>
              <a:rPr lang="en-GB" sz="1800" spc="-6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health were the most significant barriers</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1143000" marR="234950" lvl="2" indent="-228600">
              <a:lnSpc>
                <a:spcPct val="87000"/>
              </a:lnSpc>
              <a:spcBef>
                <a:spcPts val="1000"/>
              </a:spcBef>
              <a:buFont typeface="Arial" panose="020B0604020202020204" pitchFamily="34" charset="0"/>
              <a:buChar char="•"/>
              <a:tabLst>
                <a:tab pos="995045" algn="l"/>
              </a:tabLst>
            </a:pP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Age</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was relatively</a:t>
            </a:r>
            <a:r>
              <a:rPr lang="en-GB" sz="1800" spc="-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highly</a:t>
            </a:r>
            <a:r>
              <a:rPr lang="en-GB" sz="1800" spc="-5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rated as</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 </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barrier</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1143000" marR="182245" lvl="2" indent="-228600">
              <a:lnSpc>
                <a:spcPct val="87000"/>
              </a:lnSpc>
              <a:spcBef>
                <a:spcPts val="1015"/>
              </a:spcBef>
              <a:spcAft>
                <a:spcPts val="0"/>
              </a:spcAft>
              <a:buFont typeface="Arial" panose="020B0604020202020204" pitchFamily="34" charset="0"/>
              <a:buChar char="•"/>
              <a:tabLst>
                <a:tab pos="995045" algn="l"/>
              </a:tabLst>
            </a:pP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Caring</a:t>
            </a:r>
            <a:r>
              <a:rPr lang="en-GB" sz="1800" spc="-6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responsibilities</a:t>
            </a:r>
            <a:r>
              <a:rPr lang="en-GB" sz="1800" spc="-7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were the</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least significant barrier</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49</a:t>
            </a:fld>
            <a:endParaRPr lang="en-GB" dirty="0"/>
          </a:p>
        </p:txBody>
      </p:sp>
    </p:spTree>
    <p:extLst>
      <p:ext uri="{BB962C8B-B14F-4D97-AF65-F5344CB8AC3E}">
        <p14:creationId xmlns:p14="http://schemas.microsoft.com/office/powerpoint/2010/main" val="34314638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EC250-0BEC-40BE-A50D-7A78C0D32C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6412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4EC250-0BEC-40BE-A50D-7A78C0D32C3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5840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4540">
              <a:lnSpc>
                <a:spcPct val="87000"/>
              </a:lnSpc>
              <a:spcBef>
                <a:spcPts val="1620"/>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baseline</a:t>
            </a:r>
            <a:r>
              <a:rPr lang="en-GB" sz="1800" spc="-4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survey</a:t>
            </a:r>
            <a:r>
              <a:rPr lang="en-GB" sz="1800" spc="-5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found</a:t>
            </a:r>
            <a:r>
              <a:rPr lang="en-GB" sz="1800" spc="-1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50+</a:t>
            </a:r>
            <a:r>
              <a:rPr lang="en-GB" sz="1800" spc="-2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clients</a:t>
            </a:r>
            <a:r>
              <a:rPr lang="en-GB" sz="1800" spc="-4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were more open to reskilling</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and mostly pretty open to jobs they had not worked in </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before</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b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b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spcBef>
                <a:spcPts val="5"/>
              </a:spcBef>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545465"/>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How</a:t>
            </a:r>
            <a:r>
              <a:rPr lang="en-GB" sz="1800" b="1" i="1" spc="-2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willing</a:t>
            </a:r>
            <a:r>
              <a:rPr lang="en-GB" sz="1800" b="1" i="1" spc="-1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are</a:t>
            </a:r>
            <a:r>
              <a:rPr lang="en-GB" sz="1800" b="1" i="1" spc="-2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you</a:t>
            </a:r>
            <a:r>
              <a:rPr lang="en-GB" sz="1800" b="1" i="1" spc="-3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to</a:t>
            </a:r>
            <a:r>
              <a:rPr lang="en-GB" sz="1800" b="1" i="1" spc="-3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a:t>
            </a:r>
            <a:r>
              <a:rPr lang="en-GB" sz="1800" b="1" i="1" spc="-3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a:t>
            </a:r>
            <a:r>
              <a:rPr lang="en-GB" sz="1800" b="1" i="1" spc="-2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(6=fully</a:t>
            </a:r>
            <a:r>
              <a:rPr lang="en-GB" sz="1800" b="1" i="1" spc="-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and</a:t>
            </a:r>
            <a:r>
              <a:rPr lang="en-GB" sz="1800" b="1" i="1" spc="-1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1=not</a:t>
            </a:r>
            <a:r>
              <a:rPr lang="en-GB" sz="1800" b="1" i="1" spc="-1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at</a:t>
            </a:r>
            <a:r>
              <a:rPr lang="en-GB" sz="1800" b="1" i="1" spc="-4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spc="-2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all)</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b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br>
            <a:r>
              <a:rPr lang="en-GB" sz="1800" b="1" i="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r>
              <a:rPr lang="en-GB" sz="1800" b="1" i="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spcBef>
                <a:spcPts val="55"/>
              </a:spcBef>
            </a:pPr>
            <a:r>
              <a:rPr lang="en-GB" sz="1800" b="1" i="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764540" marR="6114415">
              <a:lnSpc>
                <a:spcPct val="87000"/>
              </a:lnSpc>
              <a:spcBef>
                <a:spcPts val="750"/>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 fieldwork found that for some clients this was driven by a feeling that they were no longer deemed desirable or competitive</a:t>
            </a:r>
            <a:r>
              <a:rPr lang="en-GB" sz="1800" spc="-5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in</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their</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previous</a:t>
            </a:r>
            <a:r>
              <a:rPr lang="en-GB" sz="1800" spc="-5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industry,</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or</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by a need to switch job due to health issues that were poorly suited to their previous</a:t>
            </a:r>
          </a:p>
          <a:p>
            <a:r>
              <a:rPr lang="en-GB" sz="1800" spc="-10">
                <a:effectLst/>
                <a:latin typeface="Century Gothic" panose="020B0502020202020204" pitchFamily="34" charset="0"/>
                <a:ea typeface="Century Gothic" panose="020B0502020202020204" pitchFamily="34" charset="0"/>
                <a:cs typeface="Century Gothic" panose="020B0502020202020204" pitchFamily="34" charset="0"/>
              </a:rPr>
              <a:t>occupation</a:t>
            </a:r>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52</a:t>
            </a:fld>
            <a:endParaRPr lang="en-GB" dirty="0"/>
          </a:p>
        </p:txBody>
      </p:sp>
    </p:spTree>
    <p:extLst>
      <p:ext uri="{BB962C8B-B14F-4D97-AF65-F5344CB8AC3E}">
        <p14:creationId xmlns:p14="http://schemas.microsoft.com/office/powerpoint/2010/main" val="27773248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4540">
              <a:lnSpc>
                <a:spcPct val="87000"/>
              </a:lnSpc>
              <a:spcBef>
                <a:spcPts val="1620"/>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baseline</a:t>
            </a:r>
            <a:r>
              <a:rPr lang="en-GB" sz="1800" spc="-4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survey</a:t>
            </a:r>
            <a:r>
              <a:rPr lang="en-GB" sz="1800" spc="-5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found</a:t>
            </a:r>
            <a:r>
              <a:rPr lang="en-GB" sz="1800" spc="-1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50+</a:t>
            </a:r>
            <a:r>
              <a:rPr lang="en-GB" sz="1800" spc="-2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clients</a:t>
            </a:r>
            <a:r>
              <a:rPr lang="en-GB" sz="1800" spc="-4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were more open to reskilling</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and mostly pretty open to jobs they had not worked in </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before</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spcBef>
                <a:spcPts val="5"/>
              </a:spcBef>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545465"/>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How</a:t>
            </a:r>
            <a:r>
              <a:rPr lang="en-GB" sz="1800" b="1" i="1" spc="-2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willing</a:t>
            </a:r>
            <a:r>
              <a:rPr lang="en-GB" sz="1800" b="1" i="1" spc="-1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are</a:t>
            </a:r>
            <a:r>
              <a:rPr lang="en-GB" sz="1800" b="1" i="1" spc="-2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you</a:t>
            </a:r>
            <a:r>
              <a:rPr lang="en-GB" sz="1800" b="1" i="1" spc="-3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to</a:t>
            </a:r>
            <a:r>
              <a:rPr lang="en-GB" sz="1800" b="1" i="1" spc="-3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a:t>
            </a:r>
            <a:r>
              <a:rPr lang="en-GB" sz="1800" b="1" i="1" spc="-3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a:t>
            </a:r>
            <a:r>
              <a:rPr lang="en-GB" sz="1800" b="1" i="1" spc="-2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(6=fully</a:t>
            </a:r>
            <a:r>
              <a:rPr lang="en-GB" sz="1800" b="1" i="1" spc="-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and</a:t>
            </a:r>
            <a:r>
              <a:rPr lang="en-GB" sz="1800" b="1" i="1" spc="-1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1=not</a:t>
            </a:r>
            <a:r>
              <a:rPr lang="en-GB" sz="1800" b="1" i="1" spc="-1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at</a:t>
            </a:r>
            <a:r>
              <a:rPr lang="en-GB" sz="1800" b="1" i="1" spc="-4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spc="-2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all)</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b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br>
            <a:r>
              <a:rPr lang="en-GB" sz="1800" b="1" i="1"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 fieldwork found that for some clients this was driven by a feeling that they were no longer deemed desirable or competitive</a:t>
            </a:r>
            <a:r>
              <a:rPr lang="en-GB" sz="1800" spc="-5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in</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their</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previous</a:t>
            </a:r>
            <a:r>
              <a:rPr lang="en-GB" sz="1800" spc="-5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industry,</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or</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by a need to switch job due to health issues that were poorly suited to their previous</a:t>
            </a:r>
          </a:p>
          <a:p>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occupation</a:t>
            </a:r>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53</a:t>
            </a:fld>
            <a:endParaRPr lang="en-GB" dirty="0"/>
          </a:p>
        </p:txBody>
      </p:sp>
    </p:spTree>
    <p:extLst>
      <p:ext uri="{BB962C8B-B14F-4D97-AF65-F5344CB8AC3E}">
        <p14:creationId xmlns:p14="http://schemas.microsoft.com/office/powerpoint/2010/main" val="275575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4540">
              <a:spcBef>
                <a:spcPts val="2435"/>
              </a:spcBef>
              <a:spcAft>
                <a:spcPts val="0"/>
              </a:spcAft>
            </a:pPr>
            <a:r>
              <a:rPr lang="en-GB" sz="2000" dirty="0">
                <a:effectLst/>
                <a:latin typeface="Century Gothic" panose="020B0502020202020204" pitchFamily="34" charset="0"/>
                <a:ea typeface="Century Gothic" panose="020B0502020202020204" pitchFamily="34" charset="0"/>
                <a:cs typeface="Century Gothic" panose="020B0502020202020204" pitchFamily="34" charset="0"/>
              </a:rPr>
              <a:t>WHP</a:t>
            </a:r>
            <a:r>
              <a:rPr lang="en-GB" sz="200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000" dirty="0">
                <a:effectLst/>
                <a:latin typeface="Century Gothic" panose="020B0502020202020204" pitchFamily="34" charset="0"/>
                <a:ea typeface="Century Gothic" panose="020B0502020202020204" pitchFamily="34" charset="0"/>
                <a:cs typeface="Century Gothic" panose="020B0502020202020204" pitchFamily="34" charset="0"/>
              </a:rPr>
              <a:t>collects</a:t>
            </a:r>
            <a:r>
              <a:rPr lang="en-GB" sz="2000" spc="-6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000" dirty="0">
                <a:effectLst/>
                <a:latin typeface="Century Gothic" panose="020B0502020202020204" pitchFamily="34" charset="0"/>
                <a:ea typeface="Century Gothic" panose="020B0502020202020204" pitchFamily="34" charset="0"/>
                <a:cs typeface="Century Gothic" panose="020B0502020202020204" pitchFamily="34" charset="0"/>
              </a:rPr>
              <a:t>monitoring</a:t>
            </a:r>
            <a:r>
              <a:rPr lang="en-GB" sz="20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000" dirty="0">
                <a:effectLst/>
                <a:latin typeface="Century Gothic" panose="020B0502020202020204" pitchFamily="34" charset="0"/>
                <a:ea typeface="Century Gothic" panose="020B0502020202020204" pitchFamily="34" charset="0"/>
                <a:cs typeface="Century Gothic" panose="020B0502020202020204" pitchFamily="34" charset="0"/>
              </a:rPr>
              <a:t>data</a:t>
            </a:r>
            <a:r>
              <a:rPr lang="en-GB" sz="20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000" dirty="0">
                <a:effectLst/>
                <a:latin typeface="Century Gothic" panose="020B0502020202020204" pitchFamily="34" charset="0"/>
                <a:ea typeface="Century Gothic" panose="020B0502020202020204" pitchFamily="34" charset="0"/>
                <a:cs typeface="Century Gothic" panose="020B0502020202020204" pitchFamily="34" charset="0"/>
              </a:rPr>
              <a:t>on</a:t>
            </a:r>
            <a:r>
              <a:rPr lang="en-GB" sz="20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000" dirty="0">
                <a:effectLst/>
                <a:latin typeface="Century Gothic" panose="020B0502020202020204" pitchFamily="34" charset="0"/>
                <a:ea typeface="Century Gothic" panose="020B0502020202020204" pitchFamily="34" charset="0"/>
                <a:cs typeface="Century Gothic" panose="020B0502020202020204" pitchFamily="34" charset="0"/>
              </a:rPr>
              <a:t>clients,</a:t>
            </a:r>
            <a:r>
              <a:rPr lang="en-GB" sz="2000" spc="-5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000" dirty="0">
                <a:effectLst/>
                <a:latin typeface="Century Gothic" panose="020B0502020202020204" pitchFamily="34" charset="0"/>
                <a:ea typeface="Century Gothic" panose="020B0502020202020204" pitchFamily="34" charset="0"/>
                <a:cs typeface="Century Gothic" panose="020B0502020202020204" pitchFamily="34" charset="0"/>
              </a:rPr>
              <a:t>including</a:t>
            </a:r>
            <a:r>
              <a:rPr lang="en-GB" sz="20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2000" spc="-25" dirty="0">
                <a:effectLst/>
                <a:latin typeface="Century Gothic" panose="020B0502020202020204" pitchFamily="34" charset="0"/>
                <a:ea typeface="Century Gothic" panose="020B0502020202020204" pitchFamily="34" charset="0"/>
                <a:cs typeface="Century Gothic" panose="020B0502020202020204" pitchFamily="34" charset="0"/>
              </a:rPr>
              <a:t>on:</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1143000" marR="1797685" lvl="2" indent="-228600">
              <a:lnSpc>
                <a:spcPct val="87000"/>
              </a:lnSpc>
              <a:spcBef>
                <a:spcPts val="945"/>
              </a:spcBef>
              <a:spcAft>
                <a:spcPts val="0"/>
              </a:spcAft>
              <a:buFont typeface="Arial" panose="020B0604020202020204" pitchFamily="34" charset="0"/>
              <a:buChar char="•"/>
              <a:tabLst>
                <a:tab pos="995045" algn="l"/>
              </a:tabLst>
            </a:pPr>
            <a:r>
              <a:rPr lang="en-GB" sz="2000" dirty="0">
                <a:effectLst/>
                <a:latin typeface="Century Gothic" panose="020B0502020202020204" pitchFamily="34" charset="0"/>
                <a:ea typeface="Arial" panose="020B0604020202020204" pitchFamily="34" charset="0"/>
                <a:cs typeface="Century Gothic" panose="020B0502020202020204" pitchFamily="34" charset="0"/>
              </a:rPr>
              <a:t>Extensive</a:t>
            </a:r>
            <a:r>
              <a:rPr lang="en-GB" sz="20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data</a:t>
            </a:r>
            <a:r>
              <a:rPr lang="en-GB" sz="20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on </a:t>
            </a:r>
            <a:r>
              <a:rPr lang="en-GB" sz="20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characteristics</a:t>
            </a:r>
            <a:r>
              <a:rPr lang="en-GB" sz="20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and</a:t>
            </a:r>
            <a:r>
              <a:rPr lang="en-GB" sz="20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barriers</a:t>
            </a:r>
            <a:r>
              <a:rPr lang="en-GB" sz="20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to</a:t>
            </a:r>
            <a:r>
              <a:rPr lang="en-GB" sz="2000"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work</a:t>
            </a:r>
            <a:r>
              <a:rPr lang="en-GB" sz="20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a:t>
            </a:r>
            <a:r>
              <a:rPr lang="en-GB" sz="20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captured</a:t>
            </a:r>
            <a:r>
              <a:rPr lang="en-GB" sz="20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at</a:t>
            </a:r>
            <a:r>
              <a:rPr lang="en-GB" sz="20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an</a:t>
            </a:r>
            <a:r>
              <a:rPr lang="en-GB" sz="20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initial </a:t>
            </a:r>
            <a:r>
              <a:rPr lang="en-GB" sz="2000" spc="-10" dirty="0">
                <a:effectLst/>
                <a:latin typeface="Century Gothic" panose="020B0502020202020204" pitchFamily="34" charset="0"/>
                <a:ea typeface="Arial" panose="020B0604020202020204" pitchFamily="34" charset="0"/>
                <a:cs typeface="Century Gothic" panose="020B0502020202020204" pitchFamily="34" charset="0"/>
              </a:rPr>
              <a:t>assessment</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1143000" lvl="2" indent="-228600">
              <a:spcBef>
                <a:spcPts val="775"/>
              </a:spcBef>
              <a:buFont typeface="Arial" panose="020B0604020202020204" pitchFamily="34" charset="0"/>
              <a:buChar char="•"/>
              <a:tabLst>
                <a:tab pos="995045" algn="l"/>
              </a:tabLst>
            </a:pPr>
            <a:r>
              <a:rPr lang="en-GB" sz="20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20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support</a:t>
            </a:r>
            <a:r>
              <a:rPr lang="en-GB" sz="20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provided</a:t>
            </a:r>
            <a:r>
              <a:rPr lang="en-GB" sz="20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a:t>
            </a:r>
            <a:r>
              <a:rPr lang="en-GB" sz="20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including</a:t>
            </a:r>
            <a:r>
              <a:rPr lang="en-GB" sz="20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referrals</a:t>
            </a:r>
            <a:r>
              <a:rPr lang="en-GB" sz="2000" spc="-4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to</a:t>
            </a:r>
            <a:r>
              <a:rPr lang="en-GB" sz="20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external</a:t>
            </a:r>
            <a:r>
              <a:rPr lang="en-GB" sz="2000" spc="-3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20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support</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1143000" marR="676910" lvl="2" indent="-228600">
              <a:lnSpc>
                <a:spcPct val="87000"/>
              </a:lnSpc>
              <a:spcBef>
                <a:spcPts val="945"/>
              </a:spcBef>
              <a:spcAft>
                <a:spcPts val="0"/>
              </a:spcAft>
              <a:buFont typeface="Arial" panose="020B0604020202020204" pitchFamily="34" charset="0"/>
              <a:buChar char="•"/>
              <a:tabLst>
                <a:tab pos="995045" algn="l"/>
              </a:tabLst>
            </a:pPr>
            <a:r>
              <a:rPr lang="en-GB" sz="2000" dirty="0">
                <a:effectLst/>
                <a:latin typeface="Century Gothic" panose="020B0502020202020204" pitchFamily="34" charset="0"/>
                <a:ea typeface="Arial" panose="020B0604020202020204" pitchFamily="34" charset="0"/>
                <a:cs typeface="Century Gothic" panose="020B0502020202020204" pitchFamily="34" charset="0"/>
              </a:rPr>
              <a:t>Outcomes achieved – including </a:t>
            </a:r>
            <a:r>
              <a:rPr lang="en-GB" sz="20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intermediate ‘soft’ outcomes</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 and ‘</a:t>
            </a:r>
            <a:r>
              <a:rPr lang="en-GB" sz="20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hard’ employment outcomes</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 covering job starts and earnings thresholds met within 21 months</a:t>
            </a:r>
            <a:r>
              <a:rPr lang="en-GB" sz="20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of starting</a:t>
            </a:r>
            <a:r>
              <a:rPr lang="en-GB" sz="20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20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programme</a:t>
            </a:r>
            <a:r>
              <a:rPr lang="en-GB" sz="20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(15 months</a:t>
            </a:r>
            <a:r>
              <a:rPr lang="en-GB" sz="20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of support</a:t>
            </a:r>
            <a:r>
              <a:rPr lang="en-GB" sz="20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a:t>
            </a:r>
            <a:r>
              <a:rPr lang="en-GB" sz="20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6</a:t>
            </a:r>
            <a:r>
              <a:rPr lang="en-GB" sz="20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months)</a:t>
            </a:r>
            <a:r>
              <a:rPr lang="en-GB" sz="20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based</a:t>
            </a:r>
            <a:r>
              <a:rPr lang="en-GB" sz="20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2000" dirty="0">
                <a:effectLst/>
                <a:latin typeface="Century Gothic" panose="020B0502020202020204" pitchFamily="34" charset="0"/>
                <a:ea typeface="Arial" panose="020B0604020202020204" pitchFamily="34" charset="0"/>
                <a:cs typeface="Century Gothic" panose="020B0502020202020204" pitchFamily="34" charset="0"/>
              </a:rPr>
              <a:t>on HMRC </a:t>
            </a:r>
            <a:r>
              <a:rPr lang="en-GB" sz="2000" spc="-20" dirty="0">
                <a:effectLst/>
                <a:latin typeface="Century Gothic" panose="020B0502020202020204" pitchFamily="34" charset="0"/>
                <a:ea typeface="Arial" panose="020B0604020202020204" pitchFamily="34" charset="0"/>
                <a:cs typeface="Century Gothic" panose="020B0502020202020204" pitchFamily="34" charset="0"/>
              </a:rPr>
              <a:t>data</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55</a:t>
            </a:fld>
            <a:endParaRPr lang="en-GB" dirty="0"/>
          </a:p>
        </p:txBody>
      </p:sp>
    </p:spTree>
    <p:extLst>
      <p:ext uri="{BB962C8B-B14F-4D97-AF65-F5344CB8AC3E}">
        <p14:creationId xmlns:p14="http://schemas.microsoft.com/office/powerpoint/2010/main" val="34032342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8440" marR="331470">
              <a:lnSpc>
                <a:spcPct val="87000"/>
              </a:lnSpc>
              <a:spcBef>
                <a:spcPts val="810"/>
              </a:spcBef>
              <a:spcAft>
                <a:spcPts val="0"/>
              </a:spcAft>
            </a:pP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Like</a:t>
            </a:r>
            <a:r>
              <a:rPr lang="en-GB" sz="13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3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client</a:t>
            </a:r>
            <a:r>
              <a:rPr lang="en-GB" sz="13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survey, the</a:t>
            </a:r>
            <a:r>
              <a:rPr lang="en-GB" sz="13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analysis</a:t>
            </a:r>
            <a:r>
              <a:rPr lang="en-GB" sz="13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of</a:t>
            </a:r>
            <a:r>
              <a:rPr lang="en-GB" sz="13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monitoring</a:t>
            </a:r>
            <a:r>
              <a:rPr lang="en-GB" sz="13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data</a:t>
            </a:r>
            <a:r>
              <a:rPr lang="en-GB" sz="13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was an</a:t>
            </a:r>
            <a:r>
              <a:rPr lang="en-GB" sz="13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exploratory piece</a:t>
            </a:r>
            <a:r>
              <a:rPr lang="en-GB" sz="13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of</a:t>
            </a:r>
            <a:r>
              <a:rPr lang="en-GB" sz="13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research to</a:t>
            </a:r>
            <a:r>
              <a:rPr lang="en-GB" sz="13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test whether any</a:t>
            </a:r>
            <a:r>
              <a:rPr lang="en-GB" sz="13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impact</a:t>
            </a:r>
            <a:r>
              <a:rPr lang="en-GB" sz="13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could</a:t>
            </a:r>
            <a:r>
              <a:rPr lang="en-GB" sz="13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be</a:t>
            </a:r>
            <a:r>
              <a:rPr lang="en-GB" sz="13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discerned</a:t>
            </a:r>
            <a:r>
              <a:rPr lang="en-GB" sz="13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within the data.</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218440" marR="704215">
              <a:lnSpc>
                <a:spcPct val="87000"/>
              </a:lnSpc>
              <a:spcBef>
                <a:spcPts val="995"/>
              </a:spcBef>
              <a:spcAft>
                <a:spcPts val="0"/>
              </a:spcAft>
            </a:pP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But</a:t>
            </a:r>
            <a:r>
              <a:rPr lang="en-GB" sz="13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unlike</a:t>
            </a:r>
            <a:r>
              <a:rPr lang="en-GB" sz="13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3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client</a:t>
            </a:r>
            <a:r>
              <a:rPr lang="en-GB" sz="13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survey, the monitoring</a:t>
            </a:r>
            <a:r>
              <a:rPr lang="en-GB" sz="13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data</a:t>
            </a:r>
            <a:r>
              <a:rPr lang="en-GB" sz="13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was</a:t>
            </a:r>
            <a:r>
              <a:rPr lang="en-GB" sz="13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not</a:t>
            </a:r>
            <a:r>
              <a:rPr lang="en-GB" sz="13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collected specifically</a:t>
            </a:r>
            <a:r>
              <a:rPr lang="en-GB" sz="130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to evaluate the</a:t>
            </a:r>
            <a:r>
              <a:rPr lang="en-GB" sz="13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training,</a:t>
            </a:r>
            <a:r>
              <a:rPr lang="en-GB" sz="1300"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and</a:t>
            </a:r>
            <a:r>
              <a:rPr lang="en-GB" sz="13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so</a:t>
            </a:r>
            <a:r>
              <a:rPr lang="en-GB" sz="13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does</a:t>
            </a:r>
            <a:r>
              <a:rPr lang="en-GB" sz="13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not</a:t>
            </a:r>
            <a:r>
              <a:rPr lang="en-GB" sz="13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allow</a:t>
            </a:r>
            <a:r>
              <a:rPr lang="en-GB" sz="13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for</a:t>
            </a:r>
            <a:r>
              <a:rPr lang="en-GB" sz="13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a</a:t>
            </a:r>
            <a:r>
              <a:rPr lang="en-GB" sz="13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300" dirty="0">
                <a:effectLst/>
                <a:latin typeface="Century Gothic" panose="020B0502020202020204" pitchFamily="34" charset="0"/>
                <a:ea typeface="Century Gothic" panose="020B0502020202020204" pitchFamily="34" charset="0"/>
                <a:cs typeface="Century Gothic" panose="020B0502020202020204" pitchFamily="34" charset="0"/>
              </a:rPr>
              <a:t>clear before/after comparison which made the analysis challenging, especially in combination with out limitations, namely:</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742950" marR="462915" lvl="1" indent="-285750">
              <a:lnSpc>
                <a:spcPct val="87000"/>
              </a:lnSpc>
              <a:spcBef>
                <a:spcPts val="1015"/>
              </a:spcBef>
              <a:spcAft>
                <a:spcPts val="0"/>
              </a:spcAft>
              <a:buFont typeface="Arial" panose="020B0604020202020204" pitchFamily="34" charset="0"/>
              <a:buChar char="•"/>
              <a:tabLst>
                <a:tab pos="448310" algn="l"/>
                <a:tab pos="448945" algn="l"/>
              </a:tabLst>
            </a:pPr>
            <a:r>
              <a:rPr lang="en-GB" sz="1300" dirty="0">
                <a:effectLst/>
                <a:latin typeface="Century Gothic" panose="020B0502020202020204" pitchFamily="34" charset="0"/>
                <a:ea typeface="Arial" panose="020B0604020202020204" pitchFamily="34" charset="0"/>
                <a:cs typeface="Century Gothic" panose="020B0502020202020204" pitchFamily="34" charset="0"/>
              </a:rPr>
              <a:t>While the KW training</a:t>
            </a:r>
            <a:r>
              <a:rPr lang="en-GB" sz="13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was an intervention at a specific point</a:t>
            </a:r>
            <a:r>
              <a:rPr lang="en-GB" sz="13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in</a:t>
            </a:r>
            <a:r>
              <a:rPr lang="en-GB" sz="13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time, the programme clients who may have been impacted by changes in practice</a:t>
            </a:r>
            <a:r>
              <a:rPr lang="en-GB" sz="13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will have been</a:t>
            </a:r>
            <a:r>
              <a:rPr lang="en-GB" sz="13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at</a:t>
            </a:r>
            <a:r>
              <a:rPr lang="en-GB" sz="13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different stages</a:t>
            </a:r>
            <a:r>
              <a:rPr lang="en-GB" sz="13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of</a:t>
            </a:r>
            <a:r>
              <a:rPr lang="en-GB" sz="13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their</a:t>
            </a:r>
            <a:r>
              <a:rPr lang="en-GB" sz="13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journey</a:t>
            </a:r>
            <a:r>
              <a:rPr lang="en-GB" sz="13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a:t>
            </a:r>
            <a:r>
              <a:rPr lang="en-GB" sz="13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some will</a:t>
            </a:r>
            <a:r>
              <a:rPr lang="en-GB" sz="13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be</a:t>
            </a:r>
            <a:r>
              <a:rPr lang="en-GB" sz="13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close</a:t>
            </a:r>
            <a:r>
              <a:rPr lang="en-GB" sz="13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to completing</a:t>
            </a:r>
            <a:r>
              <a:rPr lang="en-GB" sz="13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3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programme, some will</a:t>
            </a:r>
            <a:r>
              <a:rPr lang="en-GB" sz="13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be</a:t>
            </a:r>
            <a:r>
              <a:rPr lang="en-GB" sz="13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mid-way through, some will have joined recently, and others would have joined post-training</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742950" lvl="1" indent="-285750">
              <a:spcBef>
                <a:spcPts val="840"/>
              </a:spcBef>
              <a:spcAft>
                <a:spcPts val="0"/>
              </a:spcAft>
              <a:buFont typeface="Arial" panose="020B0604020202020204" pitchFamily="34" charset="0"/>
              <a:buChar char="•"/>
              <a:tabLst>
                <a:tab pos="448310" algn="l"/>
                <a:tab pos="448945" algn="l"/>
              </a:tabLst>
            </a:pPr>
            <a:r>
              <a:rPr lang="en-GB" sz="13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3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entirely</a:t>
            </a:r>
            <a:r>
              <a:rPr lang="en-GB" sz="13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post-training</a:t>
            </a:r>
            <a:r>
              <a:rPr lang="en-GB" sz="1300" spc="-5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group</a:t>
            </a:r>
            <a:r>
              <a:rPr lang="en-GB" sz="13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would</a:t>
            </a:r>
            <a:r>
              <a:rPr lang="en-GB" sz="13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be</a:t>
            </a:r>
            <a:r>
              <a:rPr lang="en-GB" sz="13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3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ideal</a:t>
            </a:r>
            <a:r>
              <a:rPr lang="en-GB" sz="13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group</a:t>
            </a:r>
            <a:r>
              <a:rPr lang="en-GB" sz="13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to</a:t>
            </a:r>
            <a:r>
              <a:rPr lang="en-GB" sz="13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monitor</a:t>
            </a:r>
            <a:r>
              <a:rPr lang="en-GB" sz="13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to</a:t>
            </a:r>
            <a:r>
              <a:rPr lang="en-GB" sz="13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test</a:t>
            </a:r>
            <a:r>
              <a:rPr lang="en-GB" sz="1300" spc="-4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any</a:t>
            </a:r>
            <a:r>
              <a:rPr lang="en-GB" sz="13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impact</a:t>
            </a:r>
            <a:r>
              <a:rPr lang="en-GB" sz="1300" spc="-5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of</a:t>
            </a:r>
            <a:r>
              <a:rPr lang="en-GB" sz="13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3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training,</a:t>
            </a:r>
            <a:r>
              <a:rPr lang="en-GB" sz="1300" spc="-5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spc="-10" dirty="0">
                <a:effectLst/>
                <a:latin typeface="Century Gothic" panose="020B0502020202020204" pitchFamily="34" charset="0"/>
                <a:ea typeface="Arial" panose="020B0604020202020204" pitchFamily="34" charset="0"/>
                <a:cs typeface="Century Gothic" panose="020B0502020202020204" pitchFamily="34" charset="0"/>
              </a:rPr>
              <a:t>however:</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342900" marR="577215" lvl="0" indent="-342900">
              <a:lnSpc>
                <a:spcPct val="87000"/>
              </a:lnSpc>
              <a:spcBef>
                <a:spcPts val="810"/>
              </a:spcBef>
              <a:spcAft>
                <a:spcPts val="0"/>
              </a:spcAft>
              <a:buClr>
                <a:srgbClr val="DA291C"/>
              </a:buClr>
              <a:buSzPts val="1200"/>
              <a:buFont typeface="Wingdings" panose="05000000000000000000" pitchFamily="2" charset="2"/>
              <a:buChar char=""/>
              <a:tabLst>
                <a:tab pos="659130" algn="l"/>
              </a:tabLst>
            </a:pPr>
            <a:r>
              <a:rPr lang="en-GB" sz="1200" dirty="0">
                <a:effectLst/>
                <a:latin typeface="Century Gothic" panose="020B0502020202020204" pitchFamily="34" charset="0"/>
                <a:ea typeface="Wingdings" panose="05000000000000000000" pitchFamily="2" charset="2"/>
                <a:cs typeface="Wingdings" panose="05000000000000000000" pitchFamily="2" charset="2"/>
              </a:rPr>
              <a:t>Numbers</a:t>
            </a:r>
            <a:r>
              <a:rPr lang="en-GB" sz="1200" spc="-4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are limited</a:t>
            </a:r>
            <a:r>
              <a:rPr lang="en-GB" sz="1200" spc="-2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a:t>
            </a:r>
            <a:r>
              <a:rPr lang="en-GB" sz="1200" spc="-1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since</a:t>
            </a:r>
            <a:r>
              <a:rPr lang="en-GB" sz="1200" spc="-2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the start of</a:t>
            </a:r>
            <a:r>
              <a:rPr lang="en-GB" sz="1200" spc="-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Aug-21</a:t>
            </a:r>
            <a:r>
              <a:rPr lang="en-GB" sz="1200" spc="-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there have been</a:t>
            </a:r>
            <a:r>
              <a:rPr lang="en-GB" sz="1200" spc="-1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328</a:t>
            </a:r>
            <a:r>
              <a:rPr lang="en-GB" sz="1200" spc="-5"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starters in the treatment area</a:t>
            </a:r>
            <a:r>
              <a:rPr lang="en-GB" sz="1200" spc="-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and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174</a:t>
            </a:r>
            <a:r>
              <a:rPr lang="en-GB" sz="1200" spc="-5"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in the non-treatment area</a:t>
            </a:r>
            <a:r>
              <a:rPr lang="en-GB" sz="1200" spc="-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(Ingeus</a:t>
            </a:r>
            <a:r>
              <a:rPr lang="en-GB" sz="1200" spc="-2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only</a:t>
            </a:r>
            <a:r>
              <a:rPr lang="en-GB" sz="1200" spc="-3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as comparing against TGC risks differences due to different practices/processes)</a:t>
            </a:r>
            <a:endParaRPr lang="en-GB" sz="1100" dirty="0">
              <a:effectLst/>
              <a:latin typeface="Century Gothic" panose="020B0502020202020204" pitchFamily="34" charset="0"/>
              <a:ea typeface="Wingdings" panose="05000000000000000000" pitchFamily="2" charset="2"/>
              <a:cs typeface="Wingdings" panose="05000000000000000000" pitchFamily="2" charset="2"/>
            </a:endParaRPr>
          </a:p>
          <a:p>
            <a:pPr marL="342900" lvl="0" indent="-342900">
              <a:spcBef>
                <a:spcPts val="850"/>
              </a:spcBef>
              <a:spcAft>
                <a:spcPts val="0"/>
              </a:spcAft>
              <a:buClr>
                <a:srgbClr val="DA291C"/>
              </a:buClr>
              <a:buSzPts val="1200"/>
              <a:buFont typeface="Wingdings" panose="05000000000000000000" pitchFamily="2" charset="2"/>
              <a:buChar char=""/>
              <a:tabLst>
                <a:tab pos="659130" algn="l"/>
              </a:tabLst>
            </a:pPr>
            <a:r>
              <a:rPr lang="en-GB" sz="1200" dirty="0">
                <a:effectLst/>
                <a:latin typeface="Century Gothic" panose="020B0502020202020204" pitchFamily="34" charset="0"/>
                <a:ea typeface="Wingdings" panose="05000000000000000000" pitchFamily="2" charset="2"/>
                <a:cs typeface="Wingdings" panose="05000000000000000000" pitchFamily="2" charset="2"/>
              </a:rPr>
              <a:t>And</a:t>
            </a:r>
            <a:r>
              <a:rPr lang="en-GB" sz="1200" spc="-1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of</a:t>
            </a:r>
            <a:r>
              <a:rPr lang="en-GB" sz="1200" spc="-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those,</a:t>
            </a:r>
            <a:r>
              <a:rPr lang="en-GB" sz="1200" spc="2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many</a:t>
            </a:r>
            <a:r>
              <a:rPr lang="en-GB" sz="1200" spc="-2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were</a:t>
            </a:r>
            <a:r>
              <a:rPr lang="en-GB" sz="1200" spc="-2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very</a:t>
            </a:r>
            <a:r>
              <a:rPr lang="en-GB" sz="1200" spc="-2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recent</a:t>
            </a:r>
            <a:r>
              <a:rPr lang="en-GB" sz="1200" spc="-1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starters,</a:t>
            </a:r>
            <a:r>
              <a:rPr lang="en-GB" sz="1200" spc="4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providing</a:t>
            </a:r>
            <a:r>
              <a:rPr lang="en-GB" sz="1200" spc="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little</a:t>
            </a:r>
            <a:r>
              <a:rPr lang="en-GB" sz="1200" spc="-2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time for</a:t>
            </a:r>
            <a:r>
              <a:rPr lang="en-GB" sz="1200" spc="-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support</a:t>
            </a:r>
            <a:r>
              <a:rPr lang="en-GB" sz="1200" spc="-1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to</a:t>
            </a:r>
            <a:r>
              <a:rPr lang="en-GB" sz="1200" spc="2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be</a:t>
            </a:r>
            <a:r>
              <a:rPr lang="en-GB" sz="1200" spc="-2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delivered</a:t>
            </a:r>
            <a:r>
              <a:rPr lang="en-GB" sz="1200" spc="-4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and</a:t>
            </a:r>
            <a:r>
              <a:rPr lang="en-GB" sz="1200" spc="1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to</a:t>
            </a:r>
            <a:r>
              <a:rPr lang="en-GB" sz="1200" spc="1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achieve</a:t>
            </a:r>
            <a:r>
              <a:rPr lang="en-GB" sz="1200" spc="-1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employment</a:t>
            </a:r>
            <a:r>
              <a:rPr lang="en-GB" sz="1200" spc="-3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spc="-10" dirty="0">
                <a:effectLst/>
                <a:latin typeface="Century Gothic" panose="020B0502020202020204" pitchFamily="34" charset="0"/>
                <a:ea typeface="Wingdings" panose="05000000000000000000" pitchFamily="2" charset="2"/>
                <a:cs typeface="Wingdings" panose="05000000000000000000" pitchFamily="2" charset="2"/>
              </a:rPr>
              <a:t>outcomes</a:t>
            </a:r>
            <a:endParaRPr lang="en-GB" sz="1100" dirty="0">
              <a:effectLst/>
              <a:latin typeface="Century Gothic" panose="020B0502020202020204" pitchFamily="34" charset="0"/>
              <a:ea typeface="Wingdings" panose="05000000000000000000" pitchFamily="2" charset="2"/>
              <a:cs typeface="Wingdings" panose="05000000000000000000" pitchFamily="2" charset="2"/>
            </a:endParaRPr>
          </a:p>
          <a:p>
            <a:pPr marL="342900" marR="449580" lvl="0" indent="-342900">
              <a:lnSpc>
                <a:spcPct val="87000"/>
              </a:lnSpc>
              <a:spcBef>
                <a:spcPts val="965"/>
              </a:spcBef>
              <a:spcAft>
                <a:spcPts val="0"/>
              </a:spcAft>
              <a:buClr>
                <a:srgbClr val="DA291C"/>
              </a:buClr>
              <a:buSzPts val="1200"/>
              <a:buFont typeface="Wingdings" panose="05000000000000000000" pitchFamily="2" charset="2"/>
              <a:buChar char=""/>
              <a:tabLst>
                <a:tab pos="659130" algn="l"/>
              </a:tabLst>
            </a:pPr>
            <a:r>
              <a:rPr lang="en-GB" sz="1200" dirty="0">
                <a:effectLst/>
                <a:latin typeface="Century Gothic" panose="020B0502020202020204" pitchFamily="34" charset="0"/>
                <a:ea typeface="Wingdings" panose="05000000000000000000" pitchFamily="2" charset="2"/>
                <a:cs typeface="Wingdings" panose="05000000000000000000" pitchFamily="2" charset="2"/>
              </a:rPr>
              <a:t>Therefore the</a:t>
            </a:r>
            <a:r>
              <a:rPr lang="en-GB" sz="1200" spc="5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most appropriate</a:t>
            </a:r>
            <a:r>
              <a:rPr lang="en-GB" sz="1200" spc="65"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analysis is of monthly data</a:t>
            </a:r>
            <a:r>
              <a:rPr lang="en-GB" sz="1200" spc="6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and cohorts</a:t>
            </a:r>
            <a:r>
              <a:rPr lang="en-GB" sz="1200" dirty="0">
                <a:effectLst/>
                <a:latin typeface="Century Gothic" panose="020B0502020202020204" pitchFamily="34" charset="0"/>
                <a:ea typeface="Wingdings" panose="05000000000000000000" pitchFamily="2" charset="2"/>
                <a:cs typeface="Wingdings" panose="05000000000000000000" pitchFamily="2" charset="2"/>
              </a:rPr>
              <a:t>,</a:t>
            </a:r>
            <a:r>
              <a:rPr lang="en-GB" sz="1200" spc="5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but this</a:t>
            </a:r>
            <a:r>
              <a:rPr lang="en-GB" sz="1200" spc="4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is prone to</a:t>
            </a:r>
            <a:r>
              <a:rPr lang="en-GB" sz="1200" spc="6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wide</a:t>
            </a:r>
            <a:r>
              <a:rPr lang="en-GB" sz="1200" spc="-1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variation</a:t>
            </a:r>
            <a:r>
              <a:rPr lang="en-GB" sz="1200" spc="7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given the</a:t>
            </a:r>
            <a:r>
              <a:rPr lang="en-GB" sz="1200" spc="5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small</a:t>
            </a:r>
            <a:r>
              <a:rPr lang="en-GB" sz="1200" spc="-2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numbers</a:t>
            </a:r>
            <a:r>
              <a:rPr lang="en-GB" sz="1200" spc="-1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in individual months, and the narrow time</a:t>
            </a:r>
            <a:r>
              <a:rPr lang="en-GB" sz="1200" spc="-1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window</a:t>
            </a:r>
            <a:r>
              <a:rPr lang="en-GB" sz="1200" spc="-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being</a:t>
            </a:r>
            <a:r>
              <a:rPr lang="en-GB" sz="1200" spc="-1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considered</a:t>
            </a:r>
            <a:r>
              <a:rPr lang="en-GB" sz="1200" spc="-2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reduces</a:t>
            </a:r>
            <a:r>
              <a:rPr lang="en-GB" sz="1200" spc="-3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the certainty that any</a:t>
            </a:r>
            <a:r>
              <a:rPr lang="en-GB" sz="1200" spc="-1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trends are</a:t>
            </a:r>
            <a:r>
              <a:rPr lang="en-GB" sz="1200" spc="-1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not just</a:t>
            </a:r>
            <a:r>
              <a:rPr lang="en-GB" sz="1200" spc="-1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short-term variation based</a:t>
            </a:r>
            <a:r>
              <a:rPr lang="en-GB" sz="1200" spc="-2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on small</a:t>
            </a:r>
            <a:r>
              <a:rPr lang="en-GB" sz="1200" spc="-4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numbers</a:t>
            </a:r>
            <a:endParaRPr lang="en-GB" sz="1100" dirty="0">
              <a:effectLst/>
              <a:latin typeface="Century Gothic" panose="020B0502020202020204" pitchFamily="34" charset="0"/>
              <a:ea typeface="Wingdings" panose="05000000000000000000" pitchFamily="2" charset="2"/>
              <a:cs typeface="Wingdings" panose="05000000000000000000" pitchFamily="2" charset="2"/>
            </a:endParaRPr>
          </a:p>
          <a:p>
            <a:pPr>
              <a:spcBef>
                <a:spcPts val="25"/>
              </a:spcBef>
            </a:pPr>
            <a:r>
              <a:rPr lang="en-GB" sz="135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742950" lvl="1" indent="-285750">
              <a:spcBef>
                <a:spcPts val="495"/>
              </a:spcBef>
              <a:spcAft>
                <a:spcPts val="0"/>
              </a:spcAft>
              <a:buFont typeface="Arial" panose="020B0604020202020204" pitchFamily="34" charset="0"/>
              <a:buChar char="•"/>
              <a:tabLst>
                <a:tab pos="448310" algn="l"/>
                <a:tab pos="448945" algn="l"/>
              </a:tabLst>
            </a:pPr>
            <a:r>
              <a:rPr lang="en-GB" sz="1300" dirty="0">
                <a:effectLst/>
                <a:latin typeface="Century Gothic" panose="020B0502020202020204" pitchFamily="34" charset="0"/>
                <a:ea typeface="Arial" panose="020B0604020202020204" pitchFamily="34" charset="0"/>
                <a:cs typeface="Century Gothic" panose="020B0502020202020204" pitchFamily="34" charset="0"/>
              </a:rPr>
              <a:t>Further</a:t>
            </a:r>
            <a:r>
              <a:rPr lang="en-GB" sz="1300" spc="-5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complicating</a:t>
            </a:r>
            <a:r>
              <a:rPr lang="en-GB" sz="1300" spc="-6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300" spc="-5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analysis</a:t>
            </a:r>
            <a:r>
              <a:rPr lang="en-GB" sz="1300" spc="-7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spc="-20" dirty="0">
                <a:effectLst/>
                <a:latin typeface="Century Gothic" panose="020B0502020202020204" pitchFamily="34" charset="0"/>
                <a:ea typeface="Arial" panose="020B0604020202020204" pitchFamily="34" charset="0"/>
                <a:cs typeface="Century Gothic" panose="020B0502020202020204" pitchFamily="34" charset="0"/>
              </a:rPr>
              <a:t>are:</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pPr marL="342900" marR="619760" lvl="0" indent="-342900">
              <a:lnSpc>
                <a:spcPct val="87000"/>
              </a:lnSpc>
              <a:spcBef>
                <a:spcPts val="565"/>
              </a:spcBef>
              <a:spcAft>
                <a:spcPts val="0"/>
              </a:spcAft>
              <a:buClr>
                <a:srgbClr val="DA291C"/>
              </a:buClr>
              <a:buSzPts val="1200"/>
              <a:buFont typeface="Wingdings" panose="05000000000000000000" pitchFamily="2" charset="2"/>
              <a:buChar char=""/>
              <a:tabLst>
                <a:tab pos="659130" algn="l"/>
              </a:tabLst>
            </a:pPr>
            <a:r>
              <a:rPr lang="en-GB" sz="1200" dirty="0">
                <a:effectLst/>
                <a:latin typeface="Century Gothic" panose="020B0502020202020204" pitchFamily="34" charset="0"/>
                <a:ea typeface="Wingdings" panose="05000000000000000000" pitchFamily="2" charset="2"/>
                <a:cs typeface="Wingdings" panose="05000000000000000000" pitchFamily="2" charset="2"/>
              </a:rPr>
              <a:t>The influence</a:t>
            </a:r>
            <a:r>
              <a:rPr lang="en-GB" sz="1200" spc="-4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of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local</a:t>
            </a:r>
            <a:r>
              <a:rPr lang="en-GB" sz="1200" spc="-1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labour</a:t>
            </a:r>
            <a:r>
              <a:rPr lang="en-GB" sz="1200" spc="-35"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markets and the pandemic</a:t>
            </a:r>
            <a:r>
              <a:rPr lang="en-GB" sz="1200" spc="-15"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on outcomes</a:t>
            </a:r>
            <a:r>
              <a:rPr lang="en-GB" sz="120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spc="-1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the programme</a:t>
            </a:r>
            <a:r>
              <a:rPr lang="en-GB" sz="1200" spc="-1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has</a:t>
            </a:r>
            <a:r>
              <a:rPr lang="en-GB" sz="1200" spc="-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not been</a:t>
            </a:r>
            <a:r>
              <a:rPr lang="en-GB" sz="1200" spc="-1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operating in</a:t>
            </a:r>
            <a:r>
              <a:rPr lang="en-GB" sz="1200" spc="-1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a stable</a:t>
            </a:r>
            <a:r>
              <a:rPr lang="en-GB" sz="1200" spc="-1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environment, and local labour markets differ between the treatment and non-treatment areas</a:t>
            </a:r>
            <a:endParaRPr lang="en-GB" sz="1100" dirty="0">
              <a:effectLst/>
              <a:latin typeface="Century Gothic" panose="020B0502020202020204" pitchFamily="34" charset="0"/>
              <a:ea typeface="Wingdings" panose="05000000000000000000" pitchFamily="2" charset="2"/>
              <a:cs typeface="Wingdings" panose="05000000000000000000" pitchFamily="2" charset="2"/>
            </a:endParaRPr>
          </a:p>
          <a:p>
            <a:pPr marL="342900" marR="802640" lvl="0" indent="-342900">
              <a:lnSpc>
                <a:spcPct val="87000"/>
              </a:lnSpc>
              <a:spcBef>
                <a:spcPts val="1000"/>
              </a:spcBef>
              <a:spcAft>
                <a:spcPts val="0"/>
              </a:spcAft>
              <a:buClr>
                <a:srgbClr val="DA291C"/>
              </a:buClr>
              <a:buSzPts val="1200"/>
              <a:buFont typeface="Wingdings" panose="05000000000000000000" pitchFamily="2" charset="2"/>
              <a:buChar char=""/>
              <a:tabLst>
                <a:tab pos="659130" algn="l"/>
              </a:tabLst>
            </a:pPr>
            <a:r>
              <a:rPr lang="en-GB" sz="1200" dirty="0">
                <a:effectLst/>
                <a:latin typeface="Century Gothic" panose="020B0502020202020204" pitchFamily="34" charset="0"/>
                <a:ea typeface="Wingdings" panose="05000000000000000000" pitchFamily="2" charset="2"/>
                <a:cs typeface="Wingdings" panose="05000000000000000000" pitchFamily="2" charset="2"/>
              </a:rPr>
              <a:t>The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areas also</a:t>
            </a:r>
            <a:r>
              <a:rPr lang="en-GB" sz="1200" spc="-25"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differ</a:t>
            </a:r>
            <a:r>
              <a:rPr lang="en-GB" sz="1200" spc="-1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in</a:t>
            </a:r>
            <a:r>
              <a:rPr lang="en-GB" sz="1200" spc="-1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the nature of</a:t>
            </a:r>
            <a:r>
              <a:rPr lang="en-GB" sz="1200" spc="-5"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their client</a:t>
            </a:r>
            <a:r>
              <a:rPr lang="en-GB" sz="1200" spc="-3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groups,</a:t>
            </a:r>
            <a:r>
              <a:rPr lang="en-GB" sz="1200" spc="-5"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with different characteristics, barriers</a:t>
            </a:r>
            <a:r>
              <a:rPr lang="en-GB" sz="1200" spc="-5"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and level</a:t>
            </a:r>
            <a:r>
              <a:rPr lang="en-GB" sz="1200" spc="-35"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of</a:t>
            </a:r>
            <a:r>
              <a:rPr lang="en-GB" sz="1200" spc="-5"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need</a:t>
            </a:r>
            <a:r>
              <a:rPr lang="en-GB" sz="1200" spc="-5"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highlight>
                  <a:srgbClr val="00FF00"/>
                </a:highlight>
                <a:latin typeface="Century Gothic" panose="020B0502020202020204" pitchFamily="34" charset="0"/>
                <a:ea typeface="Wingdings" panose="05000000000000000000" pitchFamily="2" charset="2"/>
                <a:cs typeface="Wingdings" panose="05000000000000000000" pitchFamily="2" charset="2"/>
              </a:rPr>
              <a:t>between them</a:t>
            </a:r>
            <a:r>
              <a:rPr lang="en-GB" sz="1200" dirty="0">
                <a:effectLst/>
                <a:latin typeface="Century Gothic" panose="020B0502020202020204" pitchFamily="34" charset="0"/>
                <a:ea typeface="Wingdings" panose="05000000000000000000" pitchFamily="2" charset="2"/>
                <a:cs typeface="Wingdings" panose="05000000000000000000" pitchFamily="2" charset="2"/>
              </a:rPr>
              <a:t>, which</a:t>
            </a:r>
            <a:r>
              <a:rPr lang="en-GB" sz="1200" spc="-1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are</a:t>
            </a:r>
            <a:r>
              <a:rPr lang="en-GB" sz="1200" spc="-1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also</a:t>
            </a:r>
            <a:r>
              <a:rPr lang="en-GB" sz="1200" spc="-2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not </a:t>
            </a:r>
            <a:r>
              <a:rPr lang="en-GB" sz="1200" spc="-10" dirty="0">
                <a:effectLst/>
                <a:latin typeface="Century Gothic" panose="020B0502020202020204" pitchFamily="34" charset="0"/>
                <a:ea typeface="Wingdings" panose="05000000000000000000" pitchFamily="2" charset="2"/>
                <a:cs typeface="Wingdings" panose="05000000000000000000" pitchFamily="2" charset="2"/>
              </a:rPr>
              <a:t>stable</a:t>
            </a:r>
            <a:endParaRPr lang="en-GB" sz="1100" dirty="0">
              <a:effectLst/>
              <a:latin typeface="Century Gothic" panose="020B0502020202020204" pitchFamily="34" charset="0"/>
              <a:ea typeface="Wingdings" panose="05000000000000000000" pitchFamily="2" charset="2"/>
              <a:cs typeface="Wingdings" panose="05000000000000000000" pitchFamily="2" charset="2"/>
            </a:endParaRPr>
          </a:p>
          <a:p>
            <a:pPr marL="342900" marR="464820" lvl="0" indent="-342900">
              <a:lnSpc>
                <a:spcPct val="87000"/>
              </a:lnSpc>
              <a:spcBef>
                <a:spcPts val="1000"/>
              </a:spcBef>
              <a:spcAft>
                <a:spcPts val="0"/>
              </a:spcAft>
              <a:buClr>
                <a:srgbClr val="DA291C"/>
              </a:buClr>
              <a:buSzPts val="1200"/>
              <a:buFont typeface="Wingdings" panose="05000000000000000000" pitchFamily="2" charset="2"/>
              <a:buChar char=""/>
              <a:tabLst>
                <a:tab pos="659130" algn="l"/>
              </a:tabLst>
            </a:pPr>
            <a:r>
              <a:rPr lang="en-GB" sz="1200" dirty="0">
                <a:effectLst/>
                <a:latin typeface="Century Gothic" panose="020B0502020202020204" pitchFamily="34" charset="0"/>
                <a:ea typeface="Wingdings" panose="05000000000000000000" pitchFamily="2" charset="2"/>
                <a:cs typeface="Wingdings" panose="05000000000000000000" pitchFamily="2" charset="2"/>
              </a:rPr>
              <a:t>Changes in</a:t>
            </a:r>
            <a:r>
              <a:rPr lang="en-GB" sz="1200" spc="-2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the support</a:t>
            </a:r>
            <a:r>
              <a:rPr lang="en-GB" sz="1200" spc="-1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offer</a:t>
            </a:r>
            <a:r>
              <a:rPr lang="en-GB" sz="1200" spc="-1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and provider</a:t>
            </a:r>
            <a:r>
              <a:rPr lang="en-GB" sz="1200" spc="-2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practices/processes</a:t>
            </a:r>
            <a:r>
              <a:rPr lang="en-GB" sz="1200" spc="-2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a:t>
            </a:r>
            <a:r>
              <a:rPr lang="en-GB" sz="1200" spc="-2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including</a:t>
            </a:r>
            <a:r>
              <a:rPr lang="en-GB" sz="1200" spc="-3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shifts between</a:t>
            </a:r>
            <a:r>
              <a:rPr lang="en-GB" sz="1200" spc="-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remote,</a:t>
            </a:r>
            <a:r>
              <a:rPr lang="en-GB" sz="1200" spc="-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face</a:t>
            </a:r>
            <a:r>
              <a:rPr lang="en-GB" sz="1200" spc="-2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to face</a:t>
            </a:r>
            <a:r>
              <a:rPr lang="en-GB" sz="1200" spc="-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and hybrid</a:t>
            </a:r>
            <a:r>
              <a:rPr lang="en-GB" sz="1200" spc="-15"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support, plus</a:t>
            </a:r>
            <a:r>
              <a:rPr lang="en-GB" sz="1200" spc="-60" dirty="0">
                <a:effectLst/>
                <a:latin typeface="Century Gothic" panose="020B0502020202020204" pitchFamily="34" charset="0"/>
                <a:ea typeface="Wingdings" panose="05000000000000000000" pitchFamily="2" charset="2"/>
                <a:cs typeface="Wingdings" panose="05000000000000000000" pitchFamily="2" charset="2"/>
              </a:rPr>
              <a:t> </a:t>
            </a:r>
            <a:r>
              <a:rPr lang="en-GB" sz="1200" dirty="0">
                <a:effectLst/>
                <a:latin typeface="Century Gothic" panose="020B0502020202020204" pitchFamily="34" charset="0"/>
                <a:ea typeface="Wingdings" panose="05000000000000000000" pitchFamily="2" charset="2"/>
                <a:cs typeface="Wingdings" panose="05000000000000000000" pitchFamily="2" charset="2"/>
              </a:rPr>
              <a:t>adoption and roll-out of a new system for referrals to external support</a:t>
            </a:r>
            <a:endParaRPr lang="en-GB" sz="1100" dirty="0">
              <a:effectLst/>
              <a:latin typeface="Century Gothic" panose="020B0502020202020204" pitchFamily="34" charset="0"/>
              <a:ea typeface="Wingdings" panose="05000000000000000000" pitchFamily="2" charset="2"/>
              <a:cs typeface="Wingdings" panose="05000000000000000000" pitchFamily="2" charset="2"/>
            </a:endParaRPr>
          </a:p>
          <a:p>
            <a:pPr marL="742950" marR="351155" lvl="1" indent="-285750">
              <a:lnSpc>
                <a:spcPct val="87000"/>
              </a:lnSpc>
              <a:spcBef>
                <a:spcPts val="350"/>
              </a:spcBef>
              <a:spcAft>
                <a:spcPts val="0"/>
              </a:spcAft>
              <a:buFont typeface="Arial" panose="020B0604020202020204" pitchFamily="34" charset="0"/>
              <a:buChar char="•"/>
              <a:tabLst>
                <a:tab pos="448310" algn="l"/>
                <a:tab pos="448945" algn="l"/>
              </a:tabLst>
            </a:pPr>
            <a:r>
              <a:rPr lang="en-GB" sz="1300" dirty="0">
                <a:effectLst/>
                <a:latin typeface="Century Gothic" panose="020B0502020202020204" pitchFamily="34" charset="0"/>
                <a:ea typeface="Arial" panose="020B0604020202020204" pitchFamily="34" charset="0"/>
                <a:cs typeface="Century Gothic" panose="020B0502020202020204" pitchFamily="34" charset="0"/>
              </a:rPr>
              <a:t>The result of these challenges is</a:t>
            </a:r>
            <a:r>
              <a:rPr lang="en-GB" sz="13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that </a:t>
            </a:r>
            <a:r>
              <a:rPr lang="en-GB" sz="13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additional</a:t>
            </a:r>
            <a:r>
              <a:rPr lang="en-GB" sz="13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time would allow for more robust analysis due to larger cohorts</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 cleaner treatment/control groups,</a:t>
            </a:r>
            <a:r>
              <a:rPr lang="en-GB" sz="13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a</a:t>
            </a:r>
            <a:r>
              <a:rPr lang="en-GB" sz="13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sufficient</a:t>
            </a:r>
            <a:r>
              <a:rPr lang="en-GB" sz="13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level of</a:t>
            </a:r>
            <a:r>
              <a:rPr lang="en-GB" sz="13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outcomes</a:t>
            </a:r>
            <a:r>
              <a:rPr lang="en-GB" sz="13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to be</a:t>
            </a:r>
            <a:r>
              <a:rPr lang="en-GB" sz="13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achieved</a:t>
            </a:r>
            <a:r>
              <a:rPr lang="en-GB" sz="13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and</a:t>
            </a:r>
            <a:r>
              <a:rPr lang="en-GB" sz="13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recorded –</a:t>
            </a:r>
            <a:r>
              <a:rPr lang="en-GB" sz="13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although</a:t>
            </a:r>
            <a:r>
              <a:rPr lang="en-GB" sz="13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there is</a:t>
            </a:r>
            <a:r>
              <a:rPr lang="en-GB" sz="13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greater risk</a:t>
            </a:r>
            <a:r>
              <a:rPr lang="en-GB" sz="13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of</a:t>
            </a:r>
            <a:r>
              <a:rPr lang="en-GB" sz="13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staff</a:t>
            </a:r>
            <a:r>
              <a:rPr lang="en-GB" sz="13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changes</a:t>
            </a:r>
            <a:r>
              <a:rPr lang="en-GB" sz="13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(specifically</a:t>
            </a:r>
            <a:r>
              <a:rPr lang="en-GB" sz="13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untrained</a:t>
            </a:r>
            <a:r>
              <a:rPr lang="en-GB" sz="13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staff joining)</a:t>
            </a:r>
            <a:r>
              <a:rPr lang="en-GB" sz="13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in the treatment area which would temper any impact in</a:t>
            </a:r>
            <a:r>
              <a:rPr lang="en-GB" sz="13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300" dirty="0">
                <a:effectLst/>
                <a:latin typeface="Century Gothic" panose="020B0502020202020204" pitchFamily="34" charset="0"/>
                <a:ea typeface="Arial" panose="020B0604020202020204" pitchFamily="34" charset="0"/>
                <a:cs typeface="Century Gothic" panose="020B0502020202020204" pitchFamily="34" charset="0"/>
              </a:rPr>
              <a:t>the data (even assuming an impact can be detected)</a:t>
            </a:r>
            <a:endParaRPr lang="en-GB" sz="1100" dirty="0">
              <a:effectLst/>
              <a:latin typeface="Century Gothic" panose="020B0502020202020204" pitchFamily="34" charset="0"/>
              <a:ea typeface="Arial" panose="020B0604020202020204" pitchFamily="34" charset="0"/>
              <a:cs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56</a:t>
            </a:fld>
            <a:endParaRPr lang="en-GB" dirty="0"/>
          </a:p>
        </p:txBody>
      </p:sp>
    </p:spTree>
    <p:extLst>
      <p:ext uri="{BB962C8B-B14F-4D97-AF65-F5344CB8AC3E}">
        <p14:creationId xmlns:p14="http://schemas.microsoft.com/office/powerpoint/2010/main" val="74003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SQW evaluated the training, building on their existing evaluation of the Work and Health Programme in Greater Manchester</a:t>
            </a:r>
          </a:p>
          <a:p>
            <a:r>
              <a:rPr lang="en-GB" dirty="0"/>
              <a:t>To answer whether the evaluation led to changes to KW practice and attitudes, and ultimately client outcomes, the following methods were used:</a:t>
            </a:r>
          </a:p>
          <a:p>
            <a:pPr marL="171450" indent="-171450">
              <a:buFont typeface="Arial" panose="020B0604020202020204" pitchFamily="34" charset="0"/>
              <a:buChar char="•"/>
            </a:pPr>
            <a:r>
              <a:rPr lang="en-GB" dirty="0"/>
              <a:t>Surveys of KWs and clients – using baseline and follow-up surveys to capture changes and distance travelled in the short-term for KWs and medium-term for clients</a:t>
            </a:r>
          </a:p>
          <a:p>
            <a:pPr marL="171450" indent="-171450">
              <a:buFont typeface="Arial" panose="020B0604020202020204" pitchFamily="34" charset="0"/>
              <a:buChar char="•"/>
            </a:pPr>
            <a:r>
              <a:rPr lang="en-GB" dirty="0"/>
              <a:t>Fieldwork – focus groups with KWs and clients to explore changes to practice in more depth and over the medium-term</a:t>
            </a:r>
          </a:p>
          <a:p>
            <a:pPr marL="171450" indent="-171450">
              <a:buFont typeface="Arial" panose="020B0604020202020204" pitchFamily="34" charset="0"/>
              <a:buChar char="•"/>
            </a:pPr>
            <a:r>
              <a:rPr lang="en-GB" dirty="0"/>
              <a:t>WHP monitoring data – analysis of routine data captured by WHP which includes ‘hard outcomes’ (such as job starts, sustainment and reaching an earnings threshold) and soft outcomes (such as ranking of health as a barrier to work)</a:t>
            </a:r>
          </a:p>
          <a:p>
            <a:endParaRPr lang="en-GB" dirty="0"/>
          </a:p>
          <a:p>
            <a:r>
              <a:rPr lang="en-GB" dirty="0"/>
              <a:t>The Kirkpatrick Model was used in the design of research tools. It is a model for evaluating training programmes, consisting of four levels:</a:t>
            </a:r>
          </a:p>
          <a:p>
            <a:r>
              <a:rPr lang="en-GB" dirty="0"/>
              <a:t>Reaction to training – including satisfaction, suggestions for refinements, intentions for implementation</a:t>
            </a:r>
          </a:p>
          <a:p>
            <a:r>
              <a:rPr lang="en-GB" dirty="0"/>
              <a:t>Learning – what has or has not been learnt, including measurement of ‘distance travelled’</a:t>
            </a:r>
          </a:p>
          <a:p>
            <a:r>
              <a:rPr lang="en-GB" dirty="0"/>
              <a:t>Behaviour – how learning been put into practice</a:t>
            </a:r>
          </a:p>
          <a:p>
            <a:r>
              <a:rPr lang="en-GB" dirty="0"/>
              <a:t>Results – the impact of any changes in behaviour</a:t>
            </a: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7</a:t>
            </a:fld>
            <a:endParaRPr lang="en-GB" dirty="0"/>
          </a:p>
        </p:txBody>
      </p:sp>
    </p:spTree>
    <p:extLst>
      <p:ext uri="{BB962C8B-B14F-4D97-AF65-F5344CB8AC3E}">
        <p14:creationId xmlns:p14="http://schemas.microsoft.com/office/powerpoint/2010/main" val="38430143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4505" marR="6958965">
              <a:lnSpc>
                <a:spcPct val="87000"/>
              </a:lnSpc>
              <a:spcBef>
                <a:spcPts val="2750"/>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chart</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shows the</a:t>
            </a:r>
            <a:r>
              <a:rPr lang="en-GB" sz="18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average</a:t>
            </a:r>
            <a:r>
              <a:rPr lang="en-GB" sz="1800" spc="-4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number</a:t>
            </a:r>
            <a:r>
              <a:rPr lang="en-GB" sz="1800" spc="-3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of referrals to external support</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per on- programme</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client</a:t>
            </a:r>
            <a:r>
              <a:rPr lang="en-GB" sz="1800" spc="-3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(i.e. clients</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who have not left, and are not in work) for the treatment and</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non-treatment areas,</a:t>
            </a:r>
            <a:r>
              <a:rPr lang="en-GB" sz="18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for the 50+ and under 50 cohorts</a:t>
            </a:r>
          </a:p>
          <a:p>
            <a:pPr>
              <a:spcBef>
                <a:spcPts val="25"/>
              </a:spcBef>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483870" marR="7249795">
              <a:lnSpc>
                <a:spcPct val="87000"/>
              </a:lnSpc>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It shows a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general increase in referrals for</a:t>
            </a:r>
            <a:r>
              <a:rPr lang="en-GB" sz="1800" spc="-4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50+</a:t>
            </a:r>
            <a:r>
              <a:rPr lang="en-GB" sz="1800" spc="-3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clients</a:t>
            </a:r>
            <a:r>
              <a:rPr lang="en-GB" sz="1800" spc="-35"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i</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n</a:t>
            </a:r>
            <a:r>
              <a:rPr lang="en-GB" sz="1800" spc="-4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both</a:t>
            </a:r>
            <a:r>
              <a:rPr lang="en-GB" sz="18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treatment and non-treatment areas so the two areas now appear more closely aligned than prior to the training, but this is more due to a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decline in referrals in the non- treatment areas</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 likely reflecting the </a:t>
            </a:r>
            <a:r>
              <a:rPr lang="en-GB" sz="1800"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newness of the referral system</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and its use bedding down</a:t>
            </a: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57</a:t>
            </a:fld>
            <a:endParaRPr lang="en-GB" dirty="0"/>
          </a:p>
        </p:txBody>
      </p:sp>
    </p:spTree>
    <p:extLst>
      <p:ext uri="{BB962C8B-B14F-4D97-AF65-F5344CB8AC3E}">
        <p14:creationId xmlns:p14="http://schemas.microsoft.com/office/powerpoint/2010/main" val="26224131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4505" marR="6958965">
              <a:lnSpc>
                <a:spcPct val="87000"/>
              </a:lnSpc>
              <a:spcBef>
                <a:spcPts val="2750"/>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Employment outcomes</a:t>
            </a:r>
          </a:p>
          <a:p>
            <a:pPr marL="484505" marR="6958965">
              <a:lnSpc>
                <a:spcPct val="87000"/>
              </a:lnSpc>
              <a:spcBef>
                <a:spcPts val="2750"/>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This chart shows 50+ clients with an ‘Earnings Present’ (EP) notification – meaning the programme received a notification from HMRC that the client had earned some wages within 21 months of programme start – as a proportion of those who started the programme in each month</a:t>
            </a:r>
          </a:p>
          <a:p>
            <a:pPr marL="484505" marR="6958965">
              <a:lnSpc>
                <a:spcPct val="87000"/>
              </a:lnSpc>
              <a:spcBef>
                <a:spcPts val="2750"/>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It shows how programme performance has improved considerably for those starting after the pandemic (the WHP evaluation’s 2021 Annual Report attributed this to a mixture of more work ready clients and changes to the labour market)</a:t>
            </a:r>
          </a:p>
          <a:p>
            <a:pPr marL="484505" marR="6958965">
              <a:lnSpc>
                <a:spcPct val="87000"/>
              </a:lnSpc>
              <a:spcBef>
                <a:spcPts val="2750"/>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 most useful part of the chart to consider is Jul-21 onwards, as their time on the programme is entirely post- training – the data does suggest a possible improvement for recent programme starters but this is based on very small numbers, an issue compounded by the time it takes to secure employment and for an EP notification to be recorded, with no EPs yet recorded for Nov-21 onwards</a:t>
            </a:r>
          </a:p>
          <a:p>
            <a:pPr marL="484505" marR="6958965">
              <a:lnSpc>
                <a:spcPct val="87000"/>
              </a:lnSpc>
              <a:spcBef>
                <a:spcPts val="2750"/>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Therefore the table focuses on the EP achievement rate for starters in July to October, and actually shows the 50+ cohort performing better in all areas and a bigger gap for the treatment vs non-treatment Ingeus areas – noting it is still early</a:t>
            </a: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58</a:t>
            </a:fld>
            <a:endParaRPr lang="en-GB" dirty="0"/>
          </a:p>
        </p:txBody>
      </p:sp>
    </p:spTree>
    <p:extLst>
      <p:ext uri="{BB962C8B-B14F-4D97-AF65-F5344CB8AC3E}">
        <p14:creationId xmlns:p14="http://schemas.microsoft.com/office/powerpoint/2010/main" val="41144730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4505" marR="6958965">
              <a:lnSpc>
                <a:spcPct val="87000"/>
              </a:lnSpc>
              <a:spcBef>
                <a:spcPts val="2750"/>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Employment outcomes</a:t>
            </a:r>
          </a:p>
          <a:p>
            <a:pPr marL="484505" marR="6958965">
              <a:lnSpc>
                <a:spcPct val="87000"/>
              </a:lnSpc>
              <a:spcBef>
                <a:spcPts val="2750"/>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This chart shows 50+ clients with an ‘Earnings Present’ (EP) notification – meaning the programme received a notification from HMRC that the client had earned some wages within 21 months of programme start – as a proportion of those who started the programme in each month</a:t>
            </a:r>
          </a:p>
          <a:p>
            <a:pPr marL="484505" marR="6958965">
              <a:lnSpc>
                <a:spcPct val="87000"/>
              </a:lnSpc>
              <a:spcBef>
                <a:spcPts val="2750"/>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It shows how programme performance has improved considerably for those starting after the pandemic (the WHP evaluation’s 2021 Annual Report attributed this to a mixture of more work ready clients and changes to the labour market)</a:t>
            </a:r>
          </a:p>
          <a:p>
            <a:pPr marL="484505" marR="6958965">
              <a:lnSpc>
                <a:spcPct val="87000"/>
              </a:lnSpc>
              <a:spcBef>
                <a:spcPts val="2750"/>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 most useful part of the chart to consider is Jul-21 onwards, as their time on the programme is entirely post- training – the data does suggest a possible improvement for recent programme starters but this is based on very small numbers, an issue compounded by the time it takes to secure employment and for an EP notification to be recorded, with no EPs yet recorded for Nov-21 onwards</a:t>
            </a:r>
          </a:p>
          <a:p>
            <a:pPr marL="484505" marR="6958965">
              <a:lnSpc>
                <a:spcPct val="87000"/>
              </a:lnSpc>
              <a:spcBef>
                <a:spcPts val="2750"/>
              </a:spcBef>
              <a:spcAft>
                <a:spcPts val="0"/>
              </a:spcAft>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Therefore the table focuses on the EP achievement rate for starters in July to October, and actually shows the 50+ cohort performing better in all areas and a bigger gap for the treatment vs non-treatment Ingeus areas – noting it is still early</a:t>
            </a: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59</a:t>
            </a:fld>
            <a:endParaRPr lang="en-GB" dirty="0"/>
          </a:p>
        </p:txBody>
      </p:sp>
    </p:spTree>
    <p:extLst>
      <p:ext uri="{BB962C8B-B14F-4D97-AF65-F5344CB8AC3E}">
        <p14:creationId xmlns:p14="http://schemas.microsoft.com/office/powerpoint/2010/main" val="41963262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br>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61</a:t>
            </a:fld>
            <a:endParaRPr lang="en-GB" dirty="0"/>
          </a:p>
        </p:txBody>
      </p:sp>
    </p:spTree>
    <p:extLst>
      <p:ext uri="{BB962C8B-B14F-4D97-AF65-F5344CB8AC3E}">
        <p14:creationId xmlns:p14="http://schemas.microsoft.com/office/powerpoint/2010/main" val="36745077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br>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62</a:t>
            </a:fld>
            <a:endParaRPr lang="en-GB" dirty="0"/>
          </a:p>
        </p:txBody>
      </p:sp>
    </p:spTree>
    <p:extLst>
      <p:ext uri="{BB962C8B-B14F-4D97-AF65-F5344CB8AC3E}">
        <p14:creationId xmlns:p14="http://schemas.microsoft.com/office/powerpoint/2010/main" val="1893177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br>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63</a:t>
            </a:fld>
            <a:endParaRPr lang="en-GB" dirty="0"/>
          </a:p>
        </p:txBody>
      </p:sp>
    </p:spTree>
    <p:extLst>
      <p:ext uri="{BB962C8B-B14F-4D97-AF65-F5344CB8AC3E}">
        <p14:creationId xmlns:p14="http://schemas.microsoft.com/office/powerpoint/2010/main" val="6765486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br>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64</a:t>
            </a:fld>
            <a:endParaRPr lang="en-GB" dirty="0"/>
          </a:p>
        </p:txBody>
      </p:sp>
    </p:spTree>
    <p:extLst>
      <p:ext uri="{BB962C8B-B14F-4D97-AF65-F5344CB8AC3E}">
        <p14:creationId xmlns:p14="http://schemas.microsoft.com/office/powerpoint/2010/main" val="330759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total there were three surveys of Key Workers (KWs):</a:t>
            </a:r>
          </a:p>
          <a:p>
            <a:endParaRPr lang="en-GB" dirty="0"/>
          </a:p>
          <a:p>
            <a:pPr marL="171450" indent="-171450">
              <a:buFont typeface="Arial" panose="020B0604020202020204" pitchFamily="34" charset="0"/>
              <a:buChar char="•"/>
            </a:pPr>
            <a:r>
              <a:rPr lang="en-GB" dirty="0"/>
              <a:t>Baseline survey for KWs receiving training: 22 responses (out of 26 - some non-respondents subsequently left)</a:t>
            </a:r>
          </a:p>
          <a:p>
            <a:pPr marL="171450" indent="-171450">
              <a:buFont typeface="Arial" panose="020B0604020202020204" pitchFamily="34" charset="0"/>
              <a:buChar char="•"/>
            </a:pPr>
            <a:r>
              <a:rPr lang="en-GB" dirty="0"/>
              <a:t>Baseline survey for KWs not receiving training: 13 responses</a:t>
            </a:r>
          </a:p>
          <a:p>
            <a:pPr marL="171450" indent="-171450">
              <a:buFont typeface="Arial" panose="020B0604020202020204" pitchFamily="34" charset="0"/>
              <a:buChar char="•"/>
            </a:pPr>
            <a:r>
              <a:rPr lang="en-GB" dirty="0"/>
              <a:t>Follow-up survey for KWs receiving training: 20 responses (= attrition of 2)</a:t>
            </a:r>
          </a:p>
          <a:p>
            <a:r>
              <a:rPr lang="en-GB" dirty="0"/>
              <a:t>The baseline surveys were run at the start of July 2021 immediately prior to the training. The follow-up survey was answered in August and September around 4-8 weeks following completion of the training</a:t>
            </a:r>
          </a:p>
          <a:p>
            <a:r>
              <a:rPr lang="en-GB" dirty="0"/>
              <a:t>KWs not receiving the training were not surveyed twice because there was no intervention that was expected to have an effect on responses</a:t>
            </a:r>
          </a:p>
          <a:p>
            <a:r>
              <a:rPr lang="en-GB" dirty="0"/>
              <a:t>Response rates by KW age and local authority are shown in the tables. Age was collected for context and so that its significance can be tested. The surveys found that KWs in the non-treatment area are far more likely to be 40-49, while the treatment area has a broader spread of ages</a:t>
            </a: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9</a:t>
            </a:fld>
            <a:endParaRPr lang="en-GB" dirty="0"/>
          </a:p>
        </p:txBody>
      </p:sp>
    </p:spTree>
    <p:extLst>
      <p:ext uri="{BB962C8B-B14F-4D97-AF65-F5344CB8AC3E}">
        <p14:creationId xmlns:p14="http://schemas.microsoft.com/office/powerpoint/2010/main" val="1119418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About the KW surveys</a:t>
            </a:r>
          </a:p>
          <a:p>
            <a:r>
              <a:rPr lang="en-GB" dirty="0"/>
              <a:t>The surveys covered:</a:t>
            </a:r>
          </a:p>
          <a:p>
            <a:endParaRPr lang="en-GB" dirty="0"/>
          </a:p>
          <a:p>
            <a:r>
              <a:rPr lang="en-GB" dirty="0"/>
              <a:t>Questions to gauge KW views on the barriers clients face to work, how well equipped KW’s felt in supporting older clients, and how well the Work and Health Programme is designed to meet the needs of older clients</a:t>
            </a:r>
          </a:p>
          <a:p>
            <a:r>
              <a:rPr lang="en-GB" dirty="0"/>
              <a:t>These questions were asked of KWs in the treatment and non-treatment areas to capture any differences between the areas</a:t>
            </a:r>
          </a:p>
          <a:p>
            <a:r>
              <a:rPr lang="en-GB" dirty="0"/>
              <a:t>The same questions were repeated in the baseline and follow-up survey to capture changes including ‘distance travelled’</a:t>
            </a:r>
          </a:p>
          <a:p>
            <a:r>
              <a:rPr lang="en-GB" dirty="0"/>
              <a:t>KWs receiving training were asked in the baseline for their views on why training may be needed, and what they hoped to get out of it. In the follow-up they were asked for their feedback on the training, what they had learnt, and what changes they had implemented to their practice.</a:t>
            </a:r>
          </a:p>
          <a:p>
            <a:r>
              <a:rPr lang="en-GB" dirty="0"/>
              <a:t>Note that a limitation of surveying KWs about ‘older customers’ means drawing attention to age as a factor and there is a risk that KWs attempted to give the ‘correct’ answer rather than expressing their actual beliefs</a:t>
            </a: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10</a:t>
            </a:fld>
            <a:endParaRPr lang="en-GB" dirty="0"/>
          </a:p>
        </p:txBody>
      </p:sp>
    </p:spTree>
    <p:extLst>
      <p:ext uri="{BB962C8B-B14F-4D97-AF65-F5344CB8AC3E}">
        <p14:creationId xmlns:p14="http://schemas.microsoft.com/office/powerpoint/2010/main" val="136103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8940" marR="704215">
              <a:lnSpc>
                <a:spcPct val="87000"/>
              </a:lnSpc>
              <a:spcBef>
                <a:spcPts val="1430"/>
              </a:spcBef>
              <a:spcAft>
                <a:spcPts val="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After the follow-up survey</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in Aug/Sep-2021</a:t>
            </a:r>
            <a:r>
              <a:rPr lang="en-GB" sz="1800" b="1"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series of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focus groups</a:t>
            </a:r>
            <a:r>
              <a:rPr lang="en-GB" sz="1800" b="1"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were</a:t>
            </a:r>
            <a:r>
              <a:rPr lang="en-GB" sz="1800" b="1"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held with Key</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highlight>
                  <a:srgbClr val="00FF00"/>
                </a:highlight>
                <a:latin typeface="Century Gothic" panose="020B0502020202020204" pitchFamily="34" charset="0"/>
                <a:ea typeface="Century Gothic" panose="020B0502020202020204" pitchFamily="34" charset="0"/>
                <a:cs typeface="Century Gothic" panose="020B0502020202020204" pitchFamily="34" charset="0"/>
              </a:rPr>
              <a:t>Workers in Dec-21/Jan-22</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t>
            </a:r>
            <a:r>
              <a:rPr lang="en-GB" sz="1800" b="1"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In total, there were six focus groups:</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spcBef>
                <a:spcPts val="30"/>
              </a:spcBef>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marR="876300" lvl="0" indent="-342900">
              <a:lnSpc>
                <a:spcPct val="87000"/>
              </a:lnSpc>
              <a:spcBef>
                <a:spcPts val="1000"/>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One</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with</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groups of KWs</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from</a:t>
            </a:r>
            <a:r>
              <a:rPr lang="en-GB" sz="18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each</a:t>
            </a:r>
            <a:r>
              <a:rPr lang="en-GB" sz="18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of the</a:t>
            </a:r>
            <a:r>
              <a:rPr lang="en-GB" sz="180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four intervention</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areas</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 plus</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an</a:t>
            </a:r>
            <a:r>
              <a:rPr lang="en-GB" sz="180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additional</a:t>
            </a:r>
            <a:r>
              <a:rPr lang="en-GB" sz="1800" spc="-4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focus group</a:t>
            </a:r>
            <a:r>
              <a:rPr lang="en-GB" sz="18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for those</a:t>
            </a:r>
            <a:r>
              <a:rPr lang="en-GB" sz="180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who could not attend</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 – these were attended by 18 out of 19 KWs who had completed the training and were still in the role</a:t>
            </a:r>
          </a:p>
          <a:p>
            <a:pPr marL="342900" lvl="0" indent="-342900">
              <a:spcBef>
                <a:spcPts val="820"/>
              </a:spcBef>
              <a:spcAft>
                <a:spcPts val="0"/>
              </a:spcAft>
              <a:buFont typeface="Arial" panose="020B0604020202020204" pitchFamily="34" charset="0"/>
              <a:buChar char="•"/>
              <a:tabLst>
                <a:tab pos="638810" algn="l"/>
                <a:tab pos="639445" algn="l"/>
              </a:tabLst>
            </a:pP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One</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with</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team</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managers</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in</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three</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of</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four</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intervention</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areas</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a:spcBef>
                <a:spcPts val="50"/>
              </a:spcBef>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410210">
              <a:spcBef>
                <a:spcPts val="5"/>
              </a:spcBef>
              <a:spcAft>
                <a:spcPts val="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The</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focus groups</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enabled</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SQW</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to test</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the medium-term</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impact</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of the</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training,</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spc="-10" dirty="0">
                <a:effectLst/>
                <a:latin typeface="Century Gothic" panose="020B0502020202020204" pitchFamily="34" charset="0"/>
                <a:ea typeface="Century Gothic" panose="020B0502020202020204" pitchFamily="34" charset="0"/>
                <a:cs typeface="Century Gothic" panose="020B0502020202020204" pitchFamily="34" charset="0"/>
              </a:rPr>
              <a:t>including:</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42900" lvl="0" indent="-342900">
              <a:spcBef>
                <a:spcPts val="775"/>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To</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what</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extent has knowledge</a:t>
            </a:r>
            <a:r>
              <a:rPr lang="en-GB" sz="1800"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been</a:t>
            </a:r>
            <a:r>
              <a:rPr lang="en-GB" sz="18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retained</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marL="342900" lvl="0" indent="-342900">
              <a:spcBef>
                <a:spcPts val="790"/>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To</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what</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extent</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have</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changes</a:t>
            </a:r>
            <a:r>
              <a:rPr lang="en-GB" sz="180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to</a:t>
            </a:r>
            <a:r>
              <a:rPr lang="en-GB" sz="180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practice</a:t>
            </a:r>
            <a:r>
              <a:rPr lang="en-GB" sz="180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been</a:t>
            </a:r>
            <a:r>
              <a:rPr lang="en-GB" sz="18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implemented</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marL="342900" marR="836295" lvl="0" indent="-342900">
              <a:lnSpc>
                <a:spcPct val="87000"/>
              </a:lnSpc>
              <a:spcBef>
                <a:spcPts val="955"/>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Has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improved</a:t>
            </a:r>
            <a:r>
              <a:rPr lang="en-GB" sz="1800" spc="-2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understanding</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and</a:t>
            </a:r>
            <a:r>
              <a:rPr lang="en-GB" sz="1800" spc="-1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awareness</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/mindfulness</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of client</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needs</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led</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to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changes in</a:t>
            </a:r>
            <a:r>
              <a:rPr lang="en-GB" sz="1800" spc="-3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practice</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not anticipated at the time of answering the survey?</a:t>
            </a:r>
          </a:p>
          <a:p>
            <a:pPr marL="342900" lvl="0" indent="-342900">
              <a:spcBef>
                <a:spcPts val="820"/>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What</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impact has</a:t>
            </a:r>
            <a:r>
              <a:rPr lang="en-GB" sz="18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this</a:t>
            </a:r>
            <a:r>
              <a:rPr lang="en-GB" sz="1800" spc="-2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had</a:t>
            </a:r>
            <a:r>
              <a:rPr lang="en-GB" sz="1800" spc="-1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on</a:t>
            </a:r>
            <a:r>
              <a:rPr lang="en-GB" sz="18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clients</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(KW</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relationship,</a:t>
            </a:r>
            <a:r>
              <a:rPr lang="en-GB" sz="1800" spc="-4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engagement</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and</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outcomes)</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marL="342900" lvl="0" indent="-342900">
              <a:spcBef>
                <a:spcPts val="790"/>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Any</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further</a:t>
            </a:r>
            <a:r>
              <a:rPr lang="en-GB" sz="1800" spc="-5"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highlight>
                  <a:srgbClr val="00FF00"/>
                </a:highlight>
                <a:latin typeface="Century Gothic" panose="020B0502020202020204" pitchFamily="34" charset="0"/>
                <a:ea typeface="Arial" panose="020B0604020202020204" pitchFamily="34" charset="0"/>
                <a:cs typeface="Century Gothic" panose="020B0502020202020204" pitchFamily="34" charset="0"/>
              </a:rPr>
              <a:t>reflectio</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ns</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based</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on time</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to</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reflect on the</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training</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and</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experience of putting</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learning</a:t>
            </a:r>
            <a:r>
              <a:rPr lang="en-GB" sz="1800" spc="-2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into</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practice</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marL="342900" lvl="0" indent="-342900">
              <a:spcBef>
                <a:spcPts val="775"/>
              </a:spcBef>
              <a:spcAft>
                <a:spcPts val="0"/>
              </a:spcAft>
              <a:buFont typeface="Arial" panose="020B0604020202020204" pitchFamily="34" charset="0"/>
              <a:buChar char="•"/>
              <a:tabLst>
                <a:tab pos="638810" algn="l"/>
                <a:tab pos="639445" algn="l"/>
              </a:tabLst>
            </a:pPr>
            <a:r>
              <a:rPr lang="en-GB" sz="1800" dirty="0">
                <a:effectLst/>
                <a:latin typeface="Century Gothic" panose="020B0502020202020204" pitchFamily="34" charset="0"/>
                <a:ea typeface="Arial" panose="020B0604020202020204" pitchFamily="34" charset="0"/>
                <a:cs typeface="Century Gothic" panose="020B0502020202020204" pitchFamily="34" charset="0"/>
              </a:rPr>
              <a:t>More</a:t>
            </a:r>
            <a:r>
              <a:rPr lang="en-GB" sz="1800" spc="-2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probing</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on reception</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to</a:t>
            </a:r>
            <a:r>
              <a:rPr lang="en-GB" sz="1800" spc="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the</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training</a:t>
            </a:r>
            <a:r>
              <a:rPr lang="en-GB" sz="1800" spc="-3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and</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conditions</a:t>
            </a:r>
            <a:r>
              <a:rPr lang="en-GB" sz="1800" spc="-3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it</a:t>
            </a:r>
            <a:r>
              <a:rPr lang="en-GB" sz="1800" spc="-15"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was</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dirty="0">
                <a:effectLst/>
                <a:latin typeface="Century Gothic" panose="020B0502020202020204" pitchFamily="34" charset="0"/>
                <a:ea typeface="Arial" panose="020B0604020202020204" pitchFamily="34" charset="0"/>
                <a:cs typeface="Century Gothic" panose="020B0502020202020204" pitchFamily="34" charset="0"/>
              </a:rPr>
              <a:t>completed</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 </a:t>
            </a:r>
            <a:r>
              <a:rPr lang="en-GB" sz="1800" spc="-10" dirty="0">
                <a:effectLst/>
                <a:latin typeface="Century Gothic" panose="020B0502020202020204" pitchFamily="34" charset="0"/>
                <a:ea typeface="Arial" panose="020B0604020202020204" pitchFamily="34" charset="0"/>
                <a:cs typeface="Century Gothic" panose="020B0502020202020204" pitchFamily="34" charset="0"/>
              </a:rPr>
              <a:t>under</a:t>
            </a:r>
            <a:endParaRPr lang="en-GB" sz="1800" dirty="0">
              <a:effectLst/>
              <a:latin typeface="Century Gothic" panose="020B0502020202020204" pitchFamily="34" charset="0"/>
              <a:ea typeface="Arial" panose="020B0604020202020204" pitchFamily="34" charset="0"/>
              <a:cs typeface="Century Gothic" panose="020B0502020202020204" pitchFamily="34" charset="0"/>
            </a:endParaRPr>
          </a:p>
          <a:p>
            <a:pPr>
              <a:spcBef>
                <a:spcPts val="50"/>
              </a:spcBef>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 </a:t>
            </a:r>
          </a:p>
          <a:p>
            <a:pPr marL="410210" marR="704215">
              <a:lnSpc>
                <a:spcPct val="87000"/>
              </a:lnSpc>
              <a:spcAft>
                <a:spcPts val="0"/>
              </a:spcAft>
            </a:pP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As highlighted later, there had been little discussion of the training between KWs, and therefore having the opportunity for discussion via the focus groups</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appeared</a:t>
            </a:r>
            <a:r>
              <a:rPr lang="en-GB" sz="1800" b="1" spc="-3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to be</a:t>
            </a:r>
            <a:r>
              <a:rPr lang="en-GB" sz="1800" b="1"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 formative addition</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to the training,</a:t>
            </a:r>
            <a:r>
              <a:rPr lang="en-GB" sz="1800" b="1"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and</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helped</a:t>
            </a:r>
            <a:r>
              <a:rPr lang="en-GB" sz="1800" b="1"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to draw</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out learning and encourage reflection to a greater extent than the surveys</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314EC250-0BEC-40BE-A50D-7A78C0D32C3D}" type="slidenum">
              <a:rPr lang="en-GB" smtClean="0"/>
              <a:t>11</a:t>
            </a:fld>
            <a:endParaRPr lang="en-GB" dirty="0"/>
          </a:p>
        </p:txBody>
      </p:sp>
    </p:spTree>
    <p:extLst>
      <p:ext uri="{BB962C8B-B14F-4D97-AF65-F5344CB8AC3E}">
        <p14:creationId xmlns:p14="http://schemas.microsoft.com/office/powerpoint/2010/main" val="2665207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what</a:t>
            </a:r>
            <a:r>
              <a:rPr lang="en-GB" sz="1800" b="1" i="1" spc="-2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extent</a:t>
            </a:r>
            <a:r>
              <a:rPr lang="en-GB" sz="1800" b="1" i="1" spc="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do</a:t>
            </a:r>
            <a:r>
              <a:rPr lang="en-GB" sz="1800" b="1" i="1" spc="-2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you agree</a:t>
            </a:r>
            <a:r>
              <a:rPr lang="en-GB" sz="1800" b="1" i="1" spc="-2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with the following</a:t>
            </a:r>
            <a:r>
              <a:rPr lang="en-GB" sz="1800" b="1" i="1" spc="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statements?</a:t>
            </a:r>
            <a:r>
              <a:rPr lang="en-GB" sz="1800" b="1" i="1" spc="2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(1=strongly</a:t>
            </a:r>
            <a:r>
              <a:rPr lang="en-GB" sz="1800" b="1" i="1" spc="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disagree</a:t>
            </a:r>
            <a:r>
              <a:rPr lang="en-GB" sz="1800" b="1" i="1" spc="-25"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and</a:t>
            </a:r>
            <a:r>
              <a:rPr lang="en-GB" sz="1800" b="1" i="1" spc="-2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i="1"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10=strongly </a:t>
            </a:r>
            <a:r>
              <a:rPr lang="en-GB" sz="1800" b="1" i="1" spc="-10" dirty="0">
                <a:solidFill>
                  <a:srgbClr val="DA291C"/>
                </a:solidFill>
                <a:effectLst/>
                <a:latin typeface="Century Gothic" panose="020B0502020202020204" pitchFamily="34" charset="0"/>
                <a:ea typeface="Century Gothic" panose="020B0502020202020204" pitchFamily="34" charset="0"/>
                <a:cs typeface="Century Gothic" panose="020B0502020202020204" pitchFamily="34" charset="0"/>
              </a:rPr>
              <a:t>agree)*</a:t>
            </a: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strong to mild</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agreement from the majority of KWs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on the need for training, that they were looking forward to it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and</a:t>
            </a:r>
            <a:r>
              <a:rPr lang="en-GB" sz="18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expectations that it would</a:t>
            </a:r>
            <a:r>
              <a:rPr lang="en-GB" sz="1800" b="1"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make</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a difference</a:t>
            </a:r>
            <a:r>
              <a:rPr lang="en-GB" sz="1800" b="1"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entury Gothic" panose="020B0502020202020204" pitchFamily="34" charset="0"/>
                <a:cs typeface="Century Gothic" panose="020B0502020202020204" pitchFamily="34" charset="0"/>
              </a:rPr>
              <a:t>to their practice.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 highest</a:t>
            </a:r>
            <a:r>
              <a:rPr lang="en-GB" sz="1800" spc="-4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average</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score</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was</a:t>
            </a:r>
            <a:r>
              <a:rPr lang="en-GB" sz="1800" spc="-2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for</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“I</a:t>
            </a:r>
            <a:r>
              <a:rPr lang="en-GB" sz="18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am looking</a:t>
            </a:r>
            <a:r>
              <a:rPr lang="en-GB" sz="1800" spc="-5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forward</a:t>
            </a:r>
            <a:r>
              <a:rPr lang="en-GB" sz="1800" spc="-2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to the training.” A small number gave a score indicating</a:t>
            </a:r>
            <a:r>
              <a:rPr lang="en-GB" sz="1800" spc="-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they neither agreed or disagreed, or mildly disagreed with</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the statements – one manager said that prior to the training some</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KWs did not understand the rationale</a:t>
            </a:r>
            <a:r>
              <a:rPr lang="en-GB" sz="1800" spc="-10"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for a specific focus</a:t>
            </a:r>
            <a:r>
              <a:rPr lang="en-GB" sz="1800" spc="-15"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on the over 50s cohort.</a:t>
            </a:r>
          </a:p>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13</a:t>
            </a:fld>
            <a:endParaRPr lang="en-GB" dirty="0"/>
          </a:p>
        </p:txBody>
      </p:sp>
    </p:spTree>
    <p:extLst>
      <p:ext uri="{BB962C8B-B14F-4D97-AF65-F5344CB8AC3E}">
        <p14:creationId xmlns:p14="http://schemas.microsoft.com/office/powerpoint/2010/main" val="2715104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540000" y="2343150"/>
            <a:ext cx="6032250" cy="1908000"/>
          </a:xfrm>
        </p:spPr>
        <p:txBody>
          <a:bodyPr anchor="t">
            <a:normAutofit/>
          </a:bodyPr>
          <a:lstStyle>
            <a:lvl1pPr marL="0" indent="0" algn="l">
              <a:lnSpc>
                <a:spcPts val="4800"/>
              </a:lnSpc>
              <a:buFont typeface="Arial" panose="020B0604020202020204" pitchFamily="34" charset="0"/>
              <a:buNone/>
              <a:defRPr sz="4500">
                <a:solidFill>
                  <a:schemeClr val="bg1"/>
                </a:solidFill>
              </a:defRPr>
            </a:lvl1pPr>
          </a:lstStyle>
          <a:p>
            <a:r>
              <a:rPr lang="en-US" dirty="0"/>
              <a:t>Click to edit Master title style</a:t>
            </a:r>
            <a:br>
              <a:rPr lang="en-US" dirty="0"/>
            </a:b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dirty="0">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14" name="Picture Placeholder 13">
            <a:extLst>
              <a:ext uri="{FF2B5EF4-FFF2-40B4-BE49-F238E27FC236}">
                <a16:creationId xmlns:a16="http://schemas.microsoft.com/office/drawing/2014/main" id="{37061D46-B14A-40A4-8CE2-8D9FC61D3327}"/>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102059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vider Slide - 0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bg1"/>
                </a:solidFill>
              </a:rPr>
              <a:t>Centre for Ageing Better</a:t>
            </a:r>
          </a:p>
        </p:txBody>
      </p:sp>
      <p:sp>
        <p:nvSpPr>
          <p:cNvPr id="8" name="Rectangle 3">
            <a:extLst>
              <a:ext uri="{FF2B5EF4-FFF2-40B4-BE49-F238E27FC236}">
                <a16:creationId xmlns:a16="http://schemas.microsoft.com/office/drawing/2014/main" id="{FE03BE5F-F899-4FD7-8639-0069F9C8878A}"/>
              </a:ext>
            </a:extLst>
          </p:cNvPr>
          <p:cNvSpPr/>
          <p:nvPr userDrawn="1"/>
        </p:nvSpPr>
        <p:spPr>
          <a:xfrm>
            <a:off x="5561573" y="-9054"/>
            <a:ext cx="6630427" cy="6867053"/>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rgbClr val="F28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2753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443748" y="2839452"/>
            <a:ext cx="6032250" cy="898358"/>
          </a:xfrm>
        </p:spPr>
        <p:txBody>
          <a:bodyPr anchor="t">
            <a:noAutofit/>
          </a:bodyPr>
          <a:lstStyle>
            <a:lvl1pPr algn="l">
              <a:lnSpc>
                <a:spcPts val="6000"/>
              </a:lnSpc>
              <a:defRPr sz="6000">
                <a:solidFill>
                  <a:schemeClr val="bg1"/>
                </a:solidFill>
              </a:defRPr>
            </a:lvl1pPr>
          </a:lstStyle>
          <a:p>
            <a:r>
              <a:rPr lang="en-US" dirty="0"/>
              <a:t>Thank you</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443748" y="3914274"/>
            <a:ext cx="5051361" cy="2011028"/>
          </a:xfrm>
        </p:spPr>
        <p:txBody>
          <a:bodyPr>
            <a:normAutofit/>
          </a:bodyPr>
          <a:lstStyle>
            <a:lvl1pPr marL="0" indent="0" algn="l">
              <a:lnSpc>
                <a:spcPts val="2800"/>
              </a:lnSpc>
              <a:spcAft>
                <a:spcPts val="0"/>
              </a:spcAft>
              <a:buNone/>
              <a:defRPr sz="21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info@ageing-better.org.uk</a:t>
            </a:r>
          </a:p>
          <a:p>
            <a:r>
              <a:rPr lang="en-US" dirty="0"/>
              <a:t>@ageing-better</a:t>
            </a:r>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bg1"/>
                </a:solidFill>
              </a:rPr>
              <a:t>Centre for Ageing Better</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26778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7596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dirty="0"/>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525772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dirty="0"/>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8" name="Content Placeholder 2">
            <a:extLst>
              <a:ext uri="{FF2B5EF4-FFF2-40B4-BE49-F238E27FC236}">
                <a16:creationId xmlns:a16="http://schemas.microsoft.com/office/drawing/2014/main" id="{F1598B5A-4D73-4677-9845-0468982CC1C7}"/>
              </a:ext>
            </a:extLst>
          </p:cNvPr>
          <p:cNvSpPr>
            <a:spLocks noGrp="1"/>
          </p:cNvSpPr>
          <p:nvPr>
            <p:ph idx="13"/>
          </p:nvPr>
        </p:nvSpPr>
        <p:spPr>
          <a:xfrm>
            <a:off x="6277202" y="1753200"/>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78799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 yellow A">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2419201" y="2304000"/>
            <a:ext cx="7236000" cy="3695747"/>
          </a:xfrm>
        </p:spPr>
        <p:txBody>
          <a:bodyPr>
            <a:normAutofit/>
          </a:bodyPr>
          <a:lstStyle>
            <a:lvl1pPr marL="0" indent="0">
              <a:lnSpc>
                <a:spcPts val="3600"/>
              </a:lnSpc>
              <a:spcAft>
                <a:spcPts val="0"/>
              </a:spcAft>
              <a:buNone/>
              <a:defRPr sz="3000">
                <a:solidFill>
                  <a:schemeClr val="tx2"/>
                </a:solidFill>
              </a:defRPr>
            </a:lvl1pPr>
            <a:lvl2pPr marL="0" indent="0">
              <a:lnSpc>
                <a:spcPts val="3600"/>
              </a:lnSpc>
              <a:spcBef>
                <a:spcPts val="600"/>
              </a:spcBef>
              <a:spcAft>
                <a:spcPts val="0"/>
              </a:spcAft>
              <a:buNone/>
              <a:defRPr sz="3000" b="1">
                <a:solidFill>
                  <a:schemeClr val="tx2"/>
                </a:solidFill>
              </a:defRPr>
            </a:lvl2p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dirty="0"/>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430767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yellow B">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dirty="0"/>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459833"/>
          </a:xfrm>
        </p:spPr>
        <p:txBody>
          <a:bodyPr>
            <a:normAutofit/>
          </a:bodyPr>
          <a:lstStyle>
            <a:lvl1pPr marL="0" indent="0" algn="ctr">
              <a:lnSpc>
                <a:spcPts val="6000"/>
              </a:lnSpc>
              <a:buNone/>
              <a:defRPr sz="6000">
                <a:solidFill>
                  <a:srgbClr val="00216E"/>
                </a:solidFill>
              </a:defRPr>
            </a:lvl1pPr>
          </a:lstStyle>
          <a:p>
            <a:pPr lvl="0"/>
            <a:r>
              <a:rPr lang="en-US" dirty="0"/>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1251285"/>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
        <p:nvSpPr>
          <p:cNvPr id="8" name="Text Placeholder 9">
            <a:extLst>
              <a:ext uri="{FF2B5EF4-FFF2-40B4-BE49-F238E27FC236}">
                <a16:creationId xmlns:a16="http://schemas.microsoft.com/office/drawing/2014/main" id="{4BA7B84E-0F17-450E-880B-064EE07DC833}"/>
              </a:ext>
            </a:extLst>
          </p:cNvPr>
          <p:cNvSpPr>
            <a:spLocks noGrp="1"/>
          </p:cNvSpPr>
          <p:nvPr>
            <p:ph type="body" sz="quarter" idx="16" hasCustomPrompt="1"/>
          </p:nvPr>
        </p:nvSpPr>
        <p:spPr>
          <a:xfrm>
            <a:off x="1098044" y="1408373"/>
            <a:ext cx="3513137" cy="1459832"/>
          </a:xfrm>
        </p:spPr>
        <p:txBody>
          <a:bodyPr>
            <a:normAutofit/>
          </a:bodyPr>
          <a:lstStyle>
            <a:lvl1pPr marL="0" indent="0" algn="ctr">
              <a:lnSpc>
                <a:spcPts val="6000"/>
              </a:lnSpc>
              <a:buNone/>
              <a:defRPr sz="6000">
                <a:solidFill>
                  <a:schemeClr val="tx2"/>
                </a:solidFill>
              </a:defRPr>
            </a:lvl1pPr>
          </a:lstStyle>
          <a:p>
            <a:pPr lvl="0"/>
            <a:r>
              <a:rPr lang="en-US" dirty="0"/>
              <a:t>000,000m</a:t>
            </a:r>
          </a:p>
        </p:txBody>
      </p:sp>
      <p:sp>
        <p:nvSpPr>
          <p:cNvPr id="9" name="Text Placeholder 9">
            <a:extLst>
              <a:ext uri="{FF2B5EF4-FFF2-40B4-BE49-F238E27FC236}">
                <a16:creationId xmlns:a16="http://schemas.microsoft.com/office/drawing/2014/main" id="{5B144184-170C-42FD-A342-EF179370F721}"/>
              </a:ext>
            </a:extLst>
          </p:cNvPr>
          <p:cNvSpPr>
            <a:spLocks noGrp="1"/>
          </p:cNvSpPr>
          <p:nvPr>
            <p:ph type="body" sz="quarter" idx="17" hasCustomPrompt="1"/>
          </p:nvPr>
        </p:nvSpPr>
        <p:spPr>
          <a:xfrm>
            <a:off x="1098044" y="4840547"/>
            <a:ext cx="3513137" cy="1284944"/>
          </a:xfrm>
        </p:spPr>
        <p:txBody>
          <a:bodyPr>
            <a:normAutofit/>
          </a:bodyPr>
          <a:lstStyle>
            <a:lvl1pPr marL="0" indent="0" algn="ctr">
              <a:lnSpc>
                <a:spcPts val="6000"/>
              </a:lnSpc>
              <a:buNone/>
              <a:defRPr sz="6000">
                <a:solidFill>
                  <a:schemeClr val="accent5"/>
                </a:solidFill>
              </a:defRPr>
            </a:lvl1pPr>
          </a:lstStyle>
          <a:p>
            <a:pPr lvl="0"/>
            <a:r>
              <a:rPr lang="en-US" dirty="0"/>
              <a:t>000,000m</a:t>
            </a:r>
          </a:p>
        </p:txBody>
      </p:sp>
      <p:sp>
        <p:nvSpPr>
          <p:cNvPr id="12" name="Text Placeholder 9">
            <a:extLst>
              <a:ext uri="{FF2B5EF4-FFF2-40B4-BE49-F238E27FC236}">
                <a16:creationId xmlns:a16="http://schemas.microsoft.com/office/drawing/2014/main" id="{50DDDEA8-499F-40D8-A0AB-64592D1186B5}"/>
              </a:ext>
            </a:extLst>
          </p:cNvPr>
          <p:cNvSpPr>
            <a:spLocks noGrp="1"/>
          </p:cNvSpPr>
          <p:nvPr>
            <p:ph type="body" sz="quarter" idx="18"/>
          </p:nvPr>
        </p:nvSpPr>
        <p:spPr>
          <a:xfrm>
            <a:off x="5261809" y="2959769"/>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3BC191A9-0B30-48B5-8A6E-E78BB724D007}"/>
              </a:ext>
            </a:extLst>
          </p:cNvPr>
          <p:cNvSpPr>
            <a:spLocks noGrp="1"/>
          </p:cNvSpPr>
          <p:nvPr>
            <p:ph type="body" sz="quarter" idx="19"/>
          </p:nvPr>
        </p:nvSpPr>
        <p:spPr>
          <a:xfrm>
            <a:off x="5249191" y="4665658"/>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323023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green">
    <p:bg>
      <p:bgPr>
        <a:solidFill>
          <a:srgbClr val="CDBEDB"/>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dirty="0"/>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716087"/>
          </a:xfrm>
        </p:spPr>
        <p:txBody>
          <a:bodyPr>
            <a:normAutofit/>
          </a:bodyPr>
          <a:lstStyle>
            <a:lvl1pPr marL="0" indent="0">
              <a:lnSpc>
                <a:spcPts val="6000"/>
              </a:lnSpc>
              <a:buNone/>
              <a:defRPr sz="6000">
                <a:solidFill>
                  <a:schemeClr val="tx2"/>
                </a:solidFill>
              </a:defRPr>
            </a:lvl1pPr>
          </a:lstStyle>
          <a:p>
            <a:pPr lvl="0"/>
            <a:r>
              <a:rPr lang="en-US" dirty="0"/>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2486526"/>
            <a:ext cx="6390189" cy="3416969"/>
          </a:xfrm>
        </p:spPr>
        <p:txBody>
          <a:bodyPr>
            <a:normAutofit/>
          </a:bodyPr>
          <a:lstStyle>
            <a:lvl1pPr>
              <a:lnSpc>
                <a:spcPts val="3600"/>
              </a:lnSpc>
              <a:spcAft>
                <a:spcPts val="0"/>
              </a:spcAft>
              <a:defRPr sz="30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98143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539999" y="540001"/>
            <a:ext cx="5400000" cy="1034462"/>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dirty="0"/>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6276975" y="540002"/>
            <a:ext cx="5374800" cy="5636962"/>
          </a:xfrm>
        </p:spPr>
        <p:txBody>
          <a:bodyPr anchor="ctr"/>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296895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ith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5F151FC-2455-4466-85C6-B6330C941FFB}"/>
              </a:ext>
            </a:extLst>
          </p:cNvPr>
          <p:cNvSpPr>
            <a:spLocks noGrp="1"/>
          </p:cNvSpPr>
          <p:nvPr>
            <p:ph idx="13"/>
          </p:nvPr>
        </p:nvSpPr>
        <p:spPr>
          <a:xfrm>
            <a:off x="6251999" y="1753200"/>
            <a:ext cx="5400000" cy="44231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6251997" y="540001"/>
            <a:ext cx="5400001" cy="1034462"/>
          </a:xfrm>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dirty="0"/>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9" name="Picture Placeholder 4">
            <a:extLst>
              <a:ext uri="{FF2B5EF4-FFF2-40B4-BE49-F238E27FC236}">
                <a16:creationId xmlns:a16="http://schemas.microsoft.com/office/drawing/2014/main" id="{42E6366C-9796-425C-921A-B13B6FA62907}"/>
              </a:ext>
            </a:extLst>
          </p:cNvPr>
          <p:cNvSpPr>
            <a:spLocks noGrp="1"/>
          </p:cNvSpPr>
          <p:nvPr>
            <p:ph type="pic" sz="quarter" idx="14"/>
          </p:nvPr>
        </p:nvSpPr>
        <p:spPr>
          <a:xfrm>
            <a:off x="540000" y="540002"/>
            <a:ext cx="5374800" cy="5637562"/>
          </a:xfrm>
        </p:spPr>
        <p:txBody>
          <a:bodyPr anchor="ctr"/>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2283389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539775" y="540002"/>
            <a:ext cx="11112000" cy="5636962"/>
          </a:xfrm>
        </p:spPr>
        <p:txBody>
          <a:bodyPr anchor="ctr"/>
          <a:lstStyle>
            <a:lvl1pPr algn="ctr">
              <a:defRPr/>
            </a:lvl1pPr>
          </a:lstStyle>
          <a:p>
            <a:r>
              <a:rPr lang="en-US" dirty="0"/>
              <a:t>Click icon to add picture</a:t>
            </a:r>
            <a:endParaRPr lang="en-GB" dirty="0"/>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dirty="0"/>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179072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dirty="0">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53727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1966893" y="1636295"/>
            <a:ext cx="8444433" cy="3721768"/>
          </a:xfrm>
        </p:spPr>
        <p:txBody>
          <a:bodyPr>
            <a:normAutofit/>
          </a:bodyPr>
          <a:lstStyle>
            <a:lvl1pPr>
              <a:lnSpc>
                <a:spcPts val="1400"/>
              </a:lnSpc>
              <a:spcAft>
                <a:spcPts val="0"/>
              </a:spcAft>
              <a:defRPr sz="1200"/>
            </a:lvl1pPr>
            <a:lvl2pPr marL="180000" indent="-180000">
              <a:lnSpc>
                <a:spcPts val="1400"/>
              </a:lnSpc>
              <a:spcAft>
                <a:spcPts val="0"/>
              </a:spcAft>
              <a:defRPr sz="1200"/>
            </a:lvl2pPr>
            <a:lvl3pPr marL="180000" indent="-180000">
              <a:lnSpc>
                <a:spcPts val="1400"/>
              </a:lnSpc>
              <a:spcAft>
                <a:spcPts val="0"/>
              </a:spcAft>
              <a:defRPr sz="1200"/>
            </a:lvl3pPr>
            <a:lvl4pPr marL="180000" indent="-180000">
              <a:lnSpc>
                <a:spcPts val="1400"/>
              </a:lnSpc>
              <a:spcAft>
                <a:spcPts val="0"/>
              </a:spcAft>
              <a:defRPr sz="1200"/>
            </a:lvl4pPr>
            <a:lvl5pPr marL="180000" indent="-180000">
              <a:lnSpc>
                <a:spcPts val="1400"/>
              </a:lnSpc>
              <a:spcAft>
                <a:spcPts val="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dirty="0"/>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9" name="Text Placeholder 8">
            <a:extLst>
              <a:ext uri="{FF2B5EF4-FFF2-40B4-BE49-F238E27FC236}">
                <a16:creationId xmlns:a16="http://schemas.microsoft.com/office/drawing/2014/main" id="{D946D198-AFD1-4C75-9986-DDCE14775B91}"/>
              </a:ext>
            </a:extLst>
          </p:cNvPr>
          <p:cNvSpPr>
            <a:spLocks noGrp="1"/>
          </p:cNvSpPr>
          <p:nvPr>
            <p:ph type="body" sz="quarter" idx="13"/>
          </p:nvPr>
        </p:nvSpPr>
        <p:spPr>
          <a:xfrm>
            <a:off x="1966913" y="5523630"/>
            <a:ext cx="8443912" cy="550863"/>
          </a:xfrm>
        </p:spPr>
        <p:txBody>
          <a:bodyPr>
            <a:noAutofit/>
          </a:bodyPr>
          <a:lstStyle>
            <a:lvl1pPr>
              <a:lnSpc>
                <a:spcPts val="1400"/>
              </a:lnSpc>
              <a:spcAft>
                <a:spcPts val="0"/>
              </a:spcAft>
              <a:defRPr sz="1200"/>
            </a:lvl1pPr>
            <a:lvl2pPr>
              <a:lnSpc>
                <a:spcPts val="1400"/>
              </a:lnSpc>
              <a:spcAft>
                <a:spcPts val="0"/>
              </a:spcAft>
              <a:defRPr sz="1200"/>
            </a:lvl2pPr>
            <a:lvl3pPr>
              <a:lnSpc>
                <a:spcPts val="1400"/>
              </a:lnSpc>
              <a:spcAft>
                <a:spcPts val="0"/>
              </a:spcAft>
              <a:defRPr sz="1200"/>
            </a:lvl3pPr>
            <a:lvl4pPr>
              <a:lnSpc>
                <a:spcPts val="1400"/>
              </a:lnSpc>
              <a:spcAft>
                <a:spcPts val="0"/>
              </a:spcAft>
              <a:defRPr sz="1200"/>
            </a:lvl4pPr>
            <a:lvl5pPr>
              <a:lnSpc>
                <a:spcPts val="1400"/>
              </a:lnSpc>
              <a:spcAft>
                <a:spcPts val="0"/>
              </a:spcAft>
              <a:defRPr sz="1200"/>
            </a:lvl5pPr>
          </a:lstStyle>
          <a:p>
            <a:pPr lvl="0"/>
            <a:r>
              <a:rPr lang="en-US"/>
              <a:t>Click to edit Master text styles</a:t>
            </a:r>
          </a:p>
        </p:txBody>
      </p:sp>
    </p:spTree>
    <p:extLst>
      <p:ext uri="{BB962C8B-B14F-4D97-AF65-F5344CB8AC3E}">
        <p14:creationId xmlns:p14="http://schemas.microsoft.com/office/powerpoint/2010/main" val="406960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dirty="0">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445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dirty="0">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1287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0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343150"/>
            <a:ext cx="6032250" cy="1908000"/>
          </a:xfrm>
        </p:spPr>
        <p:txBody>
          <a:bodyPr anchor="t">
            <a:normAutofit/>
          </a:bodyPr>
          <a:lstStyle>
            <a:lvl1pPr algn="l">
              <a:lnSpc>
                <a:spcPts val="4800"/>
              </a:lnSpc>
              <a:defRPr sz="45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dirty="0">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2757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bg1"/>
                </a:solidFill>
              </a:rPr>
              <a:t>Centre for Ageing Better</a:t>
            </a:r>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7735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vider Slide - 02">
    <p:bg>
      <p:bgPr>
        <a:solidFill>
          <a:srgbClr val="F7EFDA"/>
        </a:solidFill>
        <a:effectLst/>
      </p:bgPr>
    </p:bg>
    <p:spTree>
      <p:nvGrpSpPr>
        <p:cNvPr id="1" name=""/>
        <p:cNvGrpSpPr/>
        <p:nvPr/>
      </p:nvGrpSpPr>
      <p:grpSpPr>
        <a:xfrm>
          <a:off x="0" y="0"/>
          <a:ext cx="0" cy="0"/>
          <a:chOff x="0" y="0"/>
          <a:chExt cx="0" cy="0"/>
        </a:xfrm>
      </p:grpSpPr>
      <p:pic>
        <p:nvPicPr>
          <p:cNvPr id="9" name="Picture 8" descr="A picture containing graphics, toy, room, drawing&#10;&#10;Description automatically generated">
            <a:extLst>
              <a:ext uri="{FF2B5EF4-FFF2-40B4-BE49-F238E27FC236}">
                <a16:creationId xmlns:a16="http://schemas.microsoft.com/office/drawing/2014/main" id="{77C5280E-AB6E-4C24-B6E8-FC04439CDC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37852" y="1307767"/>
            <a:ext cx="5754148" cy="4242465"/>
          </a:xfrm>
          <a:prstGeom prst="rect">
            <a:avLst/>
          </a:prstGeom>
        </p:spPr>
      </p:pic>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410497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Divider Slide - 02">
    <p:bg>
      <p:bgPr>
        <a:solidFill>
          <a:srgbClr val="F7EFD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293416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04">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bg1"/>
                </a:solidFill>
              </a:rPr>
              <a:t>Centre for Ageing Better</a:t>
            </a:r>
          </a:p>
        </p:txBody>
      </p:sp>
      <p:pic>
        <p:nvPicPr>
          <p:cNvPr id="6" name="Picture 5" descr="A close up of a logo&#10;&#10;Description automatically generated">
            <a:extLst>
              <a:ext uri="{FF2B5EF4-FFF2-40B4-BE49-F238E27FC236}">
                <a16:creationId xmlns:a16="http://schemas.microsoft.com/office/drawing/2014/main" id="{6328B93F-8B2E-4E4F-8C2C-30053DCD6E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61605" y="-4186"/>
            <a:ext cx="6630395" cy="6862186"/>
          </a:xfrm>
          <a:prstGeom prst="rect">
            <a:avLst/>
          </a:prstGeom>
        </p:spPr>
      </p:pic>
    </p:spTree>
    <p:extLst>
      <p:ext uri="{BB962C8B-B14F-4D97-AF65-F5344CB8AC3E}">
        <p14:creationId xmlns:p14="http://schemas.microsoft.com/office/powerpoint/2010/main" val="107953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0725B-5048-4F3E-9DC1-7EF59B015559}"/>
              </a:ext>
            </a:extLst>
          </p:cNvPr>
          <p:cNvSpPr>
            <a:spLocks noGrp="1"/>
          </p:cNvSpPr>
          <p:nvPr>
            <p:ph type="title"/>
          </p:nvPr>
        </p:nvSpPr>
        <p:spPr>
          <a:xfrm>
            <a:off x="539999" y="540001"/>
            <a:ext cx="11112000" cy="103446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855DF8-B33B-4566-9E0D-CBC6AD0865B4}"/>
              </a:ext>
            </a:extLst>
          </p:cNvPr>
          <p:cNvSpPr>
            <a:spLocks noGrp="1"/>
          </p:cNvSpPr>
          <p:nvPr>
            <p:ph type="body" idx="1"/>
          </p:nvPr>
        </p:nvSpPr>
        <p:spPr>
          <a:xfrm>
            <a:off x="540000" y="1753849"/>
            <a:ext cx="11112000" cy="4423114"/>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GB" dirty="0"/>
          </a:p>
        </p:txBody>
      </p:sp>
      <p:sp>
        <p:nvSpPr>
          <p:cNvPr id="6" name="Slide Number Placeholder 5">
            <a:extLst>
              <a:ext uri="{FF2B5EF4-FFF2-40B4-BE49-F238E27FC236}">
                <a16:creationId xmlns:a16="http://schemas.microsoft.com/office/drawing/2014/main" id="{22D8FEB6-640B-4FFF-9C60-025821199623}"/>
              </a:ext>
            </a:extLst>
          </p:cNvPr>
          <p:cNvSpPr>
            <a:spLocks noGrp="1"/>
          </p:cNvSpPr>
          <p:nvPr>
            <p:ph type="sldNum" sz="quarter" idx="4"/>
          </p:nvPr>
        </p:nvSpPr>
        <p:spPr>
          <a:xfrm>
            <a:off x="8908800" y="6374142"/>
            <a:ext cx="2743200" cy="365125"/>
          </a:xfrm>
          <a:prstGeom prst="rect">
            <a:avLst/>
          </a:prstGeom>
        </p:spPr>
        <p:txBody>
          <a:bodyPr vert="horz" lIns="0" tIns="0" rIns="0" bIns="0" rtlCol="0" anchor="t" anchorCtr="0">
            <a:noAutofit/>
          </a:bodyPr>
          <a:lstStyle>
            <a:lvl1pPr algn="r">
              <a:defRPr sz="1200" b="1">
                <a:solidFill>
                  <a:schemeClr val="tx2"/>
                </a:solidFill>
              </a:defRPr>
            </a:lvl1pPr>
          </a:lstStyle>
          <a:p>
            <a:fld id="{B5042770-298F-4A05-AC19-71EBAFD4AFB7}" type="slidenum">
              <a:rPr lang="en-GB" smtClean="0"/>
              <a:pPr/>
              <a:t>‹#›</a:t>
            </a:fld>
            <a:endParaRPr lang="en-GB" dirty="0"/>
          </a:p>
        </p:txBody>
      </p:sp>
    </p:spTree>
    <p:extLst>
      <p:ext uri="{BB962C8B-B14F-4D97-AF65-F5344CB8AC3E}">
        <p14:creationId xmlns:p14="http://schemas.microsoft.com/office/powerpoint/2010/main" val="87464150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8" r:id="rId3"/>
    <p:sldLayoutId id="2147483669" r:id="rId4"/>
    <p:sldLayoutId id="2147483653" r:id="rId5"/>
    <p:sldLayoutId id="2147483654" r:id="rId6"/>
    <p:sldLayoutId id="2147483651" r:id="rId7"/>
    <p:sldLayoutId id="2147483670" r:id="rId8"/>
    <p:sldLayoutId id="2147483666" r:id="rId9"/>
    <p:sldLayoutId id="2147483667" r:id="rId10"/>
    <p:sldLayoutId id="2147483659" r:id="rId11"/>
    <p:sldLayoutId id="2147483650" r:id="rId12"/>
    <p:sldLayoutId id="2147483663" r:id="rId13"/>
    <p:sldLayoutId id="2147483658" r:id="rId14"/>
    <p:sldLayoutId id="2147483665" r:id="rId15"/>
    <p:sldLayoutId id="2147483664" r:id="rId16"/>
    <p:sldLayoutId id="2147483655" r:id="rId17"/>
    <p:sldLayoutId id="2147483662" r:id="rId18"/>
    <p:sldLayoutId id="2147483657" r:id="rId19"/>
    <p:sldLayoutId id="2147483656" r:id="rId20"/>
  </p:sldLayoutIdLst>
  <p:txStyles>
    <p:titleStyle>
      <a:lvl1pPr algn="l" defTabSz="914400" rtl="0" eaLnBrk="1" latinLnBrk="0" hangingPunct="1">
        <a:lnSpc>
          <a:spcPts val="3600"/>
        </a:lnSpc>
        <a:spcBef>
          <a:spcPct val="0"/>
        </a:spcBef>
        <a:buNone/>
        <a:defRPr sz="3000" kern="1200">
          <a:solidFill>
            <a:schemeClr val="tx2"/>
          </a:solidFill>
          <a:latin typeface="+mj-lt"/>
          <a:ea typeface="+mj-ea"/>
          <a:cs typeface="+mj-cs"/>
        </a:defRPr>
      </a:lvl1pPr>
    </p:titleStyle>
    <p:body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A6AEAD-4880-4AA7-A73A-00478BB4C1B8}"/>
              </a:ext>
            </a:extLst>
          </p:cNvPr>
          <p:cNvSpPr>
            <a:spLocks noGrp="1"/>
          </p:cNvSpPr>
          <p:nvPr>
            <p:ph type="ctrTitle"/>
          </p:nvPr>
        </p:nvSpPr>
        <p:spPr/>
        <p:txBody>
          <a:bodyPr/>
          <a:lstStyle/>
          <a:p>
            <a:r>
              <a:rPr lang="en-GB" dirty="0">
                <a:cs typeface="Arial"/>
              </a:rPr>
              <a:t>Upskilling employability workers</a:t>
            </a:r>
            <a:endParaRPr lang="en-GB" dirty="0"/>
          </a:p>
        </p:txBody>
      </p:sp>
      <p:sp>
        <p:nvSpPr>
          <p:cNvPr id="5" name="Subtitle 4">
            <a:extLst>
              <a:ext uri="{FF2B5EF4-FFF2-40B4-BE49-F238E27FC236}">
                <a16:creationId xmlns:a16="http://schemas.microsoft.com/office/drawing/2014/main" id="{C21255A5-BF29-4D59-9B0B-B4DDF4E42690}"/>
              </a:ext>
            </a:extLst>
          </p:cNvPr>
          <p:cNvSpPr>
            <a:spLocks noGrp="1"/>
          </p:cNvSpPr>
          <p:nvPr>
            <p:ph type="subTitle" idx="1"/>
          </p:nvPr>
        </p:nvSpPr>
        <p:spPr/>
        <p:txBody>
          <a:bodyPr/>
          <a:lstStyle/>
          <a:p>
            <a:r>
              <a:rPr lang="en-GB" dirty="0"/>
              <a:t>Summary of the impact of self-led 50+ training for frontline delivery staff on the Working Well Work and Health Programme (WHP) in Greater Manchester in 2021</a:t>
            </a:r>
          </a:p>
        </p:txBody>
      </p:sp>
      <p:sp>
        <p:nvSpPr>
          <p:cNvPr id="6" name="Picture Placeholder 5">
            <a:extLst>
              <a:ext uri="{FF2B5EF4-FFF2-40B4-BE49-F238E27FC236}">
                <a16:creationId xmlns:a16="http://schemas.microsoft.com/office/drawing/2014/main" id="{294D28FA-F8D8-45C5-BDC5-59E670CF2C8B}"/>
              </a:ext>
            </a:extLst>
          </p:cNvPr>
          <p:cNvSpPr>
            <a:spLocks noGrp="1"/>
          </p:cNvSpPr>
          <p:nvPr>
            <p:ph type="pic" sz="quarter" idx="10"/>
          </p:nvPr>
        </p:nvSpPr>
        <p:spPr/>
      </p:sp>
    </p:spTree>
    <p:extLst>
      <p:ext uri="{BB962C8B-B14F-4D97-AF65-F5344CB8AC3E}">
        <p14:creationId xmlns:p14="http://schemas.microsoft.com/office/powerpoint/2010/main" val="366988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dirty="0"/>
              <a:t>Survey questions for KWs</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a:xfrm>
            <a:off x="539999" y="1574463"/>
            <a:ext cx="5625273" cy="4602500"/>
          </a:xfrm>
        </p:spPr>
        <p:txBody>
          <a:bodyPr/>
          <a:lstStyle/>
          <a:p>
            <a:pPr marL="0" indent="0">
              <a:buNone/>
            </a:pPr>
            <a:r>
              <a:rPr lang="en-GB" dirty="0"/>
              <a:t>KWs were asked about the barriers to work clients face and how well equipped they felt to support the 50+ cohort</a:t>
            </a:r>
          </a:p>
          <a:p>
            <a:pPr marL="0" indent="0">
              <a:buNone/>
            </a:pPr>
            <a:r>
              <a:rPr lang="en-GB" dirty="0"/>
              <a:t>KWs receiving training were asked about training need, expectations (baseline) and learning/changes to practice (follow-up)</a:t>
            </a:r>
          </a:p>
          <a:p>
            <a:pPr marL="0" indent="0">
              <a:buNone/>
            </a:pPr>
            <a:r>
              <a:rPr lang="en-GB" dirty="0"/>
              <a:t>Questions were repeated to measure ‘distance travelled’ from baseline to follow-up</a:t>
            </a:r>
          </a:p>
          <a:p>
            <a:pPr marL="0" indent="0">
              <a:buNone/>
            </a:pPr>
            <a:r>
              <a:rPr lang="en-GB" dirty="0"/>
              <a:t>Surveying KWs about ‘older clients’ drew attention to age as an employability factor, which presented a risk that KWs would give the ‘right’ answers rather than their actual beliefs </a:t>
            </a:r>
          </a:p>
          <a:p>
            <a:endParaRPr lang="en-GB" dirty="0"/>
          </a:p>
          <a:p>
            <a:endParaRPr lang="en-GB" dirty="0"/>
          </a:p>
        </p:txBody>
      </p:sp>
      <p:pic>
        <p:nvPicPr>
          <p:cNvPr id="7" name="Picture Placeholder 6">
            <a:extLst>
              <a:ext uri="{FF2B5EF4-FFF2-40B4-BE49-F238E27FC236}">
                <a16:creationId xmlns:a16="http://schemas.microsoft.com/office/drawing/2014/main" id="{2AE6ECCC-89AE-4374-9C0E-A4A8B298A5A4}"/>
              </a:ext>
            </a:extLst>
          </p:cNvPr>
          <p:cNvPicPr>
            <a:picLocks noGrp="1" noChangeAspect="1"/>
          </p:cNvPicPr>
          <p:nvPr>
            <p:ph type="pic" sz="quarter" idx="14"/>
          </p:nvPr>
        </p:nvPicPr>
        <p:blipFill>
          <a:blip r:embed="rId3" cstate="hqprint">
            <a:extLst>
              <a:ext uri="{28A0092B-C50C-407E-A947-70E740481C1C}">
                <a14:useLocalDpi xmlns:a14="http://schemas.microsoft.com/office/drawing/2010/main"/>
              </a:ext>
            </a:extLst>
          </a:blip>
          <a:srcRect/>
          <a:stretch/>
        </p:blipFill>
        <p:spPr>
          <a:xfrm>
            <a:off x="6276975" y="540002"/>
            <a:ext cx="5374800" cy="5636962"/>
          </a:xfrm>
        </p:spPr>
      </p:pic>
    </p:spTree>
    <p:extLst>
      <p:ext uri="{BB962C8B-B14F-4D97-AF65-F5344CB8AC3E}">
        <p14:creationId xmlns:p14="http://schemas.microsoft.com/office/powerpoint/2010/main" val="2147534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dirty="0"/>
              <a:t>KW focus groups: composition</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a:xfrm>
            <a:off x="539999" y="1463040"/>
            <a:ext cx="5400000" cy="4713923"/>
          </a:xfrm>
        </p:spPr>
        <p:txBody>
          <a:bodyPr/>
          <a:lstStyle/>
          <a:p>
            <a:pPr marL="0" indent="0">
              <a:buNone/>
            </a:pPr>
            <a:r>
              <a:rPr lang="en-GB" dirty="0"/>
              <a:t>Six groups in Dec 21/Jan 22</a:t>
            </a:r>
          </a:p>
          <a:p>
            <a:r>
              <a:rPr lang="en-GB" dirty="0"/>
              <a:t>Group 1-4: KWs from the intervention areas</a:t>
            </a:r>
          </a:p>
          <a:p>
            <a:r>
              <a:rPr lang="en-GB" dirty="0"/>
              <a:t>Group 5: KWs who could not attend</a:t>
            </a:r>
          </a:p>
          <a:p>
            <a:r>
              <a:rPr lang="en-GB" dirty="0"/>
              <a:t>Group 6: Team managers from three intervention areas </a:t>
            </a:r>
          </a:p>
          <a:p>
            <a:pPr marL="0" indent="0">
              <a:buNone/>
            </a:pPr>
            <a:r>
              <a:rPr lang="en-GB" dirty="0"/>
              <a:t>Attended by 18 out of 19 KWs who had completed the training</a:t>
            </a:r>
          </a:p>
          <a:p>
            <a:pPr marL="0" indent="0">
              <a:buNone/>
            </a:pPr>
            <a:r>
              <a:rPr lang="en-GB" dirty="0"/>
              <a:t>Facilitated by SQW, an independent social development research consultancy</a:t>
            </a:r>
          </a:p>
          <a:p>
            <a:pPr marL="0" indent="0">
              <a:buNone/>
            </a:pPr>
            <a:endParaRPr lang="en-GB" dirty="0"/>
          </a:p>
          <a:p>
            <a:endParaRPr lang="en-GB" dirty="0"/>
          </a:p>
        </p:txBody>
      </p:sp>
      <p:sp>
        <p:nvSpPr>
          <p:cNvPr id="8" name="Content Placeholder 2">
            <a:extLst>
              <a:ext uri="{FF2B5EF4-FFF2-40B4-BE49-F238E27FC236}">
                <a16:creationId xmlns:a16="http://schemas.microsoft.com/office/drawing/2014/main" id="{E815100E-9738-3431-2006-6EB313E9200F}"/>
              </a:ext>
            </a:extLst>
          </p:cNvPr>
          <p:cNvSpPr txBox="1">
            <a:spLocks/>
          </p:cNvSpPr>
          <p:nvPr/>
        </p:nvSpPr>
        <p:spPr>
          <a:xfrm>
            <a:off x="6252001" y="1463040"/>
            <a:ext cx="5400000" cy="4821852"/>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Facilitator tested the medium-term training impact, covering:</a:t>
            </a:r>
          </a:p>
          <a:p>
            <a:pPr lvl="1"/>
            <a:r>
              <a:rPr lang="en-GB" dirty="0"/>
              <a:t>Extent of retained knowledge and changes to practice</a:t>
            </a:r>
          </a:p>
          <a:p>
            <a:pPr lvl="1"/>
            <a:r>
              <a:rPr lang="en-GB" dirty="0"/>
              <a:t>Improved understanding and awareness/mindfulness</a:t>
            </a:r>
          </a:p>
          <a:p>
            <a:pPr lvl="1"/>
            <a:r>
              <a:rPr lang="en-GB" dirty="0"/>
              <a:t>Impact on clients (KW relationship, engagement and outcomes</a:t>
            </a:r>
          </a:p>
          <a:p>
            <a:pPr lvl="1"/>
            <a:r>
              <a:rPr lang="en-GB" dirty="0"/>
              <a:t>Other reflections on the training</a:t>
            </a:r>
          </a:p>
          <a:p>
            <a:pPr marL="0" indent="0">
              <a:buFont typeface="Arial" panose="020B0604020202020204" pitchFamily="34" charset="0"/>
              <a:buNone/>
            </a:pPr>
            <a:r>
              <a:rPr lang="en-GB" i="1" dirty="0"/>
              <a:t>Focus groups drew out learning and encouraged deeper reflection than surveys</a:t>
            </a:r>
          </a:p>
          <a:p>
            <a:endParaRPr lang="en-GB" dirty="0"/>
          </a:p>
        </p:txBody>
      </p:sp>
    </p:spTree>
    <p:extLst>
      <p:ext uri="{BB962C8B-B14F-4D97-AF65-F5344CB8AC3E}">
        <p14:creationId xmlns:p14="http://schemas.microsoft.com/office/powerpoint/2010/main" val="168374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399C8-4FAC-49D2-9631-F8CC6ADE7795}"/>
              </a:ext>
            </a:extLst>
          </p:cNvPr>
          <p:cNvSpPr>
            <a:spLocks noGrp="1"/>
          </p:cNvSpPr>
          <p:nvPr>
            <p:ph type="ctrTitle"/>
          </p:nvPr>
        </p:nvSpPr>
        <p:spPr/>
        <p:txBody>
          <a:bodyPr>
            <a:normAutofit/>
          </a:bodyPr>
          <a:lstStyle/>
          <a:p>
            <a:r>
              <a:rPr lang="en-GB" dirty="0"/>
              <a:t>Research findings</a:t>
            </a:r>
          </a:p>
        </p:txBody>
      </p:sp>
      <p:sp>
        <p:nvSpPr>
          <p:cNvPr id="5" name="Subtitle 4">
            <a:extLst>
              <a:ext uri="{FF2B5EF4-FFF2-40B4-BE49-F238E27FC236}">
                <a16:creationId xmlns:a16="http://schemas.microsoft.com/office/drawing/2014/main" id="{4B42F61D-6394-4A9D-AA17-22D25C92E488}"/>
              </a:ext>
            </a:extLst>
          </p:cNvPr>
          <p:cNvSpPr>
            <a:spLocks noGrp="1"/>
          </p:cNvSpPr>
          <p:nvPr>
            <p:ph type="subTitle" idx="1"/>
          </p:nvPr>
        </p:nvSpPr>
        <p:spPr/>
        <p:txBody>
          <a:bodyPr/>
          <a:lstStyle/>
          <a:p>
            <a:r>
              <a:rPr lang="en-GB" dirty="0"/>
              <a:t>Key Workers</a:t>
            </a:r>
          </a:p>
        </p:txBody>
      </p:sp>
    </p:spTree>
    <p:extLst>
      <p:ext uri="{BB962C8B-B14F-4D97-AF65-F5344CB8AC3E}">
        <p14:creationId xmlns:p14="http://schemas.microsoft.com/office/powerpoint/2010/main" val="33250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Pre-training KW survey responses</a:t>
            </a:r>
          </a:p>
        </p:txBody>
      </p:sp>
      <p:graphicFrame>
        <p:nvGraphicFramePr>
          <p:cNvPr id="5" name="Table 7">
            <a:extLst>
              <a:ext uri="{FF2B5EF4-FFF2-40B4-BE49-F238E27FC236}">
                <a16:creationId xmlns:a16="http://schemas.microsoft.com/office/drawing/2014/main" id="{7FBE182A-B3CC-F8B2-D71C-68D5FCF6B71B}"/>
              </a:ext>
            </a:extLst>
          </p:cNvPr>
          <p:cNvGraphicFramePr>
            <a:graphicFrameLocks/>
          </p:cNvGraphicFramePr>
          <p:nvPr>
            <p:extLst>
              <p:ext uri="{D42A27DB-BD31-4B8C-83A1-F6EECF244321}">
                <p14:modId xmlns:p14="http://schemas.microsoft.com/office/powerpoint/2010/main" val="3923307839"/>
              </p:ext>
            </p:extLst>
          </p:nvPr>
        </p:nvGraphicFramePr>
        <p:xfrm>
          <a:off x="540000" y="1574463"/>
          <a:ext cx="11039633" cy="2590800"/>
        </p:xfrm>
        <a:graphic>
          <a:graphicData uri="http://schemas.openxmlformats.org/drawingml/2006/table">
            <a:tbl>
              <a:tblPr firstRow="1" bandRow="1">
                <a:tableStyleId>{5C22544A-7EE6-4342-B048-85BDC9FD1C3A}</a:tableStyleId>
              </a:tblPr>
              <a:tblGrid>
                <a:gridCol w="3187884">
                  <a:extLst>
                    <a:ext uri="{9D8B030D-6E8A-4147-A177-3AD203B41FA5}">
                      <a16:colId xmlns:a16="http://schemas.microsoft.com/office/drawing/2014/main" val="3381303781"/>
                    </a:ext>
                  </a:extLst>
                </a:gridCol>
                <a:gridCol w="817078">
                  <a:extLst>
                    <a:ext uri="{9D8B030D-6E8A-4147-A177-3AD203B41FA5}">
                      <a16:colId xmlns:a16="http://schemas.microsoft.com/office/drawing/2014/main" val="1428101854"/>
                    </a:ext>
                  </a:extLst>
                </a:gridCol>
                <a:gridCol w="817078">
                  <a:extLst>
                    <a:ext uri="{9D8B030D-6E8A-4147-A177-3AD203B41FA5}">
                      <a16:colId xmlns:a16="http://schemas.microsoft.com/office/drawing/2014/main" val="1819831867"/>
                    </a:ext>
                  </a:extLst>
                </a:gridCol>
                <a:gridCol w="817078">
                  <a:extLst>
                    <a:ext uri="{9D8B030D-6E8A-4147-A177-3AD203B41FA5}">
                      <a16:colId xmlns:a16="http://schemas.microsoft.com/office/drawing/2014/main" val="21531783"/>
                    </a:ext>
                  </a:extLst>
                </a:gridCol>
                <a:gridCol w="817078">
                  <a:extLst>
                    <a:ext uri="{9D8B030D-6E8A-4147-A177-3AD203B41FA5}">
                      <a16:colId xmlns:a16="http://schemas.microsoft.com/office/drawing/2014/main" val="3535340767"/>
                    </a:ext>
                  </a:extLst>
                </a:gridCol>
                <a:gridCol w="817078">
                  <a:extLst>
                    <a:ext uri="{9D8B030D-6E8A-4147-A177-3AD203B41FA5}">
                      <a16:colId xmlns:a16="http://schemas.microsoft.com/office/drawing/2014/main" val="1325477531"/>
                    </a:ext>
                  </a:extLst>
                </a:gridCol>
                <a:gridCol w="817078">
                  <a:extLst>
                    <a:ext uri="{9D8B030D-6E8A-4147-A177-3AD203B41FA5}">
                      <a16:colId xmlns:a16="http://schemas.microsoft.com/office/drawing/2014/main" val="357530197"/>
                    </a:ext>
                  </a:extLst>
                </a:gridCol>
                <a:gridCol w="654965">
                  <a:extLst>
                    <a:ext uri="{9D8B030D-6E8A-4147-A177-3AD203B41FA5}">
                      <a16:colId xmlns:a16="http://schemas.microsoft.com/office/drawing/2014/main" val="1544152205"/>
                    </a:ext>
                  </a:extLst>
                </a:gridCol>
                <a:gridCol w="1147158">
                  <a:extLst>
                    <a:ext uri="{9D8B030D-6E8A-4147-A177-3AD203B41FA5}">
                      <a16:colId xmlns:a16="http://schemas.microsoft.com/office/drawing/2014/main" val="4041737135"/>
                    </a:ext>
                  </a:extLst>
                </a:gridCol>
                <a:gridCol w="1147158">
                  <a:extLst>
                    <a:ext uri="{9D8B030D-6E8A-4147-A177-3AD203B41FA5}">
                      <a16:colId xmlns:a16="http://schemas.microsoft.com/office/drawing/2014/main" val="2913156455"/>
                    </a:ext>
                  </a:extLst>
                </a:gridCol>
              </a:tblGrid>
              <a:tr h="518160">
                <a:tc>
                  <a:txBody>
                    <a:bodyPr/>
                    <a:lstStyle/>
                    <a:p>
                      <a:r>
                        <a:rPr lang="en-GB" sz="1400" dirty="0"/>
                        <a:t>Statement</a:t>
                      </a:r>
                    </a:p>
                  </a:txBody>
                  <a:tcPr anchor="ctr"/>
                </a:tc>
                <a:tc>
                  <a:txBody>
                    <a:bodyPr/>
                    <a:lstStyle/>
                    <a:p>
                      <a:pPr algn="ctr"/>
                      <a:r>
                        <a:rPr lang="en-GB" sz="1400" dirty="0"/>
                        <a:t>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10</a:t>
                      </a:r>
                    </a:p>
                  </a:txBody>
                  <a:tcPr anchor="ctr"/>
                </a:tc>
                <a:tc>
                  <a:txBody>
                    <a:bodyPr/>
                    <a:lstStyle/>
                    <a:p>
                      <a:pPr algn="ctr"/>
                      <a:r>
                        <a:rPr lang="en-GB" sz="1400" dirty="0"/>
                        <a:t>Number of responses</a:t>
                      </a:r>
                    </a:p>
                  </a:txBody>
                  <a:tcPr anchor="ctr"/>
                </a:tc>
                <a:tc>
                  <a:txBody>
                    <a:bodyPr/>
                    <a:lstStyle/>
                    <a:p>
                      <a:pPr algn="ctr"/>
                      <a:r>
                        <a:rPr lang="en-GB" sz="1400" dirty="0"/>
                        <a:t>Average scores</a:t>
                      </a:r>
                    </a:p>
                  </a:txBody>
                  <a:tcPr anchor="ctr"/>
                </a:tc>
                <a:extLst>
                  <a:ext uri="{0D108BD9-81ED-4DB2-BD59-A6C34878D82A}">
                    <a16:rowId xmlns:a16="http://schemas.microsoft.com/office/drawing/2014/main" val="492613522"/>
                  </a:ext>
                </a:extLst>
              </a:tr>
              <a:tr h="518160">
                <a:tc>
                  <a:txBody>
                    <a:bodyPr/>
                    <a:lstStyle/>
                    <a:p>
                      <a:r>
                        <a:rPr lang="en-GB" sz="1400" dirty="0"/>
                        <a:t>I’m looking forward to training </a:t>
                      </a:r>
                    </a:p>
                  </a:txBody>
                  <a:tcPr anchor="ctr"/>
                </a:tc>
                <a:tc>
                  <a:txBody>
                    <a:bodyPr/>
                    <a:lstStyle/>
                    <a:p>
                      <a:pPr algn="ctr"/>
                      <a:r>
                        <a:rPr lang="en-GB" sz="1400" dirty="0"/>
                        <a:t>0</a:t>
                      </a:r>
                    </a:p>
                  </a:txBody>
                  <a:tcPr anchor="ctr">
                    <a:solidFill>
                      <a:schemeClr val="bg1">
                        <a:lumMod val="95000"/>
                      </a:schemeClr>
                    </a:solidFill>
                  </a:tcPr>
                </a:tc>
                <a:tc>
                  <a:txBody>
                    <a:bodyPr/>
                    <a:lstStyle/>
                    <a:p>
                      <a:pPr algn="ctr"/>
                      <a:r>
                        <a:rPr lang="en-GB" sz="1400" dirty="0"/>
                        <a:t>1</a:t>
                      </a:r>
                    </a:p>
                  </a:txBody>
                  <a:tcPr anchor="ctr">
                    <a:solidFill>
                      <a:schemeClr val="accent6">
                        <a:lumMod val="20000"/>
                        <a:lumOff val="80000"/>
                      </a:schemeClr>
                    </a:solidFill>
                  </a:tcPr>
                </a:tc>
                <a:tc>
                  <a:txBody>
                    <a:bodyPr/>
                    <a:lstStyle/>
                    <a:p>
                      <a:pPr algn="ctr"/>
                      <a:r>
                        <a:rPr lang="en-GB" sz="1400" dirty="0"/>
                        <a:t>2</a:t>
                      </a:r>
                    </a:p>
                  </a:txBody>
                  <a:tcPr anchor="ctr">
                    <a:solidFill>
                      <a:schemeClr val="accent6">
                        <a:lumMod val="40000"/>
                        <a:lumOff val="60000"/>
                      </a:schemeClr>
                    </a:solidFill>
                  </a:tcPr>
                </a:tc>
                <a:tc>
                  <a:txBody>
                    <a:bodyPr/>
                    <a:lstStyle/>
                    <a:p>
                      <a:pPr algn="ctr"/>
                      <a:r>
                        <a:rPr lang="en-GB" sz="1400" dirty="0"/>
                        <a:t>1</a:t>
                      </a:r>
                    </a:p>
                  </a:txBody>
                  <a:tcPr anchor="ctr">
                    <a:solidFill>
                      <a:schemeClr val="accent6">
                        <a:lumMod val="20000"/>
                        <a:lumOff val="80000"/>
                      </a:schemeClr>
                    </a:solidFill>
                  </a:tcPr>
                </a:tc>
                <a:tc>
                  <a:txBody>
                    <a:bodyPr/>
                    <a:lstStyle/>
                    <a:p>
                      <a:pPr algn="ctr"/>
                      <a:r>
                        <a:rPr lang="en-GB" sz="1400" dirty="0">
                          <a:solidFill>
                            <a:schemeClr val="bg1"/>
                          </a:solidFill>
                        </a:rPr>
                        <a:t>4</a:t>
                      </a:r>
                    </a:p>
                  </a:txBody>
                  <a:tcPr anchor="ctr">
                    <a:solidFill>
                      <a:schemeClr val="accent6">
                        <a:lumMod val="75000"/>
                      </a:schemeClr>
                    </a:solidFill>
                  </a:tcPr>
                </a:tc>
                <a:tc>
                  <a:txBody>
                    <a:bodyPr/>
                    <a:lstStyle/>
                    <a:p>
                      <a:pPr algn="ctr"/>
                      <a:r>
                        <a:rPr lang="en-GB" sz="1400" dirty="0">
                          <a:solidFill>
                            <a:schemeClr val="bg1"/>
                          </a:solidFill>
                        </a:rPr>
                        <a:t>4</a:t>
                      </a:r>
                    </a:p>
                  </a:txBody>
                  <a:tcPr anchor="ctr">
                    <a:solidFill>
                      <a:schemeClr val="accent6">
                        <a:lumMod val="75000"/>
                      </a:schemeClr>
                    </a:solidFill>
                  </a:tcPr>
                </a:tc>
                <a:tc>
                  <a:txBody>
                    <a:bodyPr/>
                    <a:lstStyle/>
                    <a:p>
                      <a:pPr algn="ctr"/>
                      <a:r>
                        <a:rPr lang="en-GB" sz="1400" dirty="0">
                          <a:solidFill>
                            <a:schemeClr val="bg1"/>
                          </a:solidFill>
                        </a:rPr>
                        <a:t>5</a:t>
                      </a:r>
                    </a:p>
                  </a:txBody>
                  <a:tcPr anchor="ctr">
                    <a:solidFill>
                      <a:schemeClr val="accent6">
                        <a:lumMod val="50000"/>
                      </a:schemeClr>
                    </a:solidFill>
                  </a:tcPr>
                </a:tc>
                <a:tc>
                  <a:txBody>
                    <a:bodyPr/>
                    <a:lstStyle/>
                    <a:p>
                      <a:pPr algn="ctr"/>
                      <a:r>
                        <a:rPr lang="en-GB" sz="1400" dirty="0"/>
                        <a:t>17</a:t>
                      </a:r>
                    </a:p>
                  </a:txBody>
                  <a:tcPr anchor="ctr"/>
                </a:tc>
                <a:tc>
                  <a:txBody>
                    <a:bodyPr/>
                    <a:lstStyle/>
                    <a:p>
                      <a:pPr algn="ctr"/>
                      <a:r>
                        <a:rPr lang="en-GB" sz="1400" dirty="0">
                          <a:solidFill>
                            <a:schemeClr val="bg1"/>
                          </a:solidFill>
                        </a:rPr>
                        <a:t>8.4</a:t>
                      </a:r>
                    </a:p>
                  </a:txBody>
                  <a:tcPr anchor="ctr">
                    <a:solidFill>
                      <a:schemeClr val="accent6">
                        <a:lumMod val="75000"/>
                      </a:schemeClr>
                    </a:solidFill>
                  </a:tcPr>
                </a:tc>
                <a:extLst>
                  <a:ext uri="{0D108BD9-81ED-4DB2-BD59-A6C34878D82A}">
                    <a16:rowId xmlns:a16="http://schemas.microsoft.com/office/drawing/2014/main" val="367307763"/>
                  </a:ext>
                </a:extLst>
              </a:tr>
              <a:tr h="518160">
                <a:tc>
                  <a:txBody>
                    <a:bodyPr/>
                    <a:lstStyle/>
                    <a:p>
                      <a:r>
                        <a:rPr lang="en-GB" sz="1400" dirty="0"/>
                        <a:t>I understand the need for training </a:t>
                      </a:r>
                    </a:p>
                  </a:txBody>
                  <a:tcPr anchor="ctr"/>
                </a:tc>
                <a:tc>
                  <a:txBody>
                    <a:bodyPr/>
                    <a:lstStyle/>
                    <a:p>
                      <a:pPr algn="ctr"/>
                      <a:r>
                        <a:rPr lang="en-GB" sz="1400" dirty="0"/>
                        <a:t>0</a:t>
                      </a:r>
                    </a:p>
                  </a:txBody>
                  <a:tcPr anchor="ctr">
                    <a:solidFill>
                      <a:schemeClr val="bg1">
                        <a:lumMod val="95000"/>
                      </a:schemeClr>
                    </a:solidFill>
                  </a:tcPr>
                </a:tc>
                <a:tc>
                  <a:txBody>
                    <a:bodyPr/>
                    <a:lstStyle/>
                    <a:p>
                      <a:pPr algn="ctr"/>
                      <a:r>
                        <a:rPr lang="en-GB" sz="1400" dirty="0"/>
                        <a:t>3</a:t>
                      </a:r>
                    </a:p>
                  </a:txBody>
                  <a:tcPr anchor="ctr">
                    <a:solidFill>
                      <a:schemeClr val="accent6">
                        <a:lumMod val="60000"/>
                        <a:lumOff val="40000"/>
                      </a:schemeClr>
                    </a:solidFill>
                  </a:tcPr>
                </a:tc>
                <a:tc>
                  <a:txBody>
                    <a:bodyPr/>
                    <a:lstStyle/>
                    <a:p>
                      <a:pPr algn="ctr"/>
                      <a:r>
                        <a:rPr lang="en-GB" sz="1400" dirty="0"/>
                        <a:t>1</a:t>
                      </a:r>
                    </a:p>
                  </a:txBody>
                  <a:tcPr anchor="ctr">
                    <a:solidFill>
                      <a:schemeClr val="accent6">
                        <a:lumMod val="20000"/>
                        <a:lumOff val="80000"/>
                      </a:schemeClr>
                    </a:solidFill>
                  </a:tcPr>
                </a:tc>
                <a:tc>
                  <a:txBody>
                    <a:bodyPr/>
                    <a:lstStyle/>
                    <a:p>
                      <a:pPr algn="ctr"/>
                      <a:r>
                        <a:rPr lang="en-GB" sz="1400" dirty="0"/>
                        <a:t>2</a:t>
                      </a:r>
                    </a:p>
                  </a:txBody>
                  <a:tcPr anchor="ctr">
                    <a:solidFill>
                      <a:schemeClr val="accent6">
                        <a:lumMod val="40000"/>
                        <a:lumOff val="60000"/>
                      </a:schemeClr>
                    </a:solidFill>
                  </a:tcPr>
                </a:tc>
                <a:tc>
                  <a:txBody>
                    <a:bodyPr/>
                    <a:lstStyle/>
                    <a:p>
                      <a:pPr algn="ctr"/>
                      <a:r>
                        <a:rPr lang="en-GB" sz="1400" dirty="0">
                          <a:solidFill>
                            <a:schemeClr val="bg1"/>
                          </a:solidFill>
                        </a:rPr>
                        <a:t>4</a:t>
                      </a:r>
                    </a:p>
                  </a:txBody>
                  <a:tcPr anchor="ctr">
                    <a:solidFill>
                      <a:schemeClr val="accent6">
                        <a:lumMod val="75000"/>
                      </a:schemeClr>
                    </a:solidFill>
                  </a:tcPr>
                </a:tc>
                <a:tc>
                  <a:txBody>
                    <a:bodyPr/>
                    <a:lstStyle/>
                    <a:p>
                      <a:pPr algn="ctr"/>
                      <a:r>
                        <a:rPr lang="en-GB" sz="1400" dirty="0"/>
                        <a:t>3</a:t>
                      </a:r>
                    </a:p>
                  </a:txBody>
                  <a:tcPr anchor="ctr">
                    <a:solidFill>
                      <a:schemeClr val="accent6">
                        <a:lumMod val="60000"/>
                        <a:lumOff val="40000"/>
                      </a:schemeClr>
                    </a:solidFill>
                  </a:tcPr>
                </a:tc>
                <a:tc>
                  <a:txBody>
                    <a:bodyPr/>
                    <a:lstStyle/>
                    <a:p>
                      <a:pPr algn="ctr"/>
                      <a:r>
                        <a:rPr lang="en-GB" sz="1400" dirty="0">
                          <a:solidFill>
                            <a:schemeClr val="bg1"/>
                          </a:solidFill>
                        </a:rPr>
                        <a:t>4</a:t>
                      </a:r>
                    </a:p>
                  </a:txBody>
                  <a:tcPr anchor="ctr">
                    <a:solidFill>
                      <a:schemeClr val="accent6">
                        <a:lumMod val="75000"/>
                      </a:schemeClr>
                    </a:solidFill>
                  </a:tcPr>
                </a:tc>
                <a:tc>
                  <a:txBody>
                    <a:bodyPr/>
                    <a:lstStyle/>
                    <a:p>
                      <a:pPr algn="ctr"/>
                      <a:r>
                        <a:rPr lang="en-GB" sz="1400" dirty="0"/>
                        <a:t>17</a:t>
                      </a:r>
                    </a:p>
                  </a:txBody>
                  <a:tcPr anchor="ctr"/>
                </a:tc>
                <a:tc>
                  <a:txBody>
                    <a:bodyPr/>
                    <a:lstStyle/>
                    <a:p>
                      <a:pPr algn="ctr"/>
                      <a:r>
                        <a:rPr lang="en-GB" sz="1400" dirty="0"/>
                        <a:t>7.9</a:t>
                      </a:r>
                    </a:p>
                  </a:txBody>
                  <a:tcPr anchor="ctr">
                    <a:solidFill>
                      <a:schemeClr val="accent6">
                        <a:lumMod val="60000"/>
                        <a:lumOff val="40000"/>
                      </a:schemeClr>
                    </a:solidFill>
                  </a:tcPr>
                </a:tc>
                <a:extLst>
                  <a:ext uri="{0D108BD9-81ED-4DB2-BD59-A6C34878D82A}">
                    <a16:rowId xmlns:a16="http://schemas.microsoft.com/office/drawing/2014/main" val="3387390566"/>
                  </a:ext>
                </a:extLst>
              </a:tr>
              <a:tr h="518160">
                <a:tc>
                  <a:txBody>
                    <a:bodyPr/>
                    <a:lstStyle/>
                    <a:p>
                      <a:r>
                        <a:rPr lang="en-GB" sz="1400" dirty="0"/>
                        <a:t>Training will make a real difference</a:t>
                      </a:r>
                      <a:br>
                        <a:rPr lang="en-GB" sz="1400" dirty="0"/>
                      </a:br>
                      <a:r>
                        <a:rPr lang="en-GB" sz="1400" dirty="0"/>
                        <a:t>to working practices </a:t>
                      </a:r>
                    </a:p>
                  </a:txBody>
                  <a:tcPr anchor="ctr"/>
                </a:tc>
                <a:tc>
                  <a:txBody>
                    <a:bodyPr/>
                    <a:lstStyle/>
                    <a:p>
                      <a:pPr algn="ctr"/>
                      <a:r>
                        <a:rPr lang="en-GB" sz="1400" dirty="0"/>
                        <a:t>1</a:t>
                      </a:r>
                    </a:p>
                  </a:txBody>
                  <a:tcPr anchor="ctr">
                    <a:solidFill>
                      <a:schemeClr val="accent6">
                        <a:lumMod val="20000"/>
                        <a:lumOff val="80000"/>
                      </a:schemeClr>
                    </a:solidFill>
                  </a:tcPr>
                </a:tc>
                <a:tc>
                  <a:txBody>
                    <a:bodyPr/>
                    <a:lstStyle/>
                    <a:p>
                      <a:pPr algn="ctr"/>
                      <a:r>
                        <a:rPr lang="en-GB" sz="1400" dirty="0"/>
                        <a:t>2</a:t>
                      </a:r>
                    </a:p>
                  </a:txBody>
                  <a:tcPr anchor="ctr">
                    <a:solidFill>
                      <a:schemeClr val="accent6">
                        <a:lumMod val="40000"/>
                        <a:lumOff val="60000"/>
                      </a:schemeClr>
                    </a:solidFill>
                  </a:tcPr>
                </a:tc>
                <a:tc>
                  <a:txBody>
                    <a:bodyPr/>
                    <a:lstStyle/>
                    <a:p>
                      <a:pPr algn="ctr"/>
                      <a:r>
                        <a:rPr lang="en-GB" sz="1400" dirty="0"/>
                        <a:t>2</a:t>
                      </a:r>
                    </a:p>
                  </a:txBody>
                  <a:tcPr anchor="ctr">
                    <a:solidFill>
                      <a:schemeClr val="accent6">
                        <a:lumMod val="40000"/>
                        <a:lumOff val="60000"/>
                      </a:schemeClr>
                    </a:solidFill>
                  </a:tcPr>
                </a:tc>
                <a:tc>
                  <a:txBody>
                    <a:bodyPr/>
                    <a:lstStyle/>
                    <a:p>
                      <a:pPr algn="ctr"/>
                      <a:r>
                        <a:rPr lang="en-GB" sz="1400" dirty="0"/>
                        <a:t>1</a:t>
                      </a:r>
                    </a:p>
                  </a:txBody>
                  <a:tcPr anchor="ctr">
                    <a:solidFill>
                      <a:schemeClr val="accent6">
                        <a:lumMod val="20000"/>
                        <a:lumOff val="80000"/>
                      </a:schemeClr>
                    </a:solidFill>
                  </a:tcPr>
                </a:tc>
                <a:tc>
                  <a:txBody>
                    <a:bodyPr/>
                    <a:lstStyle/>
                    <a:p>
                      <a:pPr algn="ctr"/>
                      <a:r>
                        <a:rPr lang="en-GB" sz="1400" dirty="0">
                          <a:solidFill>
                            <a:schemeClr val="bg1"/>
                          </a:solidFill>
                        </a:rPr>
                        <a:t>4</a:t>
                      </a:r>
                    </a:p>
                  </a:txBody>
                  <a:tcPr anchor="ctr">
                    <a:solidFill>
                      <a:schemeClr val="accent6">
                        <a:lumMod val="75000"/>
                      </a:schemeClr>
                    </a:solidFill>
                  </a:tcPr>
                </a:tc>
                <a:tc>
                  <a:txBody>
                    <a:bodyPr/>
                    <a:lstStyle/>
                    <a:p>
                      <a:pPr algn="ctr"/>
                      <a:r>
                        <a:rPr lang="en-GB" sz="1400" dirty="0"/>
                        <a:t>2</a:t>
                      </a:r>
                    </a:p>
                  </a:txBody>
                  <a:tcPr anchor="ctr">
                    <a:solidFill>
                      <a:schemeClr val="accent6">
                        <a:lumMod val="40000"/>
                        <a:lumOff val="60000"/>
                      </a:schemeClr>
                    </a:solidFill>
                  </a:tcPr>
                </a:tc>
                <a:tc>
                  <a:txBody>
                    <a:bodyPr/>
                    <a:lstStyle/>
                    <a:p>
                      <a:pPr algn="ctr"/>
                      <a:r>
                        <a:rPr lang="en-GB" sz="1400" dirty="0">
                          <a:solidFill>
                            <a:schemeClr val="bg1"/>
                          </a:solidFill>
                        </a:rPr>
                        <a:t>5</a:t>
                      </a:r>
                    </a:p>
                  </a:txBody>
                  <a:tcPr anchor="ctr">
                    <a:solidFill>
                      <a:schemeClr val="accent6">
                        <a:lumMod val="50000"/>
                      </a:schemeClr>
                    </a:solidFill>
                  </a:tcPr>
                </a:tc>
                <a:tc>
                  <a:txBody>
                    <a:bodyPr/>
                    <a:lstStyle/>
                    <a:p>
                      <a:pPr algn="ctr"/>
                      <a:r>
                        <a:rPr lang="en-GB" sz="1400" dirty="0"/>
                        <a:t>17</a:t>
                      </a:r>
                    </a:p>
                  </a:txBody>
                  <a:tcPr anchor="ctr"/>
                </a:tc>
                <a:tc>
                  <a:txBody>
                    <a:bodyPr/>
                    <a:lstStyle/>
                    <a:p>
                      <a:pPr algn="ctr"/>
                      <a:r>
                        <a:rPr lang="en-GB" sz="1400" dirty="0"/>
                        <a:t>7.8</a:t>
                      </a:r>
                    </a:p>
                  </a:txBody>
                  <a:tcPr anchor="ctr">
                    <a:solidFill>
                      <a:schemeClr val="accent6">
                        <a:lumMod val="60000"/>
                        <a:lumOff val="40000"/>
                      </a:schemeClr>
                    </a:solidFill>
                  </a:tcPr>
                </a:tc>
                <a:extLst>
                  <a:ext uri="{0D108BD9-81ED-4DB2-BD59-A6C34878D82A}">
                    <a16:rowId xmlns:a16="http://schemas.microsoft.com/office/drawing/2014/main" val="1009378535"/>
                  </a:ext>
                </a:extLst>
              </a:tr>
              <a:tr h="518160">
                <a:tc>
                  <a:txBody>
                    <a:bodyPr/>
                    <a:lstStyle/>
                    <a:p>
                      <a:r>
                        <a:rPr lang="en-GB" sz="1400" dirty="0"/>
                        <a:t>Training is required</a:t>
                      </a:r>
                    </a:p>
                  </a:txBody>
                  <a:tcPr anchor="ctr"/>
                </a:tc>
                <a:tc>
                  <a:txBody>
                    <a:bodyPr/>
                    <a:lstStyle/>
                    <a:p>
                      <a:pPr algn="ctr"/>
                      <a:r>
                        <a:rPr lang="en-GB" sz="1400" dirty="0"/>
                        <a:t>1</a:t>
                      </a:r>
                    </a:p>
                  </a:txBody>
                  <a:tcPr anchor="ctr">
                    <a:solidFill>
                      <a:schemeClr val="accent6">
                        <a:lumMod val="20000"/>
                        <a:lumOff val="80000"/>
                      </a:schemeClr>
                    </a:solidFill>
                  </a:tcPr>
                </a:tc>
                <a:tc>
                  <a:txBody>
                    <a:bodyPr/>
                    <a:lstStyle/>
                    <a:p>
                      <a:pPr algn="ctr"/>
                      <a:r>
                        <a:rPr lang="en-GB" sz="1400" dirty="0"/>
                        <a:t>2</a:t>
                      </a:r>
                    </a:p>
                  </a:txBody>
                  <a:tcPr anchor="ctr">
                    <a:solidFill>
                      <a:schemeClr val="accent6">
                        <a:lumMod val="40000"/>
                        <a:lumOff val="60000"/>
                      </a:schemeClr>
                    </a:solidFill>
                  </a:tcPr>
                </a:tc>
                <a:tc>
                  <a:txBody>
                    <a:bodyPr/>
                    <a:lstStyle/>
                    <a:p>
                      <a:pPr algn="ctr"/>
                      <a:r>
                        <a:rPr lang="en-GB" sz="1400" dirty="0"/>
                        <a:t>2</a:t>
                      </a:r>
                    </a:p>
                  </a:txBody>
                  <a:tcPr anchor="ctr">
                    <a:solidFill>
                      <a:schemeClr val="accent6">
                        <a:lumMod val="40000"/>
                        <a:lumOff val="60000"/>
                      </a:schemeClr>
                    </a:solidFill>
                  </a:tcPr>
                </a:tc>
                <a:tc>
                  <a:txBody>
                    <a:bodyPr/>
                    <a:lstStyle/>
                    <a:p>
                      <a:pPr algn="ctr"/>
                      <a:r>
                        <a:rPr lang="en-GB" sz="1400" dirty="0"/>
                        <a:t>1</a:t>
                      </a:r>
                    </a:p>
                  </a:txBody>
                  <a:tcPr anchor="ctr">
                    <a:solidFill>
                      <a:schemeClr val="accent6">
                        <a:lumMod val="20000"/>
                        <a:lumOff val="80000"/>
                      </a:schemeClr>
                    </a:solidFill>
                  </a:tcPr>
                </a:tc>
                <a:tc>
                  <a:txBody>
                    <a:bodyPr/>
                    <a:lstStyle/>
                    <a:p>
                      <a:pPr algn="ctr"/>
                      <a:r>
                        <a:rPr lang="en-GB" sz="1400" dirty="0">
                          <a:solidFill>
                            <a:schemeClr val="bg1"/>
                          </a:solidFill>
                        </a:rPr>
                        <a:t>5</a:t>
                      </a:r>
                    </a:p>
                  </a:txBody>
                  <a:tcPr anchor="ctr">
                    <a:solidFill>
                      <a:schemeClr val="accent6">
                        <a:lumMod val="50000"/>
                      </a:schemeClr>
                    </a:solidFill>
                  </a:tcPr>
                </a:tc>
                <a:tc>
                  <a:txBody>
                    <a:bodyPr/>
                    <a:lstStyle/>
                    <a:p>
                      <a:pPr algn="ctr"/>
                      <a:r>
                        <a:rPr lang="en-GB" sz="1400" dirty="0"/>
                        <a:t>1</a:t>
                      </a:r>
                    </a:p>
                  </a:txBody>
                  <a:tcPr anchor="ctr">
                    <a:solidFill>
                      <a:schemeClr val="accent6">
                        <a:lumMod val="20000"/>
                        <a:lumOff val="80000"/>
                      </a:schemeClr>
                    </a:solidFill>
                  </a:tcPr>
                </a:tc>
                <a:tc>
                  <a:txBody>
                    <a:bodyPr/>
                    <a:lstStyle/>
                    <a:p>
                      <a:pPr algn="ctr"/>
                      <a:r>
                        <a:rPr lang="en-GB" sz="1400" dirty="0">
                          <a:solidFill>
                            <a:schemeClr val="bg1"/>
                          </a:solidFill>
                        </a:rPr>
                        <a:t>5</a:t>
                      </a:r>
                    </a:p>
                  </a:txBody>
                  <a:tcPr anchor="ctr">
                    <a:solidFill>
                      <a:schemeClr val="accent6">
                        <a:lumMod val="50000"/>
                      </a:schemeClr>
                    </a:solidFill>
                  </a:tcPr>
                </a:tc>
                <a:tc>
                  <a:txBody>
                    <a:bodyPr/>
                    <a:lstStyle/>
                    <a:p>
                      <a:pPr algn="ctr"/>
                      <a:r>
                        <a:rPr lang="en-GB" sz="1400" dirty="0"/>
                        <a:t>17</a:t>
                      </a:r>
                    </a:p>
                  </a:txBody>
                  <a:tcPr anchor="ctr"/>
                </a:tc>
                <a:tc>
                  <a:txBody>
                    <a:bodyPr/>
                    <a:lstStyle/>
                    <a:p>
                      <a:pPr algn="ctr"/>
                      <a:r>
                        <a:rPr lang="en-GB" sz="1400" dirty="0"/>
                        <a:t>7.8</a:t>
                      </a:r>
                    </a:p>
                  </a:txBody>
                  <a:tcPr anchor="ctr">
                    <a:solidFill>
                      <a:schemeClr val="accent6">
                        <a:lumMod val="60000"/>
                        <a:lumOff val="40000"/>
                      </a:schemeClr>
                    </a:solidFill>
                  </a:tcPr>
                </a:tc>
                <a:extLst>
                  <a:ext uri="{0D108BD9-81ED-4DB2-BD59-A6C34878D82A}">
                    <a16:rowId xmlns:a16="http://schemas.microsoft.com/office/drawing/2014/main" val="3347964453"/>
                  </a:ext>
                </a:extLst>
              </a:tr>
            </a:tbl>
          </a:graphicData>
        </a:graphic>
      </p:graphicFrame>
      <p:sp>
        <p:nvSpPr>
          <p:cNvPr id="8" name="TextBox 7">
            <a:extLst>
              <a:ext uri="{FF2B5EF4-FFF2-40B4-BE49-F238E27FC236}">
                <a16:creationId xmlns:a16="http://schemas.microsoft.com/office/drawing/2014/main" id="{49556C79-73FF-AB80-DCA7-5C8D9D9D4248}"/>
              </a:ext>
            </a:extLst>
          </p:cNvPr>
          <p:cNvSpPr txBox="1"/>
          <p:nvPr/>
        </p:nvSpPr>
        <p:spPr>
          <a:xfrm>
            <a:off x="539999" y="4266342"/>
            <a:ext cx="5636515" cy="2031325"/>
          </a:xfrm>
          <a:prstGeom prst="rect">
            <a:avLst/>
          </a:prstGeom>
          <a:noFill/>
        </p:spPr>
        <p:txBody>
          <a:bodyPr wrap="square" rtlCol="0">
            <a:spAutoFit/>
          </a:bodyPr>
          <a:lstStyle/>
          <a:p>
            <a:r>
              <a:rPr lang="en-GB" dirty="0"/>
              <a:t>Most KWs were in strong to mild agreement that they were looking forward to the training, saw the need for it and expected it would make a difference to their practice. A small number neither agreed or disagreed, or mildly disagreed with the statements. One manager noted that KWs did not understand the rationale for focusing on 50+ before the training. </a:t>
            </a:r>
          </a:p>
        </p:txBody>
      </p:sp>
      <p:sp>
        <p:nvSpPr>
          <p:cNvPr id="9" name="TextBox 8">
            <a:extLst>
              <a:ext uri="{FF2B5EF4-FFF2-40B4-BE49-F238E27FC236}">
                <a16:creationId xmlns:a16="http://schemas.microsoft.com/office/drawing/2014/main" id="{84A5F8F8-ECBE-5FC0-C782-6E64A0D2B4E6}"/>
              </a:ext>
            </a:extLst>
          </p:cNvPr>
          <p:cNvSpPr txBox="1"/>
          <p:nvPr/>
        </p:nvSpPr>
        <p:spPr>
          <a:xfrm>
            <a:off x="467633" y="1154592"/>
            <a:ext cx="11112000" cy="369332"/>
          </a:xfrm>
          <a:prstGeom prst="rect">
            <a:avLst/>
          </a:prstGeom>
          <a:noFill/>
        </p:spPr>
        <p:txBody>
          <a:bodyPr wrap="square" rtlCol="0">
            <a:spAutoFit/>
          </a:bodyPr>
          <a:lstStyle/>
          <a:p>
            <a:r>
              <a:rPr lang="en-GB" b="1" dirty="0"/>
              <a:t>To what extent do you agree with these statements? (1=strongly disagree and 10=strongly agree)*</a:t>
            </a:r>
          </a:p>
        </p:txBody>
      </p:sp>
      <p:sp>
        <p:nvSpPr>
          <p:cNvPr id="10" name="TextBox 9">
            <a:extLst>
              <a:ext uri="{FF2B5EF4-FFF2-40B4-BE49-F238E27FC236}">
                <a16:creationId xmlns:a16="http://schemas.microsoft.com/office/drawing/2014/main" id="{0663F7E3-F82F-3CFB-9CF6-80E4435EE53E}"/>
              </a:ext>
            </a:extLst>
          </p:cNvPr>
          <p:cNvSpPr txBox="1"/>
          <p:nvPr/>
        </p:nvSpPr>
        <p:spPr>
          <a:xfrm>
            <a:off x="7597834" y="4266342"/>
            <a:ext cx="4131426" cy="769441"/>
          </a:xfrm>
          <a:prstGeom prst="rect">
            <a:avLst/>
          </a:prstGeom>
          <a:noFill/>
        </p:spPr>
        <p:txBody>
          <a:bodyPr wrap="square" rtlCol="0">
            <a:spAutoFit/>
          </a:bodyPr>
          <a:lstStyle/>
          <a:p>
            <a:pPr algn="r"/>
            <a:r>
              <a:rPr lang="en-GB" sz="1600" i="1" dirty="0"/>
              <a:t>*</a:t>
            </a:r>
            <a:r>
              <a:rPr lang="en-GB" sz="1400" i="1" dirty="0"/>
              <a:t>5 KWs in the treatment group completed the wrong baseline survey hence the lower number of responses to baseline questions about training</a:t>
            </a:r>
          </a:p>
        </p:txBody>
      </p:sp>
    </p:spTree>
    <p:extLst>
      <p:ext uri="{BB962C8B-B14F-4D97-AF65-F5344CB8AC3E}">
        <p14:creationId xmlns:p14="http://schemas.microsoft.com/office/powerpoint/2010/main" val="3887135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Pre-training KW survey responses</a:t>
            </a:r>
          </a:p>
        </p:txBody>
      </p:sp>
      <p:sp>
        <p:nvSpPr>
          <p:cNvPr id="4" name="Content Placeholder 2">
            <a:extLst>
              <a:ext uri="{FF2B5EF4-FFF2-40B4-BE49-F238E27FC236}">
                <a16:creationId xmlns:a16="http://schemas.microsoft.com/office/drawing/2014/main" id="{7A54F30D-F984-77F3-8451-0359701FE37C}"/>
              </a:ext>
            </a:extLst>
          </p:cNvPr>
          <p:cNvSpPr txBox="1">
            <a:spLocks/>
          </p:cNvSpPr>
          <p:nvPr/>
        </p:nvSpPr>
        <p:spPr>
          <a:xfrm>
            <a:off x="6766560" y="2283812"/>
            <a:ext cx="4763193" cy="4288360"/>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Responses to this question show KWs were most likely to be hoping to learn new approaches to supporting older clients or a better understanding of needs – showing an appetite for improving their practice</a:t>
            </a:r>
          </a:p>
        </p:txBody>
      </p:sp>
      <p:graphicFrame>
        <p:nvGraphicFramePr>
          <p:cNvPr id="11" name="Table 11">
            <a:extLst>
              <a:ext uri="{FF2B5EF4-FFF2-40B4-BE49-F238E27FC236}">
                <a16:creationId xmlns:a16="http://schemas.microsoft.com/office/drawing/2014/main" id="{E4A8F270-D607-D4ED-A5F9-341070B07700}"/>
              </a:ext>
            </a:extLst>
          </p:cNvPr>
          <p:cNvGraphicFramePr>
            <a:graphicFrameLocks noGrp="1"/>
          </p:cNvGraphicFramePr>
          <p:nvPr>
            <p:ph idx="1"/>
            <p:extLst>
              <p:ext uri="{D42A27DB-BD31-4B8C-83A1-F6EECF244321}">
                <p14:modId xmlns:p14="http://schemas.microsoft.com/office/powerpoint/2010/main" val="3346800493"/>
              </p:ext>
            </p:extLst>
          </p:nvPr>
        </p:nvGraphicFramePr>
        <p:xfrm>
          <a:off x="539999" y="2283812"/>
          <a:ext cx="5220721" cy="2607630"/>
        </p:xfrm>
        <a:graphic>
          <a:graphicData uri="http://schemas.openxmlformats.org/drawingml/2006/table">
            <a:tbl>
              <a:tblPr firstRow="1" bandRow="1">
                <a:tableStyleId>{5C22544A-7EE6-4342-B048-85BDC9FD1C3A}</a:tableStyleId>
              </a:tblPr>
              <a:tblGrid>
                <a:gridCol w="3300481">
                  <a:extLst>
                    <a:ext uri="{9D8B030D-6E8A-4147-A177-3AD203B41FA5}">
                      <a16:colId xmlns:a16="http://schemas.microsoft.com/office/drawing/2014/main" val="1825725895"/>
                    </a:ext>
                  </a:extLst>
                </a:gridCol>
                <a:gridCol w="960120">
                  <a:extLst>
                    <a:ext uri="{9D8B030D-6E8A-4147-A177-3AD203B41FA5}">
                      <a16:colId xmlns:a16="http://schemas.microsoft.com/office/drawing/2014/main" val="1672453175"/>
                    </a:ext>
                  </a:extLst>
                </a:gridCol>
                <a:gridCol w="960120">
                  <a:extLst>
                    <a:ext uri="{9D8B030D-6E8A-4147-A177-3AD203B41FA5}">
                      <a16:colId xmlns:a16="http://schemas.microsoft.com/office/drawing/2014/main" val="799894466"/>
                    </a:ext>
                  </a:extLst>
                </a:gridCol>
              </a:tblGrid>
              <a:tr h="521526">
                <a:tc>
                  <a:txBody>
                    <a:bodyPr/>
                    <a:lstStyle/>
                    <a:p>
                      <a:pPr algn="l"/>
                      <a:r>
                        <a:rPr lang="en-GB" sz="1400" dirty="0"/>
                        <a:t>Outcomes sought from training</a:t>
                      </a:r>
                    </a:p>
                  </a:txBody>
                  <a:tcPr anchor="ctr"/>
                </a:tc>
                <a:tc>
                  <a:txBody>
                    <a:bodyPr/>
                    <a:lstStyle/>
                    <a:p>
                      <a:pPr algn="ctr"/>
                      <a:r>
                        <a:rPr lang="en-GB" sz="1400" dirty="0"/>
                        <a:t>Count</a:t>
                      </a:r>
                    </a:p>
                  </a:txBody>
                  <a:tcPr anchor="ctr"/>
                </a:tc>
                <a:tc>
                  <a:txBody>
                    <a:bodyPr/>
                    <a:lstStyle/>
                    <a:p>
                      <a:pPr algn="ctr"/>
                      <a:r>
                        <a:rPr lang="en-GB" sz="1400" dirty="0"/>
                        <a:t>% of KWs</a:t>
                      </a:r>
                    </a:p>
                  </a:txBody>
                  <a:tcPr anchor="ctr"/>
                </a:tc>
                <a:extLst>
                  <a:ext uri="{0D108BD9-81ED-4DB2-BD59-A6C34878D82A}">
                    <a16:rowId xmlns:a16="http://schemas.microsoft.com/office/drawing/2014/main" val="212308398"/>
                  </a:ext>
                </a:extLst>
              </a:tr>
              <a:tr h="521526">
                <a:tc>
                  <a:txBody>
                    <a:bodyPr/>
                    <a:lstStyle/>
                    <a:p>
                      <a:pPr algn="l"/>
                      <a:r>
                        <a:rPr lang="en-GB" sz="1400" dirty="0"/>
                        <a:t>Improved knowledge of approaches</a:t>
                      </a:r>
                      <a:br>
                        <a:rPr lang="en-GB" sz="1400" dirty="0"/>
                      </a:br>
                      <a:r>
                        <a:rPr lang="en-GB" sz="1400" dirty="0"/>
                        <a:t>to supporting older customers</a:t>
                      </a:r>
                    </a:p>
                  </a:txBody>
                  <a:tcPr anchor="ctr"/>
                </a:tc>
                <a:tc>
                  <a:txBody>
                    <a:bodyPr/>
                    <a:lstStyle/>
                    <a:p>
                      <a:pPr algn="ctr"/>
                      <a:r>
                        <a:rPr lang="en-GB" sz="1400" dirty="0">
                          <a:solidFill>
                            <a:schemeClr val="bg1"/>
                          </a:solidFill>
                        </a:rPr>
                        <a:t>11</a:t>
                      </a:r>
                    </a:p>
                  </a:txBody>
                  <a:tcPr anchor="ctr">
                    <a:solidFill>
                      <a:schemeClr val="accent6">
                        <a:lumMod val="75000"/>
                      </a:schemeClr>
                    </a:solidFill>
                  </a:tcPr>
                </a:tc>
                <a:tc>
                  <a:txBody>
                    <a:bodyPr/>
                    <a:lstStyle/>
                    <a:p>
                      <a:pPr algn="ctr"/>
                      <a:r>
                        <a:rPr lang="en-GB" sz="1400" dirty="0">
                          <a:solidFill>
                            <a:schemeClr val="bg1"/>
                          </a:solidFill>
                        </a:rPr>
                        <a:t>65%</a:t>
                      </a:r>
                    </a:p>
                  </a:txBody>
                  <a:tcPr anchor="ctr">
                    <a:solidFill>
                      <a:schemeClr val="accent6">
                        <a:lumMod val="75000"/>
                      </a:schemeClr>
                    </a:solidFill>
                  </a:tcPr>
                </a:tc>
                <a:extLst>
                  <a:ext uri="{0D108BD9-81ED-4DB2-BD59-A6C34878D82A}">
                    <a16:rowId xmlns:a16="http://schemas.microsoft.com/office/drawing/2014/main" val="1483734475"/>
                  </a:ext>
                </a:extLst>
              </a:tr>
              <a:tr h="521526">
                <a:tc>
                  <a:txBody>
                    <a:bodyPr/>
                    <a:lstStyle/>
                    <a:p>
                      <a:pPr algn="l"/>
                      <a:r>
                        <a:rPr lang="en-GB" sz="1400" dirty="0"/>
                        <a:t>knowledge of older people's needs </a:t>
                      </a:r>
                    </a:p>
                  </a:txBody>
                  <a:tcPr anchor="ctr"/>
                </a:tc>
                <a:tc>
                  <a:txBody>
                    <a:bodyPr/>
                    <a:lstStyle/>
                    <a:p>
                      <a:pPr algn="ctr"/>
                      <a:r>
                        <a:rPr lang="en-GB" sz="1400" dirty="0"/>
                        <a:t>6</a:t>
                      </a:r>
                    </a:p>
                  </a:txBody>
                  <a:tcPr anchor="ctr">
                    <a:solidFill>
                      <a:schemeClr val="accent6">
                        <a:lumMod val="60000"/>
                        <a:lumOff val="40000"/>
                      </a:schemeClr>
                    </a:solidFill>
                  </a:tcPr>
                </a:tc>
                <a:tc>
                  <a:txBody>
                    <a:bodyPr/>
                    <a:lstStyle/>
                    <a:p>
                      <a:pPr algn="ctr"/>
                      <a:r>
                        <a:rPr lang="en-GB" sz="1400" dirty="0"/>
                        <a:t>35%</a:t>
                      </a:r>
                    </a:p>
                  </a:txBody>
                  <a:tcPr anchor="ctr">
                    <a:solidFill>
                      <a:schemeClr val="accent6">
                        <a:lumMod val="60000"/>
                        <a:lumOff val="40000"/>
                      </a:schemeClr>
                    </a:solidFill>
                  </a:tcPr>
                </a:tc>
                <a:extLst>
                  <a:ext uri="{0D108BD9-81ED-4DB2-BD59-A6C34878D82A}">
                    <a16:rowId xmlns:a16="http://schemas.microsoft.com/office/drawing/2014/main" val="3465957022"/>
                  </a:ext>
                </a:extLst>
              </a:tr>
              <a:tr h="521526">
                <a:tc>
                  <a:txBody>
                    <a:bodyPr/>
                    <a:lstStyle/>
                    <a:p>
                      <a:pPr algn="l"/>
                      <a:r>
                        <a:rPr lang="en-GB" sz="1400" dirty="0"/>
                        <a:t>Improved skills in supporting customers </a:t>
                      </a:r>
                    </a:p>
                  </a:txBody>
                  <a:tcPr anchor="ctr"/>
                </a:tc>
                <a:tc>
                  <a:txBody>
                    <a:bodyPr/>
                    <a:lstStyle/>
                    <a:p>
                      <a:pPr algn="ctr"/>
                      <a:r>
                        <a:rPr lang="en-GB" sz="1400" dirty="0"/>
                        <a:t>2</a:t>
                      </a:r>
                    </a:p>
                  </a:txBody>
                  <a:tcPr anchor="ctr">
                    <a:solidFill>
                      <a:schemeClr val="accent6">
                        <a:lumMod val="40000"/>
                        <a:lumOff val="60000"/>
                      </a:schemeClr>
                    </a:solidFill>
                  </a:tcPr>
                </a:tc>
                <a:tc>
                  <a:txBody>
                    <a:bodyPr/>
                    <a:lstStyle/>
                    <a:p>
                      <a:pPr algn="ctr"/>
                      <a:r>
                        <a:rPr lang="en-GB" sz="1400" dirty="0"/>
                        <a:t>12%</a:t>
                      </a:r>
                    </a:p>
                  </a:txBody>
                  <a:tcPr anchor="ctr">
                    <a:solidFill>
                      <a:schemeClr val="accent6">
                        <a:lumMod val="40000"/>
                        <a:lumOff val="60000"/>
                      </a:schemeClr>
                    </a:solidFill>
                  </a:tcPr>
                </a:tc>
                <a:extLst>
                  <a:ext uri="{0D108BD9-81ED-4DB2-BD59-A6C34878D82A}">
                    <a16:rowId xmlns:a16="http://schemas.microsoft.com/office/drawing/2014/main" val="4217889917"/>
                  </a:ext>
                </a:extLst>
              </a:tr>
              <a:tr h="521526">
                <a:tc>
                  <a:txBody>
                    <a:bodyPr/>
                    <a:lstStyle/>
                    <a:p>
                      <a:pPr algn="l"/>
                      <a:r>
                        <a:rPr lang="en-GB" sz="1400" dirty="0"/>
                        <a:t>Share experiences with other KWs </a:t>
                      </a:r>
                    </a:p>
                  </a:txBody>
                  <a:tcPr anchor="ctr"/>
                </a:tc>
                <a:tc>
                  <a:txBody>
                    <a:bodyPr/>
                    <a:lstStyle/>
                    <a:p>
                      <a:pPr algn="ctr"/>
                      <a:r>
                        <a:rPr lang="en-GB" sz="1400" dirty="0"/>
                        <a:t>1</a:t>
                      </a:r>
                    </a:p>
                  </a:txBody>
                  <a:tcPr anchor="ctr">
                    <a:solidFill>
                      <a:schemeClr val="accent6">
                        <a:lumMod val="20000"/>
                        <a:lumOff val="80000"/>
                      </a:schemeClr>
                    </a:solidFill>
                  </a:tcPr>
                </a:tc>
                <a:tc>
                  <a:txBody>
                    <a:bodyPr/>
                    <a:lstStyle/>
                    <a:p>
                      <a:pPr algn="ctr"/>
                      <a:r>
                        <a:rPr lang="en-GB" sz="1400" dirty="0"/>
                        <a:t>6%</a:t>
                      </a:r>
                    </a:p>
                  </a:txBody>
                  <a:tcPr anchor="ctr">
                    <a:solidFill>
                      <a:schemeClr val="accent6">
                        <a:lumMod val="20000"/>
                        <a:lumOff val="80000"/>
                      </a:schemeClr>
                    </a:solidFill>
                  </a:tcPr>
                </a:tc>
                <a:extLst>
                  <a:ext uri="{0D108BD9-81ED-4DB2-BD59-A6C34878D82A}">
                    <a16:rowId xmlns:a16="http://schemas.microsoft.com/office/drawing/2014/main" val="3308299231"/>
                  </a:ext>
                </a:extLst>
              </a:tr>
            </a:tbl>
          </a:graphicData>
        </a:graphic>
      </p:graphicFrame>
      <p:sp>
        <p:nvSpPr>
          <p:cNvPr id="10" name="TextBox 9">
            <a:extLst>
              <a:ext uri="{FF2B5EF4-FFF2-40B4-BE49-F238E27FC236}">
                <a16:creationId xmlns:a16="http://schemas.microsoft.com/office/drawing/2014/main" id="{C5BF50A0-B2A4-5979-9E0F-308F9788B179}"/>
              </a:ext>
            </a:extLst>
          </p:cNvPr>
          <p:cNvSpPr txBox="1"/>
          <p:nvPr/>
        </p:nvSpPr>
        <p:spPr>
          <a:xfrm>
            <a:off x="417753" y="1744471"/>
            <a:ext cx="11112000" cy="369332"/>
          </a:xfrm>
          <a:prstGeom prst="rect">
            <a:avLst/>
          </a:prstGeom>
          <a:noFill/>
        </p:spPr>
        <p:txBody>
          <a:bodyPr wrap="square" rtlCol="0">
            <a:spAutoFit/>
          </a:bodyPr>
          <a:lstStyle/>
          <a:p>
            <a:r>
              <a:rPr lang="en-GB" b="1" dirty="0"/>
              <a:t>What is the main thing you hope to get out of the training?</a:t>
            </a:r>
          </a:p>
        </p:txBody>
      </p:sp>
    </p:spTree>
    <p:extLst>
      <p:ext uri="{BB962C8B-B14F-4D97-AF65-F5344CB8AC3E}">
        <p14:creationId xmlns:p14="http://schemas.microsoft.com/office/powerpoint/2010/main" val="999724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C589BC-1357-4224-8FE5-466B908533FF}"/>
              </a:ext>
            </a:extLst>
          </p:cNvPr>
          <p:cNvSpPr>
            <a:spLocks noGrp="1"/>
          </p:cNvSpPr>
          <p:nvPr>
            <p:ph idx="1"/>
          </p:nvPr>
        </p:nvSpPr>
        <p:spPr>
          <a:xfrm>
            <a:off x="927928" y="3058000"/>
            <a:ext cx="4500000" cy="1693036"/>
          </a:xfrm>
        </p:spPr>
        <p:txBody>
          <a:bodyPr>
            <a:normAutofit/>
          </a:bodyPr>
          <a:lstStyle/>
          <a:p>
            <a:pPr marL="0" indent="0">
              <a:lnSpc>
                <a:spcPct val="100000"/>
              </a:lnSpc>
              <a:buNone/>
            </a:pPr>
            <a:r>
              <a:rPr lang="en-GB" sz="2000" dirty="0">
                <a:solidFill>
                  <a:schemeClr val="bg1"/>
                </a:solidFill>
              </a:rPr>
              <a:t>Better understanding and more skills to work with older people to support them with moving into employment.” </a:t>
            </a:r>
          </a:p>
        </p:txBody>
      </p:sp>
      <p:sp>
        <p:nvSpPr>
          <p:cNvPr id="3" name="Content Placeholder 1">
            <a:extLst>
              <a:ext uri="{FF2B5EF4-FFF2-40B4-BE49-F238E27FC236}">
                <a16:creationId xmlns:a16="http://schemas.microsoft.com/office/drawing/2014/main" id="{5E35034B-0006-D4FA-BC63-480EEBEFDFBF}"/>
              </a:ext>
            </a:extLst>
          </p:cNvPr>
          <p:cNvSpPr txBox="1">
            <a:spLocks/>
          </p:cNvSpPr>
          <p:nvPr/>
        </p:nvSpPr>
        <p:spPr>
          <a:xfrm>
            <a:off x="932038" y="1536454"/>
            <a:ext cx="4500000" cy="2323419"/>
          </a:xfrm>
          <a:prstGeom prst="rect">
            <a:avLst/>
          </a:prstGeom>
        </p:spPr>
        <p:txBody>
          <a:bodyPr vert="horz" lIns="0" tIns="0" rIns="0" bIns="0" rtlCol="0" anchor="t" anchorCtr="0">
            <a:norm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a:solidFill>
                  <a:schemeClr val="bg1"/>
                </a:solidFill>
              </a:rPr>
              <a:t>Some customers don’t feel they can or want to work. Age can be a factor of this mindset. I’d like to gain knowledge that helps our clients with this mindset.”</a:t>
            </a:r>
          </a:p>
        </p:txBody>
      </p:sp>
      <p:sp>
        <p:nvSpPr>
          <p:cNvPr id="4" name="Title 1">
            <a:extLst>
              <a:ext uri="{FF2B5EF4-FFF2-40B4-BE49-F238E27FC236}">
                <a16:creationId xmlns:a16="http://schemas.microsoft.com/office/drawing/2014/main" id="{F176F0CD-2A82-0080-8841-105DAE129616}"/>
              </a:ext>
            </a:extLst>
          </p:cNvPr>
          <p:cNvSpPr txBox="1">
            <a:spLocks/>
          </p:cNvSpPr>
          <p:nvPr/>
        </p:nvSpPr>
        <p:spPr>
          <a:xfrm>
            <a:off x="539999" y="540001"/>
            <a:ext cx="11112000" cy="1034462"/>
          </a:xfrm>
          <a:prstGeom prst="rect">
            <a:avLst/>
          </a:prstGeom>
        </p:spPr>
        <p:txBody>
          <a:bodyPr/>
          <a:lstStyle>
            <a:lvl1pPr algn="l" defTabSz="914400" rtl="0" eaLnBrk="1" latinLnBrk="0" hangingPunct="1">
              <a:lnSpc>
                <a:spcPts val="3600"/>
              </a:lnSpc>
              <a:spcBef>
                <a:spcPct val="0"/>
              </a:spcBef>
              <a:buNone/>
              <a:defRPr sz="3000" kern="1200">
                <a:solidFill>
                  <a:schemeClr val="tx2"/>
                </a:solidFill>
                <a:latin typeface="+mj-lt"/>
                <a:ea typeface="+mj-ea"/>
                <a:cs typeface="+mj-cs"/>
              </a:defRPr>
            </a:lvl1pPr>
          </a:lstStyle>
          <a:p>
            <a:r>
              <a:rPr lang="en-GB" dirty="0">
                <a:solidFill>
                  <a:schemeClr val="bg1"/>
                </a:solidFill>
              </a:rPr>
              <a:t>KW voices: what are your pre-training expectations?</a:t>
            </a:r>
          </a:p>
        </p:txBody>
      </p:sp>
      <p:sp>
        <p:nvSpPr>
          <p:cNvPr id="5" name="Content Placeholder 1">
            <a:extLst>
              <a:ext uri="{FF2B5EF4-FFF2-40B4-BE49-F238E27FC236}">
                <a16:creationId xmlns:a16="http://schemas.microsoft.com/office/drawing/2014/main" id="{0583EC4D-5D9B-5228-9711-B57EE83DB9AA}"/>
              </a:ext>
            </a:extLst>
          </p:cNvPr>
          <p:cNvSpPr txBox="1">
            <a:spLocks/>
          </p:cNvSpPr>
          <p:nvPr/>
        </p:nvSpPr>
        <p:spPr>
          <a:xfrm>
            <a:off x="888387" y="4229873"/>
            <a:ext cx="4757453" cy="1693036"/>
          </a:xfrm>
          <a:prstGeom prst="rect">
            <a:avLst/>
          </a:prstGeom>
        </p:spPr>
        <p:txBody>
          <a:bodyPr vert="horz" lIns="0" tIns="0" rIns="0" bIns="0" rtlCol="0" anchor="t" anchorCtr="0">
            <a:norm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a:solidFill>
                  <a:schemeClr val="bg1"/>
                </a:solidFill>
              </a:rPr>
              <a:t>To widen my knowledge on the barriers older participants face when moving into the workplace.” </a:t>
            </a:r>
          </a:p>
        </p:txBody>
      </p:sp>
      <p:sp>
        <p:nvSpPr>
          <p:cNvPr id="7" name="Content Placeholder 1">
            <a:extLst>
              <a:ext uri="{FF2B5EF4-FFF2-40B4-BE49-F238E27FC236}">
                <a16:creationId xmlns:a16="http://schemas.microsoft.com/office/drawing/2014/main" id="{A326C032-7DC1-6AD7-F23D-D82C56E9FFC5}"/>
              </a:ext>
            </a:extLst>
          </p:cNvPr>
          <p:cNvSpPr txBox="1">
            <a:spLocks/>
          </p:cNvSpPr>
          <p:nvPr/>
        </p:nvSpPr>
        <p:spPr>
          <a:xfrm>
            <a:off x="6091889" y="2666777"/>
            <a:ext cx="5202382" cy="2323418"/>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a:solidFill>
                  <a:schemeClr val="bg1"/>
                </a:solidFill>
              </a:rPr>
              <a:t>Looking at ways we can offer extra support especially to those who are coming of retirement age.”</a:t>
            </a:r>
          </a:p>
        </p:txBody>
      </p:sp>
      <p:sp>
        <p:nvSpPr>
          <p:cNvPr id="8" name="Content Placeholder 1">
            <a:extLst>
              <a:ext uri="{FF2B5EF4-FFF2-40B4-BE49-F238E27FC236}">
                <a16:creationId xmlns:a16="http://schemas.microsoft.com/office/drawing/2014/main" id="{BA39C5C7-0ED2-1DF3-1B9A-D8523B88B5F3}"/>
              </a:ext>
            </a:extLst>
          </p:cNvPr>
          <p:cNvSpPr txBox="1">
            <a:spLocks/>
          </p:cNvSpPr>
          <p:nvPr/>
        </p:nvSpPr>
        <p:spPr>
          <a:xfrm>
            <a:off x="6094679" y="1536455"/>
            <a:ext cx="5202382" cy="2323418"/>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a:solidFill>
                  <a:schemeClr val="bg1"/>
                </a:solidFill>
              </a:rPr>
              <a:t>Greater depth of understanding of issues facing older job applicants and practical advice on supporting them into employment.”</a:t>
            </a:r>
          </a:p>
        </p:txBody>
      </p:sp>
      <p:sp>
        <p:nvSpPr>
          <p:cNvPr id="6" name="TextBox 5">
            <a:extLst>
              <a:ext uri="{FF2B5EF4-FFF2-40B4-BE49-F238E27FC236}">
                <a16:creationId xmlns:a16="http://schemas.microsoft.com/office/drawing/2014/main" id="{BE20459E-CEFC-00FA-83B1-50796806A0B6}"/>
              </a:ext>
            </a:extLst>
          </p:cNvPr>
          <p:cNvSpPr txBox="1"/>
          <p:nvPr/>
        </p:nvSpPr>
        <p:spPr>
          <a:xfrm>
            <a:off x="464548" y="1164350"/>
            <a:ext cx="365760" cy="1323439"/>
          </a:xfrm>
          <a:prstGeom prst="rect">
            <a:avLst/>
          </a:prstGeom>
          <a:noFill/>
        </p:spPr>
        <p:txBody>
          <a:bodyPr wrap="square" rtlCol="0">
            <a:spAutoFit/>
          </a:bodyPr>
          <a:lstStyle/>
          <a:p>
            <a:r>
              <a:rPr lang="en-GB" sz="8000" dirty="0">
                <a:solidFill>
                  <a:schemeClr val="bg1"/>
                </a:solidFill>
              </a:rPr>
              <a:t>“</a:t>
            </a:r>
            <a:endParaRPr lang="en-GB" sz="8000" dirty="0"/>
          </a:p>
        </p:txBody>
      </p:sp>
      <p:sp>
        <p:nvSpPr>
          <p:cNvPr id="9" name="TextBox 8">
            <a:extLst>
              <a:ext uri="{FF2B5EF4-FFF2-40B4-BE49-F238E27FC236}">
                <a16:creationId xmlns:a16="http://schemas.microsoft.com/office/drawing/2014/main" id="{6AFA91E8-15FA-F055-ABC7-50E89FC856E1}"/>
              </a:ext>
            </a:extLst>
          </p:cNvPr>
          <p:cNvSpPr txBox="1"/>
          <p:nvPr/>
        </p:nvSpPr>
        <p:spPr>
          <a:xfrm>
            <a:off x="444404" y="3838114"/>
            <a:ext cx="365760" cy="1323439"/>
          </a:xfrm>
          <a:prstGeom prst="rect">
            <a:avLst/>
          </a:prstGeom>
          <a:noFill/>
        </p:spPr>
        <p:txBody>
          <a:bodyPr wrap="square" rtlCol="0">
            <a:spAutoFit/>
          </a:bodyPr>
          <a:lstStyle/>
          <a:p>
            <a:r>
              <a:rPr lang="en-GB" sz="8000" dirty="0">
                <a:solidFill>
                  <a:schemeClr val="bg1"/>
                </a:solidFill>
              </a:rPr>
              <a:t>“</a:t>
            </a:r>
            <a:endParaRPr lang="en-GB" sz="8000" dirty="0"/>
          </a:p>
        </p:txBody>
      </p:sp>
      <p:sp>
        <p:nvSpPr>
          <p:cNvPr id="10" name="TextBox 9">
            <a:extLst>
              <a:ext uri="{FF2B5EF4-FFF2-40B4-BE49-F238E27FC236}">
                <a16:creationId xmlns:a16="http://schemas.microsoft.com/office/drawing/2014/main" id="{B5BCC6A7-7D49-0B67-4AEE-76BD17BC1219}"/>
              </a:ext>
            </a:extLst>
          </p:cNvPr>
          <p:cNvSpPr txBox="1"/>
          <p:nvPr/>
        </p:nvSpPr>
        <p:spPr>
          <a:xfrm>
            <a:off x="444404" y="2658679"/>
            <a:ext cx="365760" cy="1323439"/>
          </a:xfrm>
          <a:prstGeom prst="rect">
            <a:avLst/>
          </a:prstGeom>
          <a:noFill/>
        </p:spPr>
        <p:txBody>
          <a:bodyPr wrap="square" rtlCol="0">
            <a:spAutoFit/>
          </a:bodyPr>
          <a:lstStyle/>
          <a:p>
            <a:r>
              <a:rPr lang="en-GB" sz="8000" dirty="0">
                <a:solidFill>
                  <a:schemeClr val="bg1"/>
                </a:solidFill>
              </a:rPr>
              <a:t>“</a:t>
            </a:r>
            <a:endParaRPr lang="en-GB" sz="8000" dirty="0"/>
          </a:p>
        </p:txBody>
      </p:sp>
      <p:pic>
        <p:nvPicPr>
          <p:cNvPr id="11" name="Picture 10">
            <a:extLst>
              <a:ext uri="{FF2B5EF4-FFF2-40B4-BE49-F238E27FC236}">
                <a16:creationId xmlns:a16="http://schemas.microsoft.com/office/drawing/2014/main" id="{AC345670-DFCD-A280-605A-A2D16249648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987504" y="3863245"/>
            <a:ext cx="5358938" cy="3062249"/>
          </a:xfrm>
          <a:prstGeom prst="rect">
            <a:avLst/>
          </a:prstGeom>
        </p:spPr>
      </p:pic>
      <p:sp>
        <p:nvSpPr>
          <p:cNvPr id="12" name="TextBox 11">
            <a:extLst>
              <a:ext uri="{FF2B5EF4-FFF2-40B4-BE49-F238E27FC236}">
                <a16:creationId xmlns:a16="http://schemas.microsoft.com/office/drawing/2014/main" id="{9C3139BB-A30D-75E0-C00B-B54869462F1E}"/>
              </a:ext>
            </a:extLst>
          </p:cNvPr>
          <p:cNvSpPr txBox="1"/>
          <p:nvPr/>
        </p:nvSpPr>
        <p:spPr>
          <a:xfrm>
            <a:off x="5656258" y="1164349"/>
            <a:ext cx="365760" cy="1323439"/>
          </a:xfrm>
          <a:prstGeom prst="rect">
            <a:avLst/>
          </a:prstGeom>
          <a:noFill/>
        </p:spPr>
        <p:txBody>
          <a:bodyPr wrap="square" rtlCol="0">
            <a:spAutoFit/>
          </a:bodyPr>
          <a:lstStyle/>
          <a:p>
            <a:r>
              <a:rPr lang="en-GB" sz="8000" dirty="0">
                <a:solidFill>
                  <a:schemeClr val="bg1"/>
                </a:solidFill>
              </a:rPr>
              <a:t>“</a:t>
            </a:r>
            <a:endParaRPr lang="en-GB" sz="8000" dirty="0"/>
          </a:p>
        </p:txBody>
      </p:sp>
      <p:sp>
        <p:nvSpPr>
          <p:cNvPr id="13" name="TextBox 12">
            <a:extLst>
              <a:ext uri="{FF2B5EF4-FFF2-40B4-BE49-F238E27FC236}">
                <a16:creationId xmlns:a16="http://schemas.microsoft.com/office/drawing/2014/main" id="{52F9456E-2103-FB8D-F48E-99B7AE479807}"/>
              </a:ext>
            </a:extLst>
          </p:cNvPr>
          <p:cNvSpPr txBox="1"/>
          <p:nvPr/>
        </p:nvSpPr>
        <p:spPr>
          <a:xfrm>
            <a:off x="5653468" y="2279721"/>
            <a:ext cx="365760" cy="1323439"/>
          </a:xfrm>
          <a:prstGeom prst="rect">
            <a:avLst/>
          </a:prstGeom>
          <a:noFill/>
        </p:spPr>
        <p:txBody>
          <a:bodyPr wrap="square" rtlCol="0">
            <a:spAutoFit/>
          </a:bodyPr>
          <a:lstStyle/>
          <a:p>
            <a:r>
              <a:rPr lang="en-GB" sz="8000" dirty="0">
                <a:solidFill>
                  <a:schemeClr val="bg1"/>
                </a:solidFill>
              </a:rPr>
              <a:t>“</a:t>
            </a:r>
            <a:endParaRPr lang="en-GB" sz="8000" dirty="0"/>
          </a:p>
        </p:txBody>
      </p:sp>
    </p:spTree>
    <p:extLst>
      <p:ext uri="{BB962C8B-B14F-4D97-AF65-F5344CB8AC3E}">
        <p14:creationId xmlns:p14="http://schemas.microsoft.com/office/powerpoint/2010/main" val="684813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Post-training KW survey responses</a:t>
            </a:r>
          </a:p>
        </p:txBody>
      </p:sp>
      <p:graphicFrame>
        <p:nvGraphicFramePr>
          <p:cNvPr id="5" name="Table 7">
            <a:extLst>
              <a:ext uri="{FF2B5EF4-FFF2-40B4-BE49-F238E27FC236}">
                <a16:creationId xmlns:a16="http://schemas.microsoft.com/office/drawing/2014/main" id="{7FBE182A-B3CC-F8B2-D71C-68D5FCF6B71B}"/>
              </a:ext>
            </a:extLst>
          </p:cNvPr>
          <p:cNvGraphicFramePr>
            <a:graphicFrameLocks/>
          </p:cNvGraphicFramePr>
          <p:nvPr>
            <p:extLst>
              <p:ext uri="{D42A27DB-BD31-4B8C-83A1-F6EECF244321}">
                <p14:modId xmlns:p14="http://schemas.microsoft.com/office/powerpoint/2010/main" val="3809867299"/>
              </p:ext>
            </p:extLst>
          </p:nvPr>
        </p:nvGraphicFramePr>
        <p:xfrm>
          <a:off x="547479" y="1574463"/>
          <a:ext cx="10908000" cy="2786160"/>
        </p:xfrm>
        <a:graphic>
          <a:graphicData uri="http://schemas.openxmlformats.org/drawingml/2006/table">
            <a:tbl>
              <a:tblPr firstRow="1" bandRow="1">
                <a:tableStyleId>{5C22544A-7EE6-4342-B048-85BDC9FD1C3A}</a:tableStyleId>
              </a:tblPr>
              <a:tblGrid>
                <a:gridCol w="6372000">
                  <a:extLst>
                    <a:ext uri="{9D8B030D-6E8A-4147-A177-3AD203B41FA5}">
                      <a16:colId xmlns:a16="http://schemas.microsoft.com/office/drawing/2014/main" val="3381303781"/>
                    </a:ext>
                  </a:extLst>
                </a:gridCol>
                <a:gridCol w="396000">
                  <a:extLst>
                    <a:ext uri="{9D8B030D-6E8A-4147-A177-3AD203B41FA5}">
                      <a16:colId xmlns:a16="http://schemas.microsoft.com/office/drawing/2014/main" val="1819831867"/>
                    </a:ext>
                  </a:extLst>
                </a:gridCol>
                <a:gridCol w="396000">
                  <a:extLst>
                    <a:ext uri="{9D8B030D-6E8A-4147-A177-3AD203B41FA5}">
                      <a16:colId xmlns:a16="http://schemas.microsoft.com/office/drawing/2014/main" val="21531783"/>
                    </a:ext>
                  </a:extLst>
                </a:gridCol>
                <a:gridCol w="396000">
                  <a:extLst>
                    <a:ext uri="{9D8B030D-6E8A-4147-A177-3AD203B41FA5}">
                      <a16:colId xmlns:a16="http://schemas.microsoft.com/office/drawing/2014/main" val="3535340767"/>
                    </a:ext>
                  </a:extLst>
                </a:gridCol>
                <a:gridCol w="396000">
                  <a:extLst>
                    <a:ext uri="{9D8B030D-6E8A-4147-A177-3AD203B41FA5}">
                      <a16:colId xmlns:a16="http://schemas.microsoft.com/office/drawing/2014/main" val="1325477531"/>
                    </a:ext>
                  </a:extLst>
                </a:gridCol>
                <a:gridCol w="396000">
                  <a:extLst>
                    <a:ext uri="{9D8B030D-6E8A-4147-A177-3AD203B41FA5}">
                      <a16:colId xmlns:a16="http://schemas.microsoft.com/office/drawing/2014/main" val="357530197"/>
                    </a:ext>
                  </a:extLst>
                </a:gridCol>
                <a:gridCol w="396000">
                  <a:extLst>
                    <a:ext uri="{9D8B030D-6E8A-4147-A177-3AD203B41FA5}">
                      <a16:colId xmlns:a16="http://schemas.microsoft.com/office/drawing/2014/main" val="1544152205"/>
                    </a:ext>
                  </a:extLst>
                </a:gridCol>
                <a:gridCol w="1080000">
                  <a:extLst>
                    <a:ext uri="{9D8B030D-6E8A-4147-A177-3AD203B41FA5}">
                      <a16:colId xmlns:a16="http://schemas.microsoft.com/office/drawing/2014/main" val="4041737135"/>
                    </a:ext>
                  </a:extLst>
                </a:gridCol>
                <a:gridCol w="1080000">
                  <a:extLst>
                    <a:ext uri="{9D8B030D-6E8A-4147-A177-3AD203B41FA5}">
                      <a16:colId xmlns:a16="http://schemas.microsoft.com/office/drawing/2014/main" val="2913156455"/>
                    </a:ext>
                  </a:extLst>
                </a:gridCol>
              </a:tblGrid>
              <a:tr h="518160">
                <a:tc>
                  <a:txBody>
                    <a:bodyPr/>
                    <a:lstStyle/>
                    <a:p>
                      <a:r>
                        <a:rPr lang="en-GB" sz="1400" dirty="0"/>
                        <a:t>Statement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10</a:t>
                      </a:r>
                    </a:p>
                  </a:txBody>
                  <a:tcPr anchor="ctr"/>
                </a:tc>
                <a:tc>
                  <a:txBody>
                    <a:bodyPr/>
                    <a:lstStyle/>
                    <a:p>
                      <a:pPr algn="ctr"/>
                      <a:r>
                        <a:rPr lang="en-GB" sz="1400" dirty="0"/>
                        <a:t>Number of responses</a:t>
                      </a:r>
                    </a:p>
                  </a:txBody>
                  <a:tcPr anchor="ctr"/>
                </a:tc>
                <a:tc>
                  <a:txBody>
                    <a:bodyPr/>
                    <a:lstStyle/>
                    <a:p>
                      <a:pPr algn="ctr"/>
                      <a:r>
                        <a:rPr lang="en-GB" sz="1400" dirty="0"/>
                        <a:t>Average scores</a:t>
                      </a:r>
                    </a:p>
                  </a:txBody>
                  <a:tcPr anchor="ctr"/>
                </a:tc>
                <a:extLst>
                  <a:ext uri="{0D108BD9-81ED-4DB2-BD59-A6C34878D82A}">
                    <a16:rowId xmlns:a16="http://schemas.microsoft.com/office/drawing/2014/main" val="492613522"/>
                  </a:ext>
                </a:extLst>
              </a:tr>
              <a:tr h="324000">
                <a:tc>
                  <a:txBody>
                    <a:bodyPr/>
                    <a:lstStyle/>
                    <a:p>
                      <a:r>
                        <a:rPr lang="en-GB" sz="1400" dirty="0"/>
                        <a:t>I understand why I received the training</a:t>
                      </a:r>
                    </a:p>
                  </a:txBody>
                  <a:tcPr anchor="ctr"/>
                </a:tc>
                <a:tc>
                  <a:txBody>
                    <a:bodyPr/>
                    <a:lstStyle/>
                    <a:p>
                      <a:pPr algn="ctr"/>
                      <a:r>
                        <a:rPr lang="en-GB" sz="1400" dirty="0"/>
                        <a:t>1</a:t>
                      </a:r>
                    </a:p>
                  </a:txBody>
                  <a:tcPr anchor="ctr">
                    <a:solidFill>
                      <a:schemeClr val="accent6">
                        <a:lumMod val="20000"/>
                        <a:lumOff val="80000"/>
                      </a:schemeClr>
                    </a:solidFill>
                  </a:tcPr>
                </a:tc>
                <a:tc>
                  <a:txBody>
                    <a:bodyPr/>
                    <a:lstStyle/>
                    <a:p>
                      <a:pPr algn="ctr"/>
                      <a:r>
                        <a:rPr lang="en-GB" sz="1400" dirty="0"/>
                        <a:t>0</a:t>
                      </a:r>
                    </a:p>
                  </a:txBody>
                  <a:tcPr anchor="ctr">
                    <a:solidFill>
                      <a:schemeClr val="bg1">
                        <a:lumMod val="95000"/>
                      </a:schemeClr>
                    </a:solidFill>
                  </a:tcPr>
                </a:tc>
                <a:tc>
                  <a:txBody>
                    <a:bodyPr/>
                    <a:lstStyle/>
                    <a:p>
                      <a:pPr algn="ctr"/>
                      <a:r>
                        <a:rPr lang="en-GB" sz="1400" dirty="0"/>
                        <a:t>4</a:t>
                      </a:r>
                    </a:p>
                  </a:txBody>
                  <a:tcPr anchor="ctr">
                    <a:solidFill>
                      <a:schemeClr val="accent6">
                        <a:lumMod val="40000"/>
                        <a:lumOff val="60000"/>
                      </a:schemeClr>
                    </a:solidFill>
                  </a:tcPr>
                </a:tc>
                <a:tc>
                  <a:txBody>
                    <a:bodyPr/>
                    <a:lstStyle/>
                    <a:p>
                      <a:pPr algn="ctr"/>
                      <a:r>
                        <a:rPr lang="en-GB" sz="1400" dirty="0">
                          <a:solidFill>
                            <a:schemeClr val="tx1"/>
                          </a:solidFill>
                        </a:rPr>
                        <a:t>6</a:t>
                      </a:r>
                    </a:p>
                  </a:txBody>
                  <a:tcPr anchor="ctr">
                    <a:solidFill>
                      <a:schemeClr val="accent6">
                        <a:lumMod val="60000"/>
                        <a:lumOff val="40000"/>
                      </a:schemeClr>
                    </a:solidFill>
                  </a:tcPr>
                </a:tc>
                <a:tc>
                  <a:txBody>
                    <a:bodyPr/>
                    <a:lstStyle/>
                    <a:p>
                      <a:pPr algn="ctr"/>
                      <a:r>
                        <a:rPr lang="en-GB" sz="1400" dirty="0">
                          <a:solidFill>
                            <a:schemeClr val="bg1"/>
                          </a:solidFill>
                        </a:rPr>
                        <a:t>7</a:t>
                      </a:r>
                    </a:p>
                  </a:txBody>
                  <a:tcPr anchor="ctr">
                    <a:solidFill>
                      <a:schemeClr val="accent6">
                        <a:lumMod val="75000"/>
                      </a:schemeClr>
                    </a:solidFill>
                  </a:tcPr>
                </a:tc>
                <a:tc>
                  <a:txBody>
                    <a:bodyPr/>
                    <a:lstStyle/>
                    <a:p>
                      <a:pPr algn="ctr"/>
                      <a:r>
                        <a:rPr lang="en-GB" sz="1400" dirty="0">
                          <a:solidFill>
                            <a:schemeClr val="tx1"/>
                          </a:solidFill>
                        </a:rPr>
                        <a:t>2</a:t>
                      </a:r>
                    </a:p>
                  </a:txBody>
                  <a:tcPr anchor="ctr">
                    <a:solidFill>
                      <a:schemeClr val="accent6">
                        <a:lumMod val="20000"/>
                        <a:lumOff val="80000"/>
                      </a:schemeClr>
                    </a:solidFill>
                  </a:tcPr>
                </a:tc>
                <a:tc>
                  <a:txBody>
                    <a:bodyPr/>
                    <a:lstStyle/>
                    <a:p>
                      <a:pPr algn="ctr"/>
                      <a:r>
                        <a:rPr lang="en-GB" sz="1400" dirty="0"/>
                        <a:t>20</a:t>
                      </a:r>
                    </a:p>
                  </a:txBody>
                  <a:tcPr anchor="ctr"/>
                </a:tc>
                <a:tc>
                  <a:txBody>
                    <a:bodyPr/>
                    <a:lstStyle/>
                    <a:p>
                      <a:pPr algn="ctr"/>
                      <a:r>
                        <a:rPr lang="en-GB" sz="1400" dirty="0">
                          <a:solidFill>
                            <a:schemeClr val="bg1"/>
                          </a:solidFill>
                        </a:rPr>
                        <a:t>8.2</a:t>
                      </a:r>
                    </a:p>
                  </a:txBody>
                  <a:tcPr anchor="ctr">
                    <a:solidFill>
                      <a:schemeClr val="accent6">
                        <a:lumMod val="50000"/>
                      </a:schemeClr>
                    </a:solidFill>
                  </a:tcPr>
                </a:tc>
                <a:extLst>
                  <a:ext uri="{0D108BD9-81ED-4DB2-BD59-A6C34878D82A}">
                    <a16:rowId xmlns:a16="http://schemas.microsoft.com/office/drawing/2014/main" val="367307763"/>
                  </a:ext>
                </a:extLst>
              </a:tr>
              <a:tr h="324000">
                <a:tc>
                  <a:txBody>
                    <a:bodyPr/>
                    <a:lstStyle/>
                    <a:p>
                      <a:r>
                        <a:rPr lang="en-GB" sz="1400" dirty="0"/>
                        <a:t>I found the training useful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1</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1</a:t>
                      </a:r>
                    </a:p>
                  </a:txBody>
                  <a:tcPr anchor="ctr">
                    <a:solidFill>
                      <a:schemeClr val="accent6">
                        <a:lumMod val="20000"/>
                        <a:lumOff val="80000"/>
                      </a:schemeClr>
                    </a:solidFill>
                  </a:tcPr>
                </a:tc>
                <a:tc>
                  <a:txBody>
                    <a:bodyPr/>
                    <a:lstStyle/>
                    <a:p>
                      <a:pPr algn="ctr"/>
                      <a:r>
                        <a:rPr lang="en-GB" sz="1400" dirty="0"/>
                        <a:t>3</a:t>
                      </a:r>
                    </a:p>
                  </a:txBody>
                  <a:tcPr anchor="ctr">
                    <a:solidFill>
                      <a:schemeClr val="accent6">
                        <a:lumMod val="40000"/>
                        <a:lumOff val="60000"/>
                      </a:schemeClr>
                    </a:solidFill>
                  </a:tcPr>
                </a:tc>
                <a:tc>
                  <a:txBody>
                    <a:bodyPr/>
                    <a:lstStyle/>
                    <a:p>
                      <a:pPr algn="ctr"/>
                      <a:r>
                        <a:rPr lang="en-GB" sz="1400" dirty="0">
                          <a:solidFill>
                            <a:schemeClr val="bg1"/>
                          </a:solidFill>
                        </a:rPr>
                        <a:t>8</a:t>
                      </a:r>
                    </a:p>
                  </a:txBody>
                  <a:tcPr anchor="ctr">
                    <a:solidFill>
                      <a:schemeClr val="accent6">
                        <a:lumMod val="50000"/>
                      </a:schemeClr>
                    </a:solidFill>
                  </a:tcPr>
                </a:tc>
                <a:tc>
                  <a:txBody>
                    <a:bodyPr/>
                    <a:lstStyle/>
                    <a:p>
                      <a:pPr algn="ctr"/>
                      <a:r>
                        <a:rPr lang="en-GB" sz="1400" dirty="0">
                          <a:solidFill>
                            <a:schemeClr val="tx1"/>
                          </a:solidFill>
                        </a:rPr>
                        <a:t>5</a:t>
                      </a:r>
                    </a:p>
                  </a:txBody>
                  <a:tcPr anchor="ctr">
                    <a:solidFill>
                      <a:schemeClr val="accent6">
                        <a:lumMod val="60000"/>
                        <a:lumOff val="40000"/>
                      </a:schemeClr>
                    </a:solidFill>
                  </a:tcPr>
                </a:tc>
                <a:tc>
                  <a:txBody>
                    <a:bodyPr/>
                    <a:lstStyle/>
                    <a:p>
                      <a:pPr algn="ctr"/>
                      <a:r>
                        <a:rPr lang="en-GB" sz="1400" dirty="0">
                          <a:solidFill>
                            <a:schemeClr val="tx1"/>
                          </a:solidFill>
                        </a:rPr>
                        <a:t>2</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20</a:t>
                      </a:r>
                    </a:p>
                  </a:txBody>
                  <a:tcPr anchor="ctr"/>
                </a:tc>
                <a:tc>
                  <a:txBody>
                    <a:bodyPr/>
                    <a:lstStyle/>
                    <a:p>
                      <a:pPr algn="ctr"/>
                      <a:r>
                        <a:rPr lang="en-GB" sz="1400" dirty="0">
                          <a:solidFill>
                            <a:schemeClr val="bg1"/>
                          </a:solidFill>
                        </a:rPr>
                        <a:t>8.1</a:t>
                      </a:r>
                    </a:p>
                  </a:txBody>
                  <a:tcPr anchor="ctr">
                    <a:solidFill>
                      <a:schemeClr val="accent6">
                        <a:lumMod val="50000"/>
                      </a:schemeClr>
                    </a:solidFill>
                  </a:tcPr>
                </a:tc>
                <a:extLst>
                  <a:ext uri="{0D108BD9-81ED-4DB2-BD59-A6C34878D82A}">
                    <a16:rowId xmlns:a16="http://schemas.microsoft.com/office/drawing/2014/main" val="3387390566"/>
                  </a:ext>
                </a:extLst>
              </a:tr>
              <a:tr h="324000">
                <a:tc>
                  <a:txBody>
                    <a:bodyPr/>
                    <a:lstStyle/>
                    <a:p>
                      <a:r>
                        <a:rPr lang="en-GB" sz="1400" dirty="0"/>
                        <a:t>I found the training interesting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1</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1</a:t>
                      </a:r>
                    </a:p>
                  </a:txBody>
                  <a:tcPr anchor="ctr">
                    <a:solidFill>
                      <a:schemeClr val="accent6">
                        <a:lumMod val="20000"/>
                        <a:lumOff val="80000"/>
                      </a:schemeClr>
                    </a:solidFill>
                  </a:tcPr>
                </a:tc>
                <a:tc>
                  <a:txBody>
                    <a:bodyPr/>
                    <a:lstStyle/>
                    <a:p>
                      <a:pPr algn="ctr"/>
                      <a:r>
                        <a:rPr lang="en-GB" sz="1400" dirty="0"/>
                        <a:t>4</a:t>
                      </a:r>
                    </a:p>
                  </a:txBody>
                  <a:tcPr anchor="ctr">
                    <a:solidFill>
                      <a:schemeClr val="accent6">
                        <a:lumMod val="40000"/>
                        <a:lumOff val="60000"/>
                      </a:schemeClr>
                    </a:solidFill>
                  </a:tcPr>
                </a:tc>
                <a:tc>
                  <a:txBody>
                    <a:bodyPr/>
                    <a:lstStyle/>
                    <a:p>
                      <a:pPr algn="ctr"/>
                      <a:r>
                        <a:rPr lang="en-GB" sz="1400" dirty="0">
                          <a:solidFill>
                            <a:schemeClr val="bg1"/>
                          </a:solidFill>
                        </a:rPr>
                        <a:t>8</a:t>
                      </a:r>
                    </a:p>
                  </a:txBody>
                  <a:tcPr anchor="ctr">
                    <a:solidFill>
                      <a:schemeClr val="accent6">
                        <a:lumMod val="50000"/>
                      </a:schemeClr>
                    </a:solidFill>
                  </a:tcPr>
                </a:tc>
                <a:tc>
                  <a:txBody>
                    <a:bodyPr/>
                    <a:lstStyle/>
                    <a:p>
                      <a:pPr algn="ctr"/>
                      <a:r>
                        <a:rPr lang="en-GB" sz="1400" dirty="0">
                          <a:solidFill>
                            <a:schemeClr val="tx1"/>
                          </a:solidFill>
                        </a:rPr>
                        <a:t>5</a:t>
                      </a:r>
                    </a:p>
                  </a:txBody>
                  <a:tcPr anchor="ctr">
                    <a:solidFill>
                      <a:schemeClr val="accent6">
                        <a:lumMod val="60000"/>
                        <a:lumOff val="40000"/>
                      </a:schemeClr>
                    </a:solidFill>
                  </a:tcPr>
                </a:tc>
                <a:tc>
                  <a:txBody>
                    <a:bodyPr/>
                    <a:lstStyle/>
                    <a:p>
                      <a:pPr algn="ctr"/>
                      <a:r>
                        <a:rPr lang="en-GB" sz="1400" dirty="0">
                          <a:solidFill>
                            <a:schemeClr val="tx1"/>
                          </a:solidFill>
                        </a:rPr>
                        <a:t>1</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20</a:t>
                      </a:r>
                    </a:p>
                  </a:txBody>
                  <a:tcPr anchor="ctr"/>
                </a:tc>
                <a:tc>
                  <a:txBody>
                    <a:bodyPr/>
                    <a:lstStyle/>
                    <a:p>
                      <a:pPr algn="ctr"/>
                      <a:r>
                        <a:rPr lang="en-GB" sz="1400" dirty="0">
                          <a:solidFill>
                            <a:schemeClr val="bg1"/>
                          </a:solidFill>
                        </a:rPr>
                        <a:t>7.9</a:t>
                      </a:r>
                    </a:p>
                  </a:txBody>
                  <a:tcPr anchor="ctr">
                    <a:solidFill>
                      <a:schemeClr val="accent6">
                        <a:lumMod val="75000"/>
                      </a:schemeClr>
                    </a:solidFill>
                  </a:tcPr>
                </a:tc>
                <a:extLst>
                  <a:ext uri="{0D108BD9-81ED-4DB2-BD59-A6C34878D82A}">
                    <a16:rowId xmlns:a16="http://schemas.microsoft.com/office/drawing/2014/main" val="1009378535"/>
                  </a:ext>
                </a:extLst>
              </a:tr>
              <a:tr h="324000">
                <a:tc>
                  <a:txBody>
                    <a:bodyPr/>
                    <a:lstStyle/>
                    <a:p>
                      <a:r>
                        <a:rPr lang="en-GB" sz="1400" dirty="0"/>
                        <a:t>The training materials made sense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1</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1</a:t>
                      </a:r>
                    </a:p>
                  </a:txBody>
                  <a:tcPr anchor="ctr">
                    <a:solidFill>
                      <a:schemeClr val="accent6">
                        <a:lumMod val="20000"/>
                        <a:lumOff val="80000"/>
                      </a:schemeClr>
                    </a:solidFill>
                  </a:tcPr>
                </a:tc>
                <a:tc>
                  <a:txBody>
                    <a:bodyPr/>
                    <a:lstStyle/>
                    <a:p>
                      <a:pPr algn="ctr"/>
                      <a:r>
                        <a:rPr lang="en-GB" sz="1400" dirty="0"/>
                        <a:t>4</a:t>
                      </a:r>
                    </a:p>
                  </a:txBody>
                  <a:tcPr anchor="ctr">
                    <a:solidFill>
                      <a:schemeClr val="accent6">
                        <a:lumMod val="40000"/>
                        <a:lumOff val="60000"/>
                      </a:schemeClr>
                    </a:solidFill>
                  </a:tcPr>
                </a:tc>
                <a:tc>
                  <a:txBody>
                    <a:bodyPr/>
                    <a:lstStyle/>
                    <a:p>
                      <a:pPr algn="ctr"/>
                      <a:r>
                        <a:rPr lang="en-GB" sz="1400" dirty="0">
                          <a:solidFill>
                            <a:schemeClr val="bg1"/>
                          </a:solidFill>
                        </a:rPr>
                        <a:t>9</a:t>
                      </a:r>
                    </a:p>
                  </a:txBody>
                  <a:tcPr anchor="ctr">
                    <a:solidFill>
                      <a:schemeClr val="accent6">
                        <a:lumMod val="50000"/>
                      </a:schemeClr>
                    </a:solidFill>
                  </a:tcPr>
                </a:tc>
                <a:tc>
                  <a:txBody>
                    <a:bodyPr/>
                    <a:lstStyle/>
                    <a:p>
                      <a:pPr algn="ctr"/>
                      <a:r>
                        <a:rPr lang="en-GB" sz="1400" dirty="0">
                          <a:solidFill>
                            <a:schemeClr val="tx1"/>
                          </a:solidFill>
                        </a:rPr>
                        <a:t>4</a:t>
                      </a:r>
                    </a:p>
                  </a:txBody>
                  <a:tcPr anchor="ctr">
                    <a:solidFill>
                      <a:schemeClr val="accent6">
                        <a:lumMod val="40000"/>
                        <a:lumOff val="60000"/>
                      </a:schemeClr>
                    </a:solidFill>
                  </a:tcPr>
                </a:tc>
                <a:tc>
                  <a:txBody>
                    <a:bodyPr/>
                    <a:lstStyle/>
                    <a:p>
                      <a:pPr algn="ctr"/>
                      <a:r>
                        <a:rPr lang="en-GB" sz="1400" dirty="0">
                          <a:solidFill>
                            <a:schemeClr val="tx1"/>
                          </a:solidFill>
                        </a:rPr>
                        <a:t>1</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20</a:t>
                      </a:r>
                    </a:p>
                  </a:txBody>
                  <a:tcPr anchor="ctr"/>
                </a:tc>
                <a:tc>
                  <a:txBody>
                    <a:bodyPr/>
                    <a:lstStyle/>
                    <a:p>
                      <a:pPr algn="ctr"/>
                      <a:r>
                        <a:rPr lang="en-GB" sz="1400" dirty="0">
                          <a:solidFill>
                            <a:schemeClr val="bg1"/>
                          </a:solidFill>
                        </a:rPr>
                        <a:t>7.9</a:t>
                      </a:r>
                    </a:p>
                  </a:txBody>
                  <a:tcPr anchor="ctr">
                    <a:solidFill>
                      <a:schemeClr val="accent6">
                        <a:lumMod val="75000"/>
                      </a:schemeClr>
                    </a:solidFill>
                  </a:tcPr>
                </a:tc>
                <a:extLst>
                  <a:ext uri="{0D108BD9-81ED-4DB2-BD59-A6C34878D82A}">
                    <a16:rowId xmlns:a16="http://schemas.microsoft.com/office/drawing/2014/main" val="3347964453"/>
                  </a:ext>
                </a:extLst>
              </a:tr>
              <a:tr h="324000">
                <a:tc>
                  <a:txBody>
                    <a:bodyPr/>
                    <a:lstStyle/>
                    <a:p>
                      <a:r>
                        <a:rPr lang="en-GB" sz="1400" dirty="0"/>
                        <a:t>The training materials were easy to use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1</a:t>
                      </a:r>
                    </a:p>
                  </a:txBody>
                  <a:tcPr anchor="ctr">
                    <a:solidFill>
                      <a:schemeClr val="accent6">
                        <a:lumMod val="20000"/>
                        <a:lumOff val="80000"/>
                      </a:schemeClr>
                    </a:solidFill>
                  </a:tcPr>
                </a:tc>
                <a:tc>
                  <a:txBody>
                    <a:bodyPr/>
                    <a:lstStyle/>
                    <a:p>
                      <a:pPr algn="ctr"/>
                      <a:r>
                        <a:rPr lang="en-GB" sz="1400" dirty="0"/>
                        <a:t>0</a:t>
                      </a:r>
                    </a:p>
                  </a:txBody>
                  <a:tcPr anchor="ctr">
                    <a:solidFill>
                      <a:schemeClr val="bg1">
                        <a:lumMod val="95000"/>
                      </a:schemeClr>
                    </a:solidFill>
                  </a:tcPr>
                </a:tc>
                <a:tc>
                  <a:txBody>
                    <a:bodyPr/>
                    <a:lstStyle/>
                    <a:p>
                      <a:pPr algn="ctr"/>
                      <a:r>
                        <a:rPr lang="en-GB" sz="1400" dirty="0"/>
                        <a:t>6</a:t>
                      </a:r>
                    </a:p>
                  </a:txBody>
                  <a:tcPr anchor="ctr">
                    <a:solidFill>
                      <a:schemeClr val="accent6">
                        <a:lumMod val="60000"/>
                        <a:lumOff val="40000"/>
                      </a:schemeClr>
                    </a:solidFill>
                  </a:tcPr>
                </a:tc>
                <a:tc>
                  <a:txBody>
                    <a:bodyPr/>
                    <a:lstStyle/>
                    <a:p>
                      <a:pPr algn="ctr"/>
                      <a:r>
                        <a:rPr lang="en-GB" sz="1400" dirty="0">
                          <a:solidFill>
                            <a:schemeClr val="tx1"/>
                          </a:solidFill>
                        </a:rPr>
                        <a:t>6</a:t>
                      </a:r>
                    </a:p>
                  </a:txBody>
                  <a:tcPr anchor="ctr">
                    <a:solidFill>
                      <a:schemeClr val="accent6">
                        <a:lumMod val="60000"/>
                        <a:lumOff val="40000"/>
                      </a:schemeClr>
                    </a:solidFill>
                  </a:tcPr>
                </a:tc>
                <a:tc>
                  <a:txBody>
                    <a:bodyPr/>
                    <a:lstStyle/>
                    <a:p>
                      <a:pPr algn="ctr"/>
                      <a:r>
                        <a:rPr lang="en-GB" sz="1400" dirty="0">
                          <a:solidFill>
                            <a:schemeClr val="tx1"/>
                          </a:solidFill>
                        </a:rPr>
                        <a:t>5</a:t>
                      </a:r>
                    </a:p>
                  </a:txBody>
                  <a:tcPr anchor="ctr">
                    <a:solidFill>
                      <a:schemeClr val="accent6">
                        <a:lumMod val="60000"/>
                        <a:lumOff val="40000"/>
                      </a:schemeClr>
                    </a:solidFill>
                  </a:tcPr>
                </a:tc>
                <a:tc>
                  <a:txBody>
                    <a:bodyPr/>
                    <a:lstStyle/>
                    <a:p>
                      <a:pPr algn="ctr"/>
                      <a:r>
                        <a:rPr lang="en-GB" sz="1400" dirty="0">
                          <a:solidFill>
                            <a:schemeClr val="tx1"/>
                          </a:solidFill>
                        </a:rPr>
                        <a:t>1</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20</a:t>
                      </a:r>
                    </a:p>
                  </a:txBody>
                  <a:tcPr anchor="ctr"/>
                </a:tc>
                <a:tc>
                  <a:txBody>
                    <a:bodyPr/>
                    <a:lstStyle/>
                    <a:p>
                      <a:pPr algn="ctr"/>
                      <a:r>
                        <a:rPr lang="en-GB" sz="1400" dirty="0">
                          <a:solidFill>
                            <a:schemeClr val="bg1"/>
                          </a:solidFill>
                        </a:rPr>
                        <a:t>7.7</a:t>
                      </a:r>
                    </a:p>
                  </a:txBody>
                  <a:tcPr anchor="ctr">
                    <a:solidFill>
                      <a:schemeClr val="accent6">
                        <a:lumMod val="75000"/>
                      </a:schemeClr>
                    </a:solidFill>
                  </a:tcPr>
                </a:tc>
                <a:extLst>
                  <a:ext uri="{0D108BD9-81ED-4DB2-BD59-A6C34878D82A}">
                    <a16:rowId xmlns:a16="http://schemas.microsoft.com/office/drawing/2014/main" val="734500827"/>
                  </a:ext>
                </a:extLst>
              </a:tr>
              <a:tr h="324000">
                <a:tc>
                  <a:txBody>
                    <a:bodyPr/>
                    <a:lstStyle/>
                    <a:p>
                      <a:r>
                        <a:rPr lang="en-GB" sz="1400" dirty="0"/>
                        <a:t>I would recommend training to a colleague</a:t>
                      </a:r>
                    </a:p>
                  </a:txBody>
                  <a:tcPr anchor="ctr"/>
                </a:tc>
                <a:tc>
                  <a:txBody>
                    <a:bodyPr/>
                    <a:lstStyle/>
                    <a:p>
                      <a:pPr algn="ctr"/>
                      <a:r>
                        <a:rPr lang="en-GB" sz="1400" dirty="0"/>
                        <a:t>3</a:t>
                      </a:r>
                    </a:p>
                  </a:txBody>
                  <a:tcPr anchor="ctr">
                    <a:solidFill>
                      <a:schemeClr val="accent6">
                        <a:lumMod val="40000"/>
                        <a:lumOff val="60000"/>
                      </a:schemeClr>
                    </a:solidFill>
                  </a:tcPr>
                </a:tc>
                <a:tc>
                  <a:txBody>
                    <a:bodyPr/>
                    <a:lstStyle/>
                    <a:p>
                      <a:pPr algn="ctr"/>
                      <a:r>
                        <a:rPr lang="en-GB" sz="1400" dirty="0"/>
                        <a:t>2</a:t>
                      </a:r>
                    </a:p>
                  </a:txBody>
                  <a:tcPr anchor="ctr">
                    <a:solidFill>
                      <a:schemeClr val="accent6">
                        <a:lumMod val="20000"/>
                        <a:lumOff val="80000"/>
                      </a:schemeClr>
                    </a:solidFill>
                  </a:tcPr>
                </a:tc>
                <a:tc>
                  <a:txBody>
                    <a:bodyPr/>
                    <a:lstStyle/>
                    <a:p>
                      <a:pPr algn="ctr"/>
                      <a:r>
                        <a:rPr lang="en-GB" sz="1400" dirty="0"/>
                        <a:t>6</a:t>
                      </a:r>
                    </a:p>
                  </a:txBody>
                  <a:tcPr anchor="ctr">
                    <a:solidFill>
                      <a:schemeClr val="accent6">
                        <a:lumMod val="60000"/>
                        <a:lumOff val="40000"/>
                      </a:schemeClr>
                    </a:solidFill>
                  </a:tcPr>
                </a:tc>
                <a:tc>
                  <a:txBody>
                    <a:bodyPr/>
                    <a:lstStyle/>
                    <a:p>
                      <a:pPr algn="ctr"/>
                      <a:r>
                        <a:rPr lang="en-GB" sz="1400" dirty="0">
                          <a:solidFill>
                            <a:schemeClr val="tx1"/>
                          </a:solidFill>
                        </a:rPr>
                        <a:t>3</a:t>
                      </a:r>
                    </a:p>
                  </a:txBody>
                  <a:tcPr anchor="ctr">
                    <a:solidFill>
                      <a:schemeClr val="accent6">
                        <a:lumMod val="40000"/>
                        <a:lumOff val="60000"/>
                      </a:schemeClr>
                    </a:solidFill>
                  </a:tcPr>
                </a:tc>
                <a:tc>
                  <a:txBody>
                    <a:bodyPr/>
                    <a:lstStyle/>
                    <a:p>
                      <a:pPr algn="ctr"/>
                      <a:r>
                        <a:rPr lang="en-GB" sz="1400" dirty="0">
                          <a:solidFill>
                            <a:schemeClr val="tx1"/>
                          </a:solidFill>
                        </a:rPr>
                        <a:t>4</a:t>
                      </a:r>
                    </a:p>
                  </a:txBody>
                  <a:tcPr anchor="ctr">
                    <a:solidFill>
                      <a:schemeClr val="accent6">
                        <a:lumMod val="40000"/>
                        <a:lumOff val="60000"/>
                      </a:schemeClr>
                    </a:solidFill>
                  </a:tcPr>
                </a:tc>
                <a:tc>
                  <a:txBody>
                    <a:bodyPr/>
                    <a:lstStyle/>
                    <a:p>
                      <a:pPr algn="ctr"/>
                      <a:r>
                        <a:rPr lang="en-GB" sz="1400" dirty="0">
                          <a:solidFill>
                            <a:schemeClr val="tx1"/>
                          </a:solidFill>
                        </a:rPr>
                        <a:t>2</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20</a:t>
                      </a:r>
                    </a:p>
                  </a:txBody>
                  <a:tcPr anchor="ctr"/>
                </a:tc>
                <a:tc>
                  <a:txBody>
                    <a:bodyPr/>
                    <a:lstStyle/>
                    <a:p>
                      <a:pPr algn="ctr"/>
                      <a:r>
                        <a:rPr lang="en-GB" sz="1400" dirty="0">
                          <a:solidFill>
                            <a:schemeClr val="bg1"/>
                          </a:solidFill>
                        </a:rPr>
                        <a:t>7.5</a:t>
                      </a:r>
                    </a:p>
                  </a:txBody>
                  <a:tcPr anchor="ctr">
                    <a:solidFill>
                      <a:schemeClr val="accent6">
                        <a:lumMod val="75000"/>
                      </a:schemeClr>
                    </a:solidFill>
                  </a:tcPr>
                </a:tc>
                <a:extLst>
                  <a:ext uri="{0D108BD9-81ED-4DB2-BD59-A6C34878D82A}">
                    <a16:rowId xmlns:a16="http://schemas.microsoft.com/office/drawing/2014/main" val="3139270024"/>
                  </a:ext>
                </a:extLst>
              </a:tr>
              <a:tr h="324000">
                <a:tc>
                  <a:txBody>
                    <a:bodyPr/>
                    <a:lstStyle/>
                    <a:p>
                      <a:r>
                        <a:rPr lang="en-GB" sz="1400" dirty="0"/>
                        <a:t>The training has made a real difference to the way I work with older customers</a:t>
                      </a:r>
                    </a:p>
                  </a:txBody>
                  <a:tcPr anchor="ctr"/>
                </a:tc>
                <a:tc>
                  <a:txBody>
                    <a:bodyPr/>
                    <a:lstStyle/>
                    <a:p>
                      <a:pPr algn="ctr"/>
                      <a:r>
                        <a:rPr lang="en-GB" sz="1400" dirty="0">
                          <a:solidFill>
                            <a:schemeClr val="bg1"/>
                          </a:solidFill>
                        </a:rPr>
                        <a:t>7</a:t>
                      </a:r>
                    </a:p>
                  </a:txBody>
                  <a:tcPr anchor="ctr">
                    <a:solidFill>
                      <a:schemeClr val="accent6">
                        <a:lumMod val="75000"/>
                      </a:schemeClr>
                    </a:solidFill>
                  </a:tcPr>
                </a:tc>
                <a:tc>
                  <a:txBody>
                    <a:bodyPr/>
                    <a:lstStyle/>
                    <a:p>
                      <a:pPr algn="ctr"/>
                      <a:r>
                        <a:rPr lang="en-GB" sz="1400" dirty="0"/>
                        <a:t>0</a:t>
                      </a:r>
                    </a:p>
                  </a:txBody>
                  <a:tcPr anchor="ctr">
                    <a:solidFill>
                      <a:schemeClr val="accent6">
                        <a:lumMod val="20000"/>
                        <a:lumOff val="80000"/>
                      </a:schemeClr>
                    </a:solidFill>
                  </a:tcPr>
                </a:tc>
                <a:tc>
                  <a:txBody>
                    <a:bodyPr/>
                    <a:lstStyle/>
                    <a:p>
                      <a:pPr algn="ctr"/>
                      <a:r>
                        <a:rPr lang="en-GB" sz="1400" dirty="0">
                          <a:solidFill>
                            <a:schemeClr val="bg1"/>
                          </a:solidFill>
                        </a:rPr>
                        <a:t>7</a:t>
                      </a:r>
                    </a:p>
                  </a:txBody>
                  <a:tcPr anchor="ctr">
                    <a:solidFill>
                      <a:schemeClr val="accent6">
                        <a:lumMod val="75000"/>
                      </a:schemeClr>
                    </a:solidFill>
                  </a:tcPr>
                </a:tc>
                <a:tc>
                  <a:txBody>
                    <a:bodyPr/>
                    <a:lstStyle/>
                    <a:p>
                      <a:pPr algn="ctr"/>
                      <a:r>
                        <a:rPr lang="en-GB" sz="1400" dirty="0">
                          <a:solidFill>
                            <a:schemeClr val="tx1"/>
                          </a:solidFill>
                        </a:rPr>
                        <a:t>3</a:t>
                      </a:r>
                    </a:p>
                  </a:txBody>
                  <a:tcPr anchor="ctr">
                    <a:solidFill>
                      <a:schemeClr val="accent6">
                        <a:lumMod val="40000"/>
                        <a:lumOff val="60000"/>
                      </a:schemeClr>
                    </a:solidFill>
                  </a:tcPr>
                </a:tc>
                <a:tc>
                  <a:txBody>
                    <a:bodyPr/>
                    <a:lstStyle/>
                    <a:p>
                      <a:pPr algn="ctr"/>
                      <a:r>
                        <a:rPr lang="en-GB" sz="1400" dirty="0">
                          <a:solidFill>
                            <a:schemeClr val="tx1"/>
                          </a:solidFill>
                        </a:rPr>
                        <a:t>2</a:t>
                      </a:r>
                    </a:p>
                  </a:txBody>
                  <a:tcPr anchor="ctr">
                    <a:solidFill>
                      <a:schemeClr val="accent6">
                        <a:lumMod val="20000"/>
                        <a:lumOff val="80000"/>
                      </a:schemeClr>
                    </a:solidFill>
                  </a:tcPr>
                </a:tc>
                <a:tc>
                  <a:txBody>
                    <a:bodyPr/>
                    <a:lstStyle/>
                    <a:p>
                      <a:pPr algn="ctr"/>
                      <a:r>
                        <a:rPr lang="en-GB" sz="1400" dirty="0">
                          <a:solidFill>
                            <a:schemeClr val="tx1"/>
                          </a:solidFill>
                        </a:rPr>
                        <a:t>1</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20</a:t>
                      </a:r>
                    </a:p>
                  </a:txBody>
                  <a:tcPr anchor="ctr"/>
                </a:tc>
                <a:tc>
                  <a:txBody>
                    <a:bodyPr/>
                    <a:lstStyle/>
                    <a:p>
                      <a:pPr algn="ctr"/>
                      <a:r>
                        <a:rPr lang="en-GB" sz="1400" dirty="0"/>
                        <a:t>6.8</a:t>
                      </a:r>
                    </a:p>
                  </a:txBody>
                  <a:tcPr anchor="ctr">
                    <a:solidFill>
                      <a:schemeClr val="accent6">
                        <a:lumMod val="60000"/>
                        <a:lumOff val="40000"/>
                      </a:schemeClr>
                    </a:solidFill>
                  </a:tcPr>
                </a:tc>
                <a:extLst>
                  <a:ext uri="{0D108BD9-81ED-4DB2-BD59-A6C34878D82A}">
                    <a16:rowId xmlns:a16="http://schemas.microsoft.com/office/drawing/2014/main" val="831360539"/>
                  </a:ext>
                </a:extLst>
              </a:tr>
            </a:tbl>
          </a:graphicData>
        </a:graphic>
      </p:graphicFrame>
      <p:sp>
        <p:nvSpPr>
          <p:cNvPr id="8" name="TextBox 7">
            <a:extLst>
              <a:ext uri="{FF2B5EF4-FFF2-40B4-BE49-F238E27FC236}">
                <a16:creationId xmlns:a16="http://schemas.microsoft.com/office/drawing/2014/main" id="{49556C79-73FF-AB80-DCA7-5C8D9D9D4248}"/>
              </a:ext>
            </a:extLst>
          </p:cNvPr>
          <p:cNvSpPr txBox="1"/>
          <p:nvPr/>
        </p:nvSpPr>
        <p:spPr>
          <a:xfrm>
            <a:off x="467632" y="4503079"/>
            <a:ext cx="5400000" cy="1754326"/>
          </a:xfrm>
          <a:prstGeom prst="rect">
            <a:avLst/>
          </a:prstGeom>
          <a:noFill/>
        </p:spPr>
        <p:txBody>
          <a:bodyPr wrap="square" rtlCol="0">
            <a:spAutoFit/>
          </a:bodyPr>
          <a:lstStyle/>
          <a:p>
            <a:r>
              <a:rPr lang="en-GB" dirty="0"/>
              <a:t>The vast majority agreed that the training was useful, interesting, made sense and easy to use. Most agreed they would recommend the training to a colleague. But the perceived impact on practice was more limited, as 7 out of 20 KWs neither agreed or disagreed with the statement.</a:t>
            </a:r>
          </a:p>
        </p:txBody>
      </p:sp>
      <p:sp>
        <p:nvSpPr>
          <p:cNvPr id="9" name="TextBox 8">
            <a:extLst>
              <a:ext uri="{FF2B5EF4-FFF2-40B4-BE49-F238E27FC236}">
                <a16:creationId xmlns:a16="http://schemas.microsoft.com/office/drawing/2014/main" id="{84A5F8F8-ECBE-5FC0-C782-6E64A0D2B4E6}"/>
              </a:ext>
            </a:extLst>
          </p:cNvPr>
          <p:cNvSpPr txBox="1"/>
          <p:nvPr/>
        </p:nvSpPr>
        <p:spPr>
          <a:xfrm>
            <a:off x="467633" y="1154592"/>
            <a:ext cx="11112000" cy="369332"/>
          </a:xfrm>
          <a:prstGeom prst="rect">
            <a:avLst/>
          </a:prstGeom>
          <a:noFill/>
        </p:spPr>
        <p:txBody>
          <a:bodyPr wrap="square" rtlCol="0">
            <a:spAutoFit/>
          </a:bodyPr>
          <a:lstStyle/>
          <a:p>
            <a:r>
              <a:rPr lang="en-GB" b="1" dirty="0"/>
              <a:t>To what extent do you agree with these statements? (1=strongly disagree and 10=strongly agree)*</a:t>
            </a:r>
          </a:p>
        </p:txBody>
      </p:sp>
      <p:sp>
        <p:nvSpPr>
          <p:cNvPr id="7" name="TextBox 6">
            <a:extLst>
              <a:ext uri="{FF2B5EF4-FFF2-40B4-BE49-F238E27FC236}">
                <a16:creationId xmlns:a16="http://schemas.microsoft.com/office/drawing/2014/main" id="{D1C02CC5-FA59-6C01-3AB6-96974B6F3199}"/>
              </a:ext>
            </a:extLst>
          </p:cNvPr>
          <p:cNvSpPr txBox="1"/>
          <p:nvPr/>
        </p:nvSpPr>
        <p:spPr>
          <a:xfrm>
            <a:off x="6179633" y="4503079"/>
            <a:ext cx="5400000" cy="1831271"/>
          </a:xfrm>
          <a:prstGeom prst="rect">
            <a:avLst/>
          </a:prstGeom>
          <a:noFill/>
        </p:spPr>
        <p:txBody>
          <a:bodyPr wrap="square" rtlCol="0">
            <a:spAutoFit/>
          </a:bodyPr>
          <a:lstStyle/>
          <a:p>
            <a:r>
              <a:rPr lang="en-GB" dirty="0"/>
              <a:t>Answers reflected limited impact or limited time/opportunity to implement changes for these KWs, or lack of clarity about what, if anything, to do differently. </a:t>
            </a:r>
          </a:p>
          <a:p>
            <a:pPr>
              <a:spcBef>
                <a:spcPts val="600"/>
              </a:spcBef>
              <a:spcAft>
                <a:spcPts val="600"/>
              </a:spcAft>
            </a:pPr>
            <a:r>
              <a:rPr lang="en-GB" dirty="0"/>
              <a:t>The findings overall were positive but suggested scope for greater impact on practice.</a:t>
            </a:r>
          </a:p>
        </p:txBody>
      </p:sp>
    </p:spTree>
    <p:extLst>
      <p:ext uri="{BB962C8B-B14F-4D97-AF65-F5344CB8AC3E}">
        <p14:creationId xmlns:p14="http://schemas.microsoft.com/office/powerpoint/2010/main" val="448144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KW focus group feedback</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753849"/>
            <a:ext cx="5556000" cy="4423114"/>
          </a:xfrm>
        </p:spPr>
        <p:txBody>
          <a:bodyPr/>
          <a:lstStyle/>
          <a:p>
            <a:pPr marL="0" indent="0">
              <a:buNone/>
            </a:pPr>
            <a:r>
              <a:rPr lang="en-GB" b="1" dirty="0"/>
              <a:t>Strengths – KWs liked</a:t>
            </a:r>
          </a:p>
          <a:p>
            <a:pPr marL="0" lvl="1" indent="0">
              <a:buNone/>
            </a:pPr>
            <a:r>
              <a:rPr lang="en-GB" dirty="0"/>
              <a:t>Online format and platform</a:t>
            </a:r>
            <a:endParaRPr lang="en-GB" b="1" dirty="0">
              <a:solidFill>
                <a:schemeClr val="accent6">
                  <a:lumMod val="75000"/>
                </a:schemeClr>
              </a:solidFill>
            </a:endParaRPr>
          </a:p>
          <a:p>
            <a:pPr marL="0" lvl="1" indent="0">
              <a:buNone/>
            </a:pPr>
            <a:r>
              <a:rPr lang="en-GB" dirty="0"/>
              <a:t>Interactivity to sustain engagement </a:t>
            </a:r>
          </a:p>
          <a:p>
            <a:pPr marL="0" lvl="1" indent="0">
              <a:buNone/>
            </a:pPr>
            <a:r>
              <a:rPr lang="en-GB" dirty="0"/>
              <a:t>Quizzes for testing knowledge</a:t>
            </a:r>
            <a:endParaRPr lang="en-GB" b="1" dirty="0">
              <a:solidFill>
                <a:schemeClr val="accent6">
                  <a:lumMod val="75000"/>
                </a:schemeClr>
              </a:solidFill>
            </a:endParaRPr>
          </a:p>
          <a:p>
            <a:pPr marL="0" lvl="1" indent="0">
              <a:buNone/>
            </a:pPr>
            <a:r>
              <a:rPr lang="en-GB" dirty="0">
                <a:sym typeface="Wingdings" panose="05000000000000000000" pitchFamily="2" charset="2"/>
              </a:rPr>
              <a:t>Added value of statistics on:</a:t>
            </a:r>
            <a:endParaRPr lang="en-GB" dirty="0"/>
          </a:p>
          <a:p>
            <a:pPr marL="342900" lvl="2" indent="-342900"/>
            <a:r>
              <a:rPr lang="en-GB" dirty="0"/>
              <a:t>Statistics on barriers faced by 50+ cohort</a:t>
            </a:r>
          </a:p>
          <a:p>
            <a:pPr marL="342900" lvl="2" indent="-342900"/>
            <a:r>
              <a:rPr lang="en-GB" dirty="0"/>
              <a:t>Rationale underlying guidance provided </a:t>
            </a:r>
          </a:p>
        </p:txBody>
      </p:sp>
      <p:sp>
        <p:nvSpPr>
          <p:cNvPr id="4" name="Content Placeholder 2">
            <a:extLst>
              <a:ext uri="{FF2B5EF4-FFF2-40B4-BE49-F238E27FC236}">
                <a16:creationId xmlns:a16="http://schemas.microsoft.com/office/drawing/2014/main" id="{7A54F30D-F984-77F3-8451-0359701FE37C}"/>
              </a:ext>
            </a:extLst>
          </p:cNvPr>
          <p:cNvSpPr txBox="1">
            <a:spLocks/>
          </p:cNvSpPr>
          <p:nvPr/>
        </p:nvSpPr>
        <p:spPr>
          <a:xfrm>
            <a:off x="6386619" y="1753849"/>
            <a:ext cx="5556000" cy="4423114"/>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Areas for future consideration</a:t>
            </a:r>
          </a:p>
          <a:p>
            <a:pPr marL="0" lvl="1" indent="0">
              <a:buFont typeface="Symbol" panose="05050102010706020507" pitchFamily="18" charset="2"/>
              <a:buNone/>
            </a:pPr>
            <a:r>
              <a:rPr lang="en-GB" dirty="0"/>
              <a:t>Some KWs preferred self-directed online leaning at their own pace</a:t>
            </a:r>
          </a:p>
          <a:p>
            <a:pPr marL="0" lvl="1" indent="0">
              <a:buFont typeface="Symbol" panose="05050102010706020507" pitchFamily="18" charset="2"/>
              <a:buNone/>
            </a:pPr>
            <a:r>
              <a:rPr lang="en-GB" dirty="0"/>
              <a:t>Others (slightly more) preferred face-to-face training and group sessions </a:t>
            </a:r>
          </a:p>
          <a:p>
            <a:pPr marL="0" indent="0">
              <a:buFont typeface="Arial" panose="020B0604020202020204" pitchFamily="34" charset="0"/>
              <a:buNone/>
              <a:tabLst>
                <a:tab pos="0" algn="l"/>
              </a:tabLst>
            </a:pPr>
            <a:r>
              <a:rPr lang="en-GB" dirty="0"/>
              <a:t>KWs felt there was more focus on challenges faced by the 50+ cohort than practical solutions to addressing the challenges</a:t>
            </a:r>
          </a:p>
        </p:txBody>
      </p:sp>
    </p:spTree>
    <p:extLst>
      <p:ext uri="{BB962C8B-B14F-4D97-AF65-F5344CB8AC3E}">
        <p14:creationId xmlns:p14="http://schemas.microsoft.com/office/powerpoint/2010/main" val="887084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Contextual factors to consider</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39999" y="1289785"/>
            <a:ext cx="5400000" cy="4636922"/>
          </a:xfrm>
        </p:spPr>
        <p:txBody>
          <a:bodyPr/>
          <a:lstStyle/>
          <a:p>
            <a:pPr marL="0" indent="0">
              <a:buNone/>
            </a:pPr>
            <a:r>
              <a:rPr lang="en-GB" b="1" dirty="0"/>
              <a:t>Factor</a:t>
            </a:r>
          </a:p>
          <a:p>
            <a:pPr marL="0" lvl="1" indent="0">
              <a:buNone/>
            </a:pPr>
            <a:r>
              <a:rPr lang="en-GB" dirty="0"/>
              <a:t>KWs and managers felt training was rushed due to workload, diary clashes, remote working and summer leave</a:t>
            </a:r>
          </a:p>
          <a:p>
            <a:pPr marL="0" lvl="1" indent="0">
              <a:buNone/>
            </a:pPr>
            <a:r>
              <a:rPr lang="en-GB" dirty="0"/>
              <a:t>Focus groups did provide an opportunity for group discussion at a later date​</a:t>
            </a:r>
            <a:endParaRPr lang="en-GB" b="1" dirty="0">
              <a:solidFill>
                <a:schemeClr val="accent6">
                  <a:lumMod val="75000"/>
                </a:schemeClr>
              </a:solidFill>
              <a:cs typeface="Arial"/>
            </a:endParaRPr>
          </a:p>
          <a:p>
            <a:pPr marL="0" lvl="1" indent="0">
              <a:buNone/>
            </a:pPr>
            <a:r>
              <a:rPr lang="en-GB" dirty="0"/>
              <a:t>Variety of age, length of role experience and pre-existing perceptions of age as a barrier</a:t>
            </a:r>
            <a:endParaRPr lang="en-GB" dirty="0">
              <a:cs typeface="Arial"/>
            </a:endParaRPr>
          </a:p>
          <a:p>
            <a:pPr marL="0" lvl="1" indent="0">
              <a:buNone/>
            </a:pPr>
            <a:r>
              <a:rPr lang="en-GB" dirty="0"/>
              <a:t>Training was considered novel</a:t>
            </a:r>
            <a:endParaRPr lang="en-GB" dirty="0">
              <a:cs typeface="Arial"/>
            </a:endParaRPr>
          </a:p>
          <a:p>
            <a:pPr marL="0" lvl="1" indent="0">
              <a:buNone/>
            </a:pPr>
            <a:r>
              <a:rPr lang="en-GB" dirty="0"/>
              <a:t>Ages of KW caseloads differ, so some had limited opportunity to put learning into practice</a:t>
            </a:r>
            <a:endParaRPr lang="en-GB" dirty="0">
              <a:cs typeface="Arial"/>
            </a:endParaRPr>
          </a:p>
        </p:txBody>
      </p:sp>
      <p:sp>
        <p:nvSpPr>
          <p:cNvPr id="4" name="Content Placeholder 2">
            <a:extLst>
              <a:ext uri="{FF2B5EF4-FFF2-40B4-BE49-F238E27FC236}">
                <a16:creationId xmlns:a16="http://schemas.microsoft.com/office/drawing/2014/main" id="{7A54F30D-F984-77F3-8451-0359701FE37C}"/>
              </a:ext>
            </a:extLst>
          </p:cNvPr>
          <p:cNvSpPr txBox="1">
            <a:spLocks/>
          </p:cNvSpPr>
          <p:nvPr/>
        </p:nvSpPr>
        <p:spPr>
          <a:xfrm>
            <a:off x="6602930" y="1289785"/>
            <a:ext cx="5400000" cy="4636922"/>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Consequence</a:t>
            </a:r>
          </a:p>
          <a:p>
            <a:pPr marL="0" lvl="1" indent="0">
              <a:buNone/>
            </a:pPr>
            <a:r>
              <a:rPr lang="en-GB" dirty="0"/>
              <a:t>Insufficient time for group reflection on the training to reinforce its impact</a:t>
            </a:r>
          </a:p>
          <a:p>
            <a:pPr marL="0" lvl="1" indent="0">
              <a:buNone/>
            </a:pPr>
            <a:r>
              <a:rPr lang="en-GB" dirty="0"/>
              <a:t>Factors influenced level of pre-existing knowledge and response to training</a:t>
            </a:r>
          </a:p>
          <a:p>
            <a:pPr marL="0" lvl="1" indent="0">
              <a:buNone/>
            </a:pPr>
            <a:r>
              <a:rPr lang="en-GB" dirty="0"/>
              <a:t>KWs had no previous issue-specific training</a:t>
            </a:r>
            <a:endParaRPr lang="en-GB" dirty="0">
              <a:cs typeface="Arial"/>
            </a:endParaRPr>
          </a:p>
          <a:p>
            <a:pPr marL="0" lvl="1" indent="0">
              <a:buNone/>
            </a:pPr>
            <a:r>
              <a:rPr lang="en-GB" dirty="0"/>
              <a:t>KWs with few 50+ clients have limited opportunity to implement training. Some reported that their 50+ clients were not disadvantaged</a:t>
            </a:r>
            <a:endParaRPr lang="en-GB" dirty="0">
              <a:cs typeface="Arial"/>
            </a:endParaRPr>
          </a:p>
        </p:txBody>
      </p:sp>
    </p:spTree>
    <p:extLst>
      <p:ext uri="{BB962C8B-B14F-4D97-AF65-F5344CB8AC3E}">
        <p14:creationId xmlns:p14="http://schemas.microsoft.com/office/powerpoint/2010/main" val="32633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399C8-4FAC-49D2-9631-F8CC6ADE7795}"/>
              </a:ext>
            </a:extLst>
          </p:cNvPr>
          <p:cNvSpPr>
            <a:spLocks noGrp="1"/>
          </p:cNvSpPr>
          <p:nvPr>
            <p:ph type="ctrTitle"/>
          </p:nvPr>
        </p:nvSpPr>
        <p:spPr>
          <a:xfrm>
            <a:off x="540000" y="1592210"/>
            <a:ext cx="5556000" cy="1680379"/>
          </a:xfrm>
        </p:spPr>
        <p:txBody>
          <a:bodyPr>
            <a:normAutofit/>
          </a:bodyPr>
          <a:lstStyle/>
          <a:p>
            <a:r>
              <a:rPr lang="en-GB" dirty="0"/>
              <a:t>Knowledge gained</a:t>
            </a:r>
          </a:p>
        </p:txBody>
      </p:sp>
      <p:sp>
        <p:nvSpPr>
          <p:cNvPr id="5" name="Subtitle 4">
            <a:extLst>
              <a:ext uri="{FF2B5EF4-FFF2-40B4-BE49-F238E27FC236}">
                <a16:creationId xmlns:a16="http://schemas.microsoft.com/office/drawing/2014/main" id="{4B42F61D-6394-4A9D-AA17-22D25C92E488}"/>
              </a:ext>
            </a:extLst>
          </p:cNvPr>
          <p:cNvSpPr>
            <a:spLocks noGrp="1"/>
          </p:cNvSpPr>
          <p:nvPr>
            <p:ph type="subTitle" idx="1"/>
          </p:nvPr>
        </p:nvSpPr>
        <p:spPr/>
        <p:txBody>
          <a:bodyPr/>
          <a:lstStyle/>
          <a:p>
            <a:r>
              <a:rPr lang="en-GB" dirty="0"/>
              <a:t>Key Workers</a:t>
            </a:r>
          </a:p>
        </p:txBody>
      </p:sp>
    </p:spTree>
    <p:extLst>
      <p:ext uri="{BB962C8B-B14F-4D97-AF65-F5344CB8AC3E}">
        <p14:creationId xmlns:p14="http://schemas.microsoft.com/office/powerpoint/2010/main" val="535969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399C8-4FAC-49D2-9631-F8CC6ADE7795}"/>
              </a:ext>
            </a:extLst>
          </p:cNvPr>
          <p:cNvSpPr>
            <a:spLocks noGrp="1"/>
          </p:cNvSpPr>
          <p:nvPr>
            <p:ph type="ctrTitle"/>
          </p:nvPr>
        </p:nvSpPr>
        <p:spPr/>
        <p:txBody>
          <a:bodyPr>
            <a:normAutofit/>
          </a:bodyPr>
          <a:lstStyle/>
          <a:p>
            <a:r>
              <a:rPr lang="en-GB" dirty="0"/>
              <a:t>About the training pilot</a:t>
            </a:r>
          </a:p>
        </p:txBody>
      </p:sp>
      <p:sp>
        <p:nvSpPr>
          <p:cNvPr id="5" name="Subtitle 4">
            <a:extLst>
              <a:ext uri="{FF2B5EF4-FFF2-40B4-BE49-F238E27FC236}">
                <a16:creationId xmlns:a16="http://schemas.microsoft.com/office/drawing/2014/main" id="{4B42F61D-6394-4A9D-AA17-22D25C92E488}"/>
              </a:ext>
            </a:extLst>
          </p:cNvPr>
          <p:cNvSpPr>
            <a:spLocks noGrp="1"/>
          </p:cNvSpPr>
          <p:nvPr>
            <p:ph type="subTitle" idx="1"/>
          </p:nvPr>
        </p:nvSpPr>
        <p:spPr/>
        <p:txBody>
          <a:bodyPr/>
          <a:lstStyle/>
          <a:p>
            <a:r>
              <a:rPr lang="en-GB" dirty="0"/>
              <a:t>Work and Health Programme (WHP)</a:t>
            </a:r>
          </a:p>
        </p:txBody>
      </p:sp>
    </p:spTree>
    <p:extLst>
      <p:ext uri="{BB962C8B-B14F-4D97-AF65-F5344CB8AC3E}">
        <p14:creationId xmlns:p14="http://schemas.microsoft.com/office/powerpoint/2010/main" val="3181872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KW post-training survey feedback</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753849"/>
            <a:ext cx="4963333" cy="4423114"/>
          </a:xfrm>
        </p:spPr>
        <p:txBody>
          <a:bodyPr/>
          <a:lstStyle/>
          <a:p>
            <a:pPr marL="0" indent="0">
              <a:buNone/>
            </a:pPr>
            <a:r>
              <a:rPr lang="en-GB" dirty="0"/>
              <a:t>The follow-up survey asked for KW’s top three learnings from the training</a:t>
            </a:r>
          </a:p>
          <a:p>
            <a:pPr marL="0" lvl="1" indent="0">
              <a:buNone/>
            </a:pPr>
            <a:r>
              <a:rPr lang="en-GB" dirty="0"/>
              <a:t>Half of KWs did not identify new learning or did not want to answer</a:t>
            </a:r>
          </a:p>
          <a:p>
            <a:pPr marL="0" lvl="1" indent="0">
              <a:buNone/>
            </a:pPr>
            <a:r>
              <a:rPr lang="en-GB" dirty="0"/>
              <a:t>Those who identified learning noted a better understanding of the 50+ cohort’s health and care needs and how to support them</a:t>
            </a:r>
          </a:p>
          <a:p>
            <a:pPr marL="0" lvl="1" indent="0">
              <a:buNone/>
            </a:pPr>
            <a:r>
              <a:rPr lang="en-GB" dirty="0"/>
              <a:t>In practice, a better understanding of needs is likely to result in more tailored and effective support</a:t>
            </a:r>
          </a:p>
          <a:p>
            <a:pPr marL="0" lvl="1" indent="0">
              <a:buNone/>
            </a:pPr>
            <a:endParaRPr lang="en-GB" dirty="0"/>
          </a:p>
          <a:p>
            <a:pPr marL="0" lvl="1" indent="0">
              <a:buNone/>
            </a:pPr>
            <a:r>
              <a:rPr lang="en-GB" dirty="0"/>
              <a:t> </a:t>
            </a:r>
          </a:p>
          <a:p>
            <a:pPr marL="0" lvl="1" indent="0">
              <a:buNone/>
            </a:pPr>
            <a:endParaRPr lang="en-GB" dirty="0"/>
          </a:p>
          <a:p>
            <a:pPr marL="0" lvl="1" indent="0">
              <a:buNone/>
            </a:pPr>
            <a:r>
              <a:rPr lang="en-GB" dirty="0"/>
              <a:t> </a:t>
            </a:r>
            <a:endParaRPr lang="en-GB" b="1" dirty="0">
              <a:solidFill>
                <a:schemeClr val="accent6">
                  <a:lumMod val="75000"/>
                </a:schemeClr>
              </a:solidFill>
            </a:endParaRPr>
          </a:p>
        </p:txBody>
      </p:sp>
      <p:graphicFrame>
        <p:nvGraphicFramePr>
          <p:cNvPr id="6" name="Table 5">
            <a:extLst>
              <a:ext uri="{FF2B5EF4-FFF2-40B4-BE49-F238E27FC236}">
                <a16:creationId xmlns:a16="http://schemas.microsoft.com/office/drawing/2014/main" id="{37B9DB9C-C725-3906-9C64-227A60F0367C}"/>
              </a:ext>
            </a:extLst>
          </p:cNvPr>
          <p:cNvGraphicFramePr>
            <a:graphicFrameLocks noGrp="1"/>
          </p:cNvGraphicFramePr>
          <p:nvPr>
            <p:extLst>
              <p:ext uri="{D42A27DB-BD31-4B8C-83A1-F6EECF244321}">
                <p14:modId xmlns:p14="http://schemas.microsoft.com/office/powerpoint/2010/main" val="2759679207"/>
              </p:ext>
            </p:extLst>
          </p:nvPr>
        </p:nvGraphicFramePr>
        <p:xfrm>
          <a:off x="6285298" y="1768462"/>
          <a:ext cx="5000941" cy="4551588"/>
        </p:xfrm>
        <a:graphic>
          <a:graphicData uri="http://schemas.openxmlformats.org/drawingml/2006/table">
            <a:tbl>
              <a:tblPr firstRow="1" bandRow="1">
                <a:tableStyleId>{5C22544A-7EE6-4342-B048-85BDC9FD1C3A}</a:tableStyleId>
              </a:tblPr>
              <a:tblGrid>
                <a:gridCol w="2795031">
                  <a:extLst>
                    <a:ext uri="{9D8B030D-6E8A-4147-A177-3AD203B41FA5}">
                      <a16:colId xmlns:a16="http://schemas.microsoft.com/office/drawing/2014/main" val="1032905339"/>
                    </a:ext>
                  </a:extLst>
                </a:gridCol>
                <a:gridCol w="1102955">
                  <a:extLst>
                    <a:ext uri="{9D8B030D-6E8A-4147-A177-3AD203B41FA5}">
                      <a16:colId xmlns:a16="http://schemas.microsoft.com/office/drawing/2014/main" val="1990083944"/>
                    </a:ext>
                  </a:extLst>
                </a:gridCol>
                <a:gridCol w="1102955">
                  <a:extLst>
                    <a:ext uri="{9D8B030D-6E8A-4147-A177-3AD203B41FA5}">
                      <a16:colId xmlns:a16="http://schemas.microsoft.com/office/drawing/2014/main" val="1525126467"/>
                    </a:ext>
                  </a:extLst>
                </a:gridCol>
              </a:tblGrid>
              <a:tr h="432228">
                <a:tc>
                  <a:txBody>
                    <a:bodyPr/>
                    <a:lstStyle/>
                    <a:p>
                      <a:pPr marL="72000">
                        <a:lnSpc>
                          <a:spcPct val="107000"/>
                        </a:lnSpc>
                        <a:spcBef>
                          <a:spcPts val="600"/>
                        </a:spcBef>
                        <a:spcAft>
                          <a:spcPts val="600"/>
                        </a:spcAft>
                      </a:pPr>
                      <a:r>
                        <a:rPr lang="en-GB" sz="1400" dirty="0">
                          <a:effectLst/>
                        </a:rPr>
                        <a:t>Lessons learned from training</a:t>
                      </a:r>
                      <a:endParaRPr lang="en-GB" sz="1400" dirty="0">
                        <a:effectLst/>
                        <a:latin typeface="Arial" panose="020B0604020202020204" pitchFamily="34" charset="0"/>
                        <a:ea typeface="Calibri" panose="020F0502020204030204" pitchFamily="34" charset="0"/>
                      </a:endParaRPr>
                    </a:p>
                  </a:txBody>
                  <a:tcPr marL="9525" marR="9525" marT="9525" marB="0" anchor="ctr"/>
                </a:tc>
                <a:tc>
                  <a:txBody>
                    <a:bodyPr/>
                    <a:lstStyle/>
                    <a:p>
                      <a:pPr algn="ctr">
                        <a:lnSpc>
                          <a:spcPct val="107000"/>
                        </a:lnSpc>
                        <a:spcAft>
                          <a:spcPts val="800"/>
                        </a:spcAft>
                      </a:pPr>
                      <a:r>
                        <a:rPr lang="en-GB" sz="1400" dirty="0">
                          <a:effectLst/>
                        </a:rPr>
                        <a:t>Count</a:t>
                      </a:r>
                      <a:endParaRPr lang="en-GB" sz="1400" dirty="0">
                        <a:effectLst/>
                        <a:latin typeface="Arial" panose="020B0604020202020204" pitchFamily="34" charset="0"/>
                        <a:ea typeface="Calibri" panose="020F0502020204030204" pitchFamily="34" charset="0"/>
                      </a:endParaRPr>
                    </a:p>
                  </a:txBody>
                  <a:tcPr marL="9525" marR="9525" marT="9525" marB="0" anchor="ctr"/>
                </a:tc>
                <a:tc>
                  <a:txBody>
                    <a:bodyPr/>
                    <a:lstStyle/>
                    <a:p>
                      <a:pPr algn="ctr">
                        <a:lnSpc>
                          <a:spcPct val="107000"/>
                        </a:lnSpc>
                        <a:spcAft>
                          <a:spcPts val="800"/>
                        </a:spcAft>
                      </a:pPr>
                      <a:r>
                        <a:rPr lang="en-GB" sz="1400" dirty="0">
                          <a:effectLst/>
                        </a:rPr>
                        <a:t>% of KWs</a:t>
                      </a:r>
                      <a:endParaRPr lang="en-GB" sz="1400" dirty="0">
                        <a:effectLst/>
                        <a:latin typeface="Arial" panose="020B060402020202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1931410219"/>
                  </a:ext>
                </a:extLst>
              </a:tr>
              <a:tr h="514920">
                <a:tc>
                  <a:txBody>
                    <a:bodyPr/>
                    <a:lstStyle/>
                    <a:p>
                      <a:pPr marL="72000">
                        <a:lnSpc>
                          <a:spcPct val="107000"/>
                        </a:lnSpc>
                        <a:spcBef>
                          <a:spcPts val="600"/>
                        </a:spcBef>
                        <a:spcAft>
                          <a:spcPts val="600"/>
                        </a:spcAft>
                      </a:pPr>
                      <a:r>
                        <a:rPr lang="en-GB" sz="1400" dirty="0">
                          <a:effectLst/>
                        </a:rPr>
                        <a:t>Don't know / N/A</a:t>
                      </a:r>
                      <a:endParaRPr lang="en-GB" sz="1400" dirty="0">
                        <a:effectLst/>
                        <a:latin typeface="Arial" panose="020B0604020202020204" pitchFamily="34" charset="0"/>
                        <a:ea typeface="Calibri" panose="020F0502020204030204" pitchFamily="34" charset="0"/>
                      </a:endParaRPr>
                    </a:p>
                  </a:txBody>
                  <a:tcPr marL="9525" marR="9525" marT="9525" marB="0" anchor="ctr"/>
                </a:tc>
                <a:tc>
                  <a:txBody>
                    <a:bodyPr/>
                    <a:lstStyle/>
                    <a:p>
                      <a:pPr algn="ctr">
                        <a:lnSpc>
                          <a:spcPct val="107000"/>
                        </a:lnSpc>
                        <a:spcAft>
                          <a:spcPts val="800"/>
                        </a:spcAft>
                      </a:pPr>
                      <a:r>
                        <a:rPr lang="en-GB" sz="1400" dirty="0">
                          <a:solidFill>
                            <a:schemeClr val="bg1"/>
                          </a:solidFill>
                          <a:effectLst/>
                        </a:rPr>
                        <a:t>10</a:t>
                      </a:r>
                      <a:endParaRPr lang="en-GB" sz="1400" dirty="0">
                        <a:solidFill>
                          <a:schemeClr val="bg1"/>
                        </a:solidFill>
                        <a:effectLst/>
                        <a:latin typeface="Arial" panose="020B0604020202020204" pitchFamily="34" charset="0"/>
                        <a:ea typeface="Calibri" panose="020F0502020204030204" pitchFamily="34" charset="0"/>
                      </a:endParaRPr>
                    </a:p>
                  </a:txBody>
                  <a:tcPr marL="9525" marR="9525" marT="9525" marB="0" anchor="ctr">
                    <a:solidFill>
                      <a:schemeClr val="accent6">
                        <a:lumMod val="50000"/>
                      </a:schemeClr>
                    </a:solidFill>
                  </a:tcPr>
                </a:tc>
                <a:tc>
                  <a:txBody>
                    <a:bodyPr/>
                    <a:lstStyle/>
                    <a:p>
                      <a:pPr algn="ctr">
                        <a:lnSpc>
                          <a:spcPct val="107000"/>
                        </a:lnSpc>
                        <a:spcAft>
                          <a:spcPts val="800"/>
                        </a:spcAft>
                      </a:pPr>
                      <a:r>
                        <a:rPr lang="en-GB" sz="1400" dirty="0">
                          <a:solidFill>
                            <a:schemeClr val="bg1"/>
                          </a:solidFill>
                          <a:effectLst/>
                        </a:rPr>
                        <a:t>50%</a:t>
                      </a:r>
                      <a:endParaRPr lang="en-GB" sz="1400" dirty="0">
                        <a:solidFill>
                          <a:schemeClr val="bg1"/>
                        </a:solidFill>
                        <a:effectLst/>
                        <a:latin typeface="Arial" panose="020B0604020202020204" pitchFamily="34" charset="0"/>
                        <a:ea typeface="Calibri" panose="020F0502020204030204" pitchFamily="34" charset="0"/>
                      </a:endParaRPr>
                    </a:p>
                  </a:txBody>
                  <a:tcPr marL="9525" marR="9525" marT="9525" marB="0" anchor="ctr">
                    <a:solidFill>
                      <a:schemeClr val="accent6">
                        <a:lumMod val="75000"/>
                      </a:schemeClr>
                    </a:solidFill>
                  </a:tcPr>
                </a:tc>
                <a:extLst>
                  <a:ext uri="{0D108BD9-81ED-4DB2-BD59-A6C34878D82A}">
                    <a16:rowId xmlns:a16="http://schemas.microsoft.com/office/drawing/2014/main" val="3440337407"/>
                  </a:ext>
                </a:extLst>
              </a:tr>
              <a:tr h="514920">
                <a:tc>
                  <a:txBody>
                    <a:bodyPr/>
                    <a:lstStyle/>
                    <a:p>
                      <a:pPr marL="72000">
                        <a:lnSpc>
                          <a:spcPct val="107000"/>
                        </a:lnSpc>
                        <a:spcBef>
                          <a:spcPts val="600"/>
                        </a:spcBef>
                        <a:spcAft>
                          <a:spcPts val="600"/>
                        </a:spcAft>
                      </a:pPr>
                      <a:r>
                        <a:rPr lang="en-GB" sz="1400" dirty="0">
                          <a:effectLst/>
                        </a:rPr>
                        <a:t>Better understanding needs</a:t>
                      </a:r>
                      <a:br>
                        <a:rPr lang="en-GB" sz="1400" dirty="0">
                          <a:effectLst/>
                        </a:rPr>
                      </a:br>
                      <a:r>
                        <a:rPr lang="en-GB" sz="1400" dirty="0">
                          <a:effectLst/>
                        </a:rPr>
                        <a:t>of older customers</a:t>
                      </a:r>
                      <a:endParaRPr lang="en-GB" sz="1400" dirty="0">
                        <a:effectLst/>
                        <a:latin typeface="Arial" panose="020B0604020202020204" pitchFamily="34" charset="0"/>
                        <a:ea typeface="Calibri" panose="020F0502020204030204" pitchFamily="34" charset="0"/>
                      </a:endParaRPr>
                    </a:p>
                  </a:txBody>
                  <a:tcPr marL="9525" marR="9525" marT="9525" marB="0" anchor="ctr"/>
                </a:tc>
                <a:tc>
                  <a:txBody>
                    <a:bodyPr/>
                    <a:lstStyle/>
                    <a:p>
                      <a:pPr algn="ctr">
                        <a:lnSpc>
                          <a:spcPct val="107000"/>
                        </a:lnSpc>
                        <a:spcAft>
                          <a:spcPts val="800"/>
                        </a:spcAft>
                      </a:pPr>
                      <a:r>
                        <a:rPr lang="en-GB" sz="1400" dirty="0">
                          <a:solidFill>
                            <a:schemeClr val="bg1"/>
                          </a:solidFill>
                          <a:effectLst/>
                        </a:rPr>
                        <a:t>9</a:t>
                      </a:r>
                      <a:endParaRPr lang="en-GB" sz="1400" dirty="0">
                        <a:solidFill>
                          <a:schemeClr val="bg1"/>
                        </a:solidFill>
                        <a:effectLst/>
                        <a:latin typeface="Arial" panose="020B0604020202020204" pitchFamily="34" charset="0"/>
                        <a:ea typeface="Calibri" panose="020F0502020204030204" pitchFamily="34" charset="0"/>
                      </a:endParaRPr>
                    </a:p>
                  </a:txBody>
                  <a:tcPr marL="9525" marR="9525" marT="9525" marB="0" anchor="ctr">
                    <a:solidFill>
                      <a:schemeClr val="accent6">
                        <a:lumMod val="75000"/>
                      </a:schemeClr>
                    </a:solidFill>
                  </a:tcPr>
                </a:tc>
                <a:tc>
                  <a:txBody>
                    <a:bodyPr/>
                    <a:lstStyle/>
                    <a:p>
                      <a:pPr algn="ctr">
                        <a:lnSpc>
                          <a:spcPct val="107000"/>
                        </a:lnSpc>
                        <a:spcAft>
                          <a:spcPts val="800"/>
                        </a:spcAft>
                      </a:pPr>
                      <a:r>
                        <a:rPr lang="en-GB" sz="1400" dirty="0">
                          <a:solidFill>
                            <a:schemeClr val="bg1"/>
                          </a:solidFill>
                          <a:effectLst/>
                        </a:rPr>
                        <a:t>45%</a:t>
                      </a:r>
                      <a:endParaRPr lang="en-GB" sz="1400" dirty="0">
                        <a:solidFill>
                          <a:schemeClr val="bg1"/>
                        </a:solidFill>
                        <a:effectLst/>
                        <a:latin typeface="Arial" panose="020B0604020202020204" pitchFamily="34" charset="0"/>
                        <a:ea typeface="Calibri" panose="020F0502020204030204" pitchFamily="34" charset="0"/>
                      </a:endParaRPr>
                    </a:p>
                  </a:txBody>
                  <a:tcPr marL="9525" marR="9525" marT="9525" marB="0" anchor="ctr">
                    <a:solidFill>
                      <a:schemeClr val="accent6">
                        <a:lumMod val="75000"/>
                      </a:schemeClr>
                    </a:solidFill>
                  </a:tcPr>
                </a:tc>
                <a:extLst>
                  <a:ext uri="{0D108BD9-81ED-4DB2-BD59-A6C34878D82A}">
                    <a16:rowId xmlns:a16="http://schemas.microsoft.com/office/drawing/2014/main" val="1821945875"/>
                  </a:ext>
                </a:extLst>
              </a:tr>
              <a:tr h="514920">
                <a:tc>
                  <a:txBody>
                    <a:bodyPr/>
                    <a:lstStyle/>
                    <a:p>
                      <a:pPr marL="72000">
                        <a:lnSpc>
                          <a:spcPct val="107000"/>
                        </a:lnSpc>
                        <a:spcBef>
                          <a:spcPts val="600"/>
                        </a:spcBef>
                        <a:spcAft>
                          <a:spcPts val="600"/>
                        </a:spcAft>
                      </a:pPr>
                      <a:r>
                        <a:rPr lang="en-GB" sz="1400" dirty="0">
                          <a:effectLst/>
                        </a:rPr>
                        <a:t>How to provide</a:t>
                      </a:r>
                      <a:br>
                        <a:rPr lang="en-GB" sz="1400" dirty="0">
                          <a:effectLst/>
                        </a:rPr>
                      </a:br>
                      <a:r>
                        <a:rPr lang="en-GB" sz="1400" dirty="0">
                          <a:effectLst/>
                        </a:rPr>
                        <a:t>appropriate support</a:t>
                      </a:r>
                      <a:endParaRPr lang="en-GB" sz="1400" dirty="0">
                        <a:effectLst/>
                        <a:latin typeface="Arial" panose="020B0604020202020204" pitchFamily="34" charset="0"/>
                        <a:ea typeface="Calibri" panose="020F0502020204030204" pitchFamily="34" charset="0"/>
                      </a:endParaRPr>
                    </a:p>
                  </a:txBody>
                  <a:tcPr marL="9525" marR="9525" marT="9525" marB="0" anchor="ctr"/>
                </a:tc>
                <a:tc>
                  <a:txBody>
                    <a:bodyPr/>
                    <a:lstStyle/>
                    <a:p>
                      <a:pPr algn="ctr">
                        <a:lnSpc>
                          <a:spcPct val="107000"/>
                        </a:lnSpc>
                        <a:spcAft>
                          <a:spcPts val="800"/>
                        </a:spcAft>
                      </a:pPr>
                      <a:r>
                        <a:rPr lang="en-GB" sz="1400" dirty="0">
                          <a:effectLst/>
                        </a:rPr>
                        <a:t>7</a:t>
                      </a:r>
                      <a:endParaRPr lang="en-GB" sz="1400" dirty="0">
                        <a:effectLst/>
                        <a:latin typeface="Arial" panose="020B0604020202020204" pitchFamily="34" charset="0"/>
                        <a:ea typeface="Calibri" panose="020F0502020204030204" pitchFamily="34" charset="0"/>
                      </a:endParaRPr>
                    </a:p>
                  </a:txBody>
                  <a:tcPr marL="9525" marR="9525" marT="9525" marB="0" anchor="ctr">
                    <a:solidFill>
                      <a:schemeClr val="accent6">
                        <a:lumMod val="60000"/>
                        <a:lumOff val="40000"/>
                      </a:schemeClr>
                    </a:solidFill>
                  </a:tcPr>
                </a:tc>
                <a:tc>
                  <a:txBody>
                    <a:bodyPr/>
                    <a:lstStyle/>
                    <a:p>
                      <a:pPr algn="ctr">
                        <a:lnSpc>
                          <a:spcPct val="107000"/>
                        </a:lnSpc>
                        <a:spcAft>
                          <a:spcPts val="800"/>
                        </a:spcAft>
                      </a:pPr>
                      <a:r>
                        <a:rPr lang="en-GB" sz="1400" dirty="0">
                          <a:effectLst/>
                        </a:rPr>
                        <a:t>35%</a:t>
                      </a:r>
                      <a:endParaRPr lang="en-GB" sz="1400" dirty="0">
                        <a:effectLst/>
                        <a:latin typeface="Arial" panose="020B0604020202020204" pitchFamily="34" charset="0"/>
                        <a:ea typeface="Calibri" panose="020F050202020403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879456532"/>
                  </a:ext>
                </a:extLst>
              </a:tr>
              <a:tr h="514920">
                <a:tc>
                  <a:txBody>
                    <a:bodyPr/>
                    <a:lstStyle/>
                    <a:p>
                      <a:pPr marL="72000">
                        <a:lnSpc>
                          <a:spcPct val="107000"/>
                        </a:lnSpc>
                        <a:spcBef>
                          <a:spcPts val="600"/>
                        </a:spcBef>
                        <a:spcAft>
                          <a:spcPts val="600"/>
                        </a:spcAft>
                      </a:pPr>
                      <a:r>
                        <a:rPr lang="en-GB" sz="1400" dirty="0">
                          <a:effectLst/>
                        </a:rPr>
                        <a:t>Older customers can have</a:t>
                      </a:r>
                      <a:br>
                        <a:rPr lang="en-GB" sz="1400" dirty="0">
                          <a:effectLst/>
                        </a:rPr>
                      </a:br>
                      <a:r>
                        <a:rPr lang="en-GB" sz="1400" dirty="0">
                          <a:effectLst/>
                        </a:rPr>
                        <a:t>lower confidence</a:t>
                      </a:r>
                      <a:endParaRPr lang="en-GB" sz="1400" dirty="0">
                        <a:effectLst/>
                        <a:latin typeface="Arial" panose="020B0604020202020204" pitchFamily="34" charset="0"/>
                        <a:ea typeface="Calibri" panose="020F0502020204030204" pitchFamily="34" charset="0"/>
                      </a:endParaRPr>
                    </a:p>
                  </a:txBody>
                  <a:tcPr marL="9525" marR="9525" marT="9525" marB="0" anchor="ctr"/>
                </a:tc>
                <a:tc>
                  <a:txBody>
                    <a:bodyPr/>
                    <a:lstStyle/>
                    <a:p>
                      <a:pPr algn="ctr">
                        <a:lnSpc>
                          <a:spcPct val="107000"/>
                        </a:lnSpc>
                        <a:spcAft>
                          <a:spcPts val="800"/>
                        </a:spcAft>
                      </a:pPr>
                      <a:r>
                        <a:rPr lang="en-GB" sz="1400" dirty="0">
                          <a:effectLst/>
                        </a:rPr>
                        <a:t>2</a:t>
                      </a:r>
                      <a:endParaRPr lang="en-GB" sz="1400" dirty="0">
                        <a:effectLst/>
                        <a:latin typeface="Arial" panose="020B0604020202020204" pitchFamily="34" charset="0"/>
                        <a:ea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a:lnSpc>
                          <a:spcPct val="107000"/>
                        </a:lnSpc>
                        <a:spcAft>
                          <a:spcPts val="800"/>
                        </a:spcAft>
                      </a:pPr>
                      <a:r>
                        <a:rPr lang="en-GB" sz="1400" dirty="0">
                          <a:effectLst/>
                        </a:rPr>
                        <a:t>10%</a:t>
                      </a:r>
                      <a:endParaRPr lang="en-GB" sz="1400" dirty="0">
                        <a:effectLst/>
                        <a:latin typeface="Arial" panose="020B0604020202020204" pitchFamily="34" charset="0"/>
                        <a:ea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2584917539"/>
                  </a:ext>
                </a:extLst>
              </a:tr>
              <a:tr h="514920">
                <a:tc>
                  <a:txBody>
                    <a:bodyPr/>
                    <a:lstStyle/>
                    <a:p>
                      <a:pPr marL="72000">
                        <a:lnSpc>
                          <a:spcPct val="107000"/>
                        </a:lnSpc>
                        <a:spcBef>
                          <a:spcPts val="600"/>
                        </a:spcBef>
                        <a:spcAft>
                          <a:spcPts val="600"/>
                        </a:spcAft>
                      </a:pPr>
                      <a:r>
                        <a:rPr lang="en-GB" sz="1400" dirty="0">
                          <a:effectLst/>
                        </a:rPr>
                        <a:t>Built on existing knowledge</a:t>
                      </a:r>
                      <a:endParaRPr lang="en-GB" sz="1400" dirty="0">
                        <a:effectLst/>
                        <a:latin typeface="Arial" panose="020B0604020202020204" pitchFamily="34" charset="0"/>
                        <a:ea typeface="Calibri" panose="020F0502020204030204" pitchFamily="34" charset="0"/>
                      </a:endParaRPr>
                    </a:p>
                  </a:txBody>
                  <a:tcPr marL="9525" marR="9525" marT="9525" marB="0" anchor="ctr"/>
                </a:tc>
                <a:tc>
                  <a:txBody>
                    <a:bodyPr/>
                    <a:lstStyle/>
                    <a:p>
                      <a:pPr algn="ctr">
                        <a:lnSpc>
                          <a:spcPct val="107000"/>
                        </a:lnSpc>
                        <a:spcAft>
                          <a:spcPts val="800"/>
                        </a:spcAft>
                      </a:pPr>
                      <a:r>
                        <a:rPr lang="en-GB" sz="1400" dirty="0">
                          <a:effectLst/>
                        </a:rPr>
                        <a:t>1</a:t>
                      </a:r>
                      <a:endParaRPr lang="en-GB" sz="1400" dirty="0">
                        <a:effectLst/>
                        <a:latin typeface="Arial" panose="020B0604020202020204" pitchFamily="34" charset="0"/>
                        <a:ea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a:lnSpc>
                          <a:spcPct val="107000"/>
                        </a:lnSpc>
                        <a:spcAft>
                          <a:spcPts val="800"/>
                        </a:spcAft>
                      </a:pPr>
                      <a:r>
                        <a:rPr lang="en-GB" sz="1400" dirty="0">
                          <a:effectLst/>
                        </a:rPr>
                        <a:t>5%</a:t>
                      </a:r>
                      <a:endParaRPr lang="en-GB" sz="1400" dirty="0">
                        <a:effectLst/>
                        <a:latin typeface="Arial" panose="020B0604020202020204" pitchFamily="34" charset="0"/>
                        <a:ea typeface="Calibri" panose="020F050202020403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3983748479"/>
                  </a:ext>
                </a:extLst>
              </a:tr>
              <a:tr h="514920">
                <a:tc>
                  <a:txBody>
                    <a:bodyPr/>
                    <a:lstStyle/>
                    <a:p>
                      <a:pPr marL="72000">
                        <a:lnSpc>
                          <a:spcPct val="107000"/>
                        </a:lnSpc>
                        <a:spcBef>
                          <a:spcPts val="600"/>
                        </a:spcBef>
                        <a:spcAft>
                          <a:spcPts val="600"/>
                        </a:spcAft>
                      </a:pPr>
                      <a:r>
                        <a:rPr lang="en-GB" sz="1400" dirty="0">
                          <a:effectLst/>
                        </a:rPr>
                        <a:t>How older customers feel</a:t>
                      </a:r>
                      <a:br>
                        <a:rPr lang="en-GB" sz="1400" dirty="0">
                          <a:effectLst/>
                        </a:rPr>
                      </a:br>
                      <a:r>
                        <a:rPr lang="en-GB" sz="1400" dirty="0">
                          <a:effectLst/>
                        </a:rPr>
                        <a:t>when changing work goals</a:t>
                      </a:r>
                      <a:endParaRPr lang="en-GB" sz="1400" dirty="0">
                        <a:effectLst/>
                        <a:latin typeface="Arial" panose="020B0604020202020204" pitchFamily="34" charset="0"/>
                        <a:ea typeface="Calibri" panose="020F0502020204030204" pitchFamily="34" charset="0"/>
                      </a:endParaRPr>
                    </a:p>
                  </a:txBody>
                  <a:tcPr marL="9525" marR="9525" marT="9525" marB="0" anchor="ctr"/>
                </a:tc>
                <a:tc>
                  <a:txBody>
                    <a:bodyPr/>
                    <a:lstStyle/>
                    <a:p>
                      <a:pPr algn="ctr">
                        <a:lnSpc>
                          <a:spcPct val="107000"/>
                        </a:lnSpc>
                        <a:spcAft>
                          <a:spcPts val="800"/>
                        </a:spcAft>
                      </a:pPr>
                      <a:r>
                        <a:rPr lang="en-GB" sz="1400" dirty="0">
                          <a:effectLst/>
                        </a:rPr>
                        <a:t>1</a:t>
                      </a:r>
                      <a:endParaRPr lang="en-GB" sz="1400" dirty="0">
                        <a:effectLst/>
                        <a:latin typeface="Arial" panose="020B0604020202020204" pitchFamily="34" charset="0"/>
                        <a:ea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a:lnSpc>
                          <a:spcPct val="107000"/>
                        </a:lnSpc>
                        <a:spcAft>
                          <a:spcPts val="800"/>
                        </a:spcAft>
                      </a:pPr>
                      <a:r>
                        <a:rPr lang="en-GB" sz="1400" dirty="0">
                          <a:effectLst/>
                        </a:rPr>
                        <a:t>5%</a:t>
                      </a:r>
                      <a:endParaRPr lang="en-GB" sz="1400" dirty="0">
                        <a:effectLst/>
                        <a:latin typeface="Arial" panose="020B0604020202020204" pitchFamily="34" charset="0"/>
                        <a:ea typeface="Calibri" panose="020F050202020403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57425286"/>
                  </a:ext>
                </a:extLst>
              </a:tr>
              <a:tr h="514920">
                <a:tc>
                  <a:txBody>
                    <a:bodyPr/>
                    <a:lstStyle/>
                    <a:p>
                      <a:pPr marL="72000">
                        <a:lnSpc>
                          <a:spcPct val="107000"/>
                        </a:lnSpc>
                        <a:spcBef>
                          <a:spcPts val="600"/>
                        </a:spcBef>
                        <a:spcAft>
                          <a:spcPts val="600"/>
                        </a:spcAft>
                      </a:pPr>
                      <a:r>
                        <a:rPr lang="en-GB" sz="1400" dirty="0">
                          <a:effectLst/>
                        </a:rPr>
                        <a:t>Age discrimination</a:t>
                      </a:r>
                      <a:endParaRPr lang="en-GB" sz="1400" dirty="0">
                        <a:effectLst/>
                        <a:latin typeface="Arial" panose="020B0604020202020204" pitchFamily="34" charset="0"/>
                        <a:ea typeface="Calibri" panose="020F0502020204030204" pitchFamily="34" charset="0"/>
                      </a:endParaRPr>
                    </a:p>
                  </a:txBody>
                  <a:tcPr marL="9525" marR="9525" marT="9525" marB="0" anchor="ctr"/>
                </a:tc>
                <a:tc>
                  <a:txBody>
                    <a:bodyPr/>
                    <a:lstStyle/>
                    <a:p>
                      <a:pPr algn="ctr">
                        <a:lnSpc>
                          <a:spcPct val="107000"/>
                        </a:lnSpc>
                        <a:spcAft>
                          <a:spcPts val="800"/>
                        </a:spcAft>
                      </a:pPr>
                      <a:r>
                        <a:rPr lang="en-GB" sz="1400" dirty="0">
                          <a:effectLst/>
                        </a:rPr>
                        <a:t>1</a:t>
                      </a:r>
                      <a:endParaRPr lang="en-GB" sz="1400" dirty="0">
                        <a:effectLst/>
                        <a:latin typeface="Arial" panose="020B0604020202020204" pitchFamily="34" charset="0"/>
                        <a:ea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a:lnSpc>
                          <a:spcPct val="107000"/>
                        </a:lnSpc>
                        <a:spcAft>
                          <a:spcPts val="800"/>
                        </a:spcAft>
                      </a:pPr>
                      <a:r>
                        <a:rPr lang="en-GB" sz="1400" dirty="0">
                          <a:effectLst/>
                        </a:rPr>
                        <a:t>5%</a:t>
                      </a:r>
                      <a:endParaRPr lang="en-GB" sz="1400" dirty="0">
                        <a:effectLst/>
                        <a:latin typeface="Arial" panose="020B0604020202020204" pitchFamily="34" charset="0"/>
                        <a:ea typeface="Calibri" panose="020F050202020403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4250968819"/>
                  </a:ext>
                </a:extLst>
              </a:tr>
              <a:tr h="514920">
                <a:tc>
                  <a:txBody>
                    <a:bodyPr/>
                    <a:lstStyle/>
                    <a:p>
                      <a:pPr marL="72000">
                        <a:lnSpc>
                          <a:spcPct val="107000"/>
                        </a:lnSpc>
                        <a:spcBef>
                          <a:spcPts val="600"/>
                        </a:spcBef>
                        <a:spcAft>
                          <a:spcPts val="600"/>
                        </a:spcAft>
                      </a:pPr>
                      <a:r>
                        <a:rPr lang="en-GB" sz="1400" dirty="0">
                          <a:effectLst/>
                        </a:rPr>
                        <a:t>How older customers</a:t>
                      </a:r>
                      <a:br>
                        <a:rPr lang="en-GB" sz="1400" dirty="0">
                          <a:effectLst/>
                        </a:rPr>
                      </a:br>
                      <a:r>
                        <a:rPr lang="en-GB" sz="1400" dirty="0">
                          <a:effectLst/>
                        </a:rPr>
                        <a:t>are made to feel</a:t>
                      </a:r>
                      <a:endParaRPr lang="en-GB" sz="1400" dirty="0">
                        <a:effectLst/>
                        <a:latin typeface="Arial" panose="020B0604020202020204" pitchFamily="34" charset="0"/>
                        <a:ea typeface="Calibri" panose="020F0502020204030204" pitchFamily="34" charset="0"/>
                      </a:endParaRPr>
                    </a:p>
                  </a:txBody>
                  <a:tcPr marL="9525" marR="9525" marT="9525" marB="0" anchor="ctr"/>
                </a:tc>
                <a:tc>
                  <a:txBody>
                    <a:bodyPr/>
                    <a:lstStyle/>
                    <a:p>
                      <a:pPr algn="ctr">
                        <a:lnSpc>
                          <a:spcPct val="107000"/>
                        </a:lnSpc>
                        <a:spcAft>
                          <a:spcPts val="800"/>
                        </a:spcAft>
                      </a:pPr>
                      <a:r>
                        <a:rPr lang="en-GB" sz="1400" dirty="0">
                          <a:effectLst/>
                        </a:rPr>
                        <a:t>1</a:t>
                      </a:r>
                      <a:endParaRPr lang="en-GB" sz="1400" dirty="0">
                        <a:effectLst/>
                        <a:latin typeface="Arial" panose="020B0604020202020204" pitchFamily="34" charset="0"/>
                        <a:ea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a:lnSpc>
                          <a:spcPct val="107000"/>
                        </a:lnSpc>
                        <a:spcAft>
                          <a:spcPts val="800"/>
                        </a:spcAft>
                      </a:pPr>
                      <a:r>
                        <a:rPr lang="en-GB" sz="1400" dirty="0">
                          <a:effectLst/>
                        </a:rPr>
                        <a:t>5%</a:t>
                      </a:r>
                      <a:endParaRPr lang="en-GB" sz="1400" dirty="0">
                        <a:effectLst/>
                        <a:latin typeface="Arial" panose="020B0604020202020204" pitchFamily="34" charset="0"/>
                        <a:ea typeface="Calibri" panose="020F050202020403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255353027"/>
                  </a:ext>
                </a:extLst>
              </a:tr>
            </a:tbl>
          </a:graphicData>
        </a:graphic>
      </p:graphicFrame>
    </p:spTree>
    <p:extLst>
      <p:ext uri="{BB962C8B-B14F-4D97-AF65-F5344CB8AC3E}">
        <p14:creationId xmlns:p14="http://schemas.microsoft.com/office/powerpoint/2010/main" val="3952007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C589BC-1357-4224-8FE5-466B908533FF}"/>
              </a:ext>
            </a:extLst>
          </p:cNvPr>
          <p:cNvSpPr>
            <a:spLocks noGrp="1"/>
          </p:cNvSpPr>
          <p:nvPr>
            <p:ph idx="1"/>
          </p:nvPr>
        </p:nvSpPr>
        <p:spPr>
          <a:xfrm>
            <a:off x="892149" y="4768487"/>
            <a:ext cx="4500000" cy="1693036"/>
          </a:xfrm>
        </p:spPr>
        <p:txBody>
          <a:bodyPr>
            <a:normAutofit/>
          </a:bodyPr>
          <a:lstStyle/>
          <a:p>
            <a:pPr marL="0" indent="0">
              <a:lnSpc>
                <a:spcPct val="100000"/>
              </a:lnSpc>
              <a:buNone/>
            </a:pPr>
            <a:r>
              <a:rPr lang="en-GB" sz="2000" dirty="0">
                <a:solidFill>
                  <a:schemeClr val="bg1"/>
                </a:solidFill>
              </a:rPr>
              <a:t>For me it was a refresher of how to do deal with those of an older age. Because I am older, I don’t always like to consider age as an explicit barrier.” </a:t>
            </a:r>
          </a:p>
        </p:txBody>
      </p:sp>
      <p:sp>
        <p:nvSpPr>
          <p:cNvPr id="3" name="Content Placeholder 1">
            <a:extLst>
              <a:ext uri="{FF2B5EF4-FFF2-40B4-BE49-F238E27FC236}">
                <a16:creationId xmlns:a16="http://schemas.microsoft.com/office/drawing/2014/main" id="{5E35034B-0006-D4FA-BC63-480EEBEFDFBF}"/>
              </a:ext>
            </a:extLst>
          </p:cNvPr>
          <p:cNvSpPr txBox="1">
            <a:spLocks/>
          </p:cNvSpPr>
          <p:nvPr/>
        </p:nvSpPr>
        <p:spPr>
          <a:xfrm>
            <a:off x="932038" y="1536455"/>
            <a:ext cx="4500000" cy="1892546"/>
          </a:xfrm>
          <a:prstGeom prst="rect">
            <a:avLst/>
          </a:prstGeom>
        </p:spPr>
        <p:txBody>
          <a:bodyPr vert="horz" lIns="0" tIns="0" rIns="0" bIns="0" rtlCol="0" anchor="t" anchorCtr="0">
            <a:norm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a:solidFill>
                  <a:schemeClr val="bg1"/>
                </a:solidFill>
              </a:rPr>
              <a:t>Very informative. It gave me more in-depth understanding and knowledge of the barriers older participants may face to work. I learned some things I didn’t know previously, but also confirmed my knowledge on things I did know.”</a:t>
            </a:r>
          </a:p>
        </p:txBody>
      </p:sp>
      <p:sp>
        <p:nvSpPr>
          <p:cNvPr id="4" name="Title 1">
            <a:extLst>
              <a:ext uri="{FF2B5EF4-FFF2-40B4-BE49-F238E27FC236}">
                <a16:creationId xmlns:a16="http://schemas.microsoft.com/office/drawing/2014/main" id="{F176F0CD-2A82-0080-8841-105DAE129616}"/>
              </a:ext>
            </a:extLst>
          </p:cNvPr>
          <p:cNvSpPr txBox="1">
            <a:spLocks/>
          </p:cNvSpPr>
          <p:nvPr/>
        </p:nvSpPr>
        <p:spPr>
          <a:xfrm>
            <a:off x="539999" y="540001"/>
            <a:ext cx="11112000" cy="1034462"/>
          </a:xfrm>
          <a:prstGeom prst="rect">
            <a:avLst/>
          </a:prstGeom>
        </p:spPr>
        <p:txBody>
          <a:bodyPr/>
          <a:lstStyle>
            <a:lvl1pPr algn="l" defTabSz="914400" rtl="0" eaLnBrk="1" latinLnBrk="0" hangingPunct="1">
              <a:lnSpc>
                <a:spcPts val="3600"/>
              </a:lnSpc>
              <a:spcBef>
                <a:spcPct val="0"/>
              </a:spcBef>
              <a:buNone/>
              <a:defRPr sz="3000" kern="1200">
                <a:solidFill>
                  <a:schemeClr val="tx2"/>
                </a:solidFill>
                <a:latin typeface="+mj-lt"/>
                <a:ea typeface="+mj-ea"/>
                <a:cs typeface="+mj-cs"/>
              </a:defRPr>
            </a:lvl1pPr>
          </a:lstStyle>
          <a:p>
            <a:r>
              <a:rPr lang="en-GB" dirty="0">
                <a:solidFill>
                  <a:schemeClr val="bg1"/>
                </a:solidFill>
              </a:rPr>
              <a:t>KW voices: lessons learned</a:t>
            </a:r>
          </a:p>
        </p:txBody>
      </p:sp>
      <p:sp>
        <p:nvSpPr>
          <p:cNvPr id="5" name="Content Placeholder 1">
            <a:extLst>
              <a:ext uri="{FF2B5EF4-FFF2-40B4-BE49-F238E27FC236}">
                <a16:creationId xmlns:a16="http://schemas.microsoft.com/office/drawing/2014/main" id="{0583EC4D-5D9B-5228-9711-B57EE83DB9AA}"/>
              </a:ext>
            </a:extLst>
          </p:cNvPr>
          <p:cNvSpPr txBox="1">
            <a:spLocks/>
          </p:cNvSpPr>
          <p:nvPr/>
        </p:nvSpPr>
        <p:spPr>
          <a:xfrm>
            <a:off x="894939" y="3552153"/>
            <a:ext cx="4757453" cy="1693036"/>
          </a:xfrm>
          <a:prstGeom prst="rect">
            <a:avLst/>
          </a:prstGeom>
        </p:spPr>
        <p:txBody>
          <a:bodyPr vert="horz" lIns="0" tIns="0" rIns="0" bIns="0" rtlCol="0" anchor="t" anchorCtr="0">
            <a:norm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a:solidFill>
                  <a:schemeClr val="bg1"/>
                </a:solidFill>
              </a:rPr>
              <a:t>It was based on common sense. If you work in employability, you do know these things. It was a nice reminder.” </a:t>
            </a:r>
          </a:p>
        </p:txBody>
      </p:sp>
      <p:sp>
        <p:nvSpPr>
          <p:cNvPr id="8" name="Content Placeholder 1">
            <a:extLst>
              <a:ext uri="{FF2B5EF4-FFF2-40B4-BE49-F238E27FC236}">
                <a16:creationId xmlns:a16="http://schemas.microsoft.com/office/drawing/2014/main" id="{BA39C5C7-0ED2-1DF3-1B9A-D8523B88B5F3}"/>
              </a:ext>
            </a:extLst>
          </p:cNvPr>
          <p:cNvSpPr txBox="1">
            <a:spLocks/>
          </p:cNvSpPr>
          <p:nvPr/>
        </p:nvSpPr>
        <p:spPr>
          <a:xfrm>
            <a:off x="6094679" y="1536455"/>
            <a:ext cx="5202382" cy="2323418"/>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a:solidFill>
                  <a:schemeClr val="bg1"/>
                </a:solidFill>
              </a:rPr>
              <a:t>Very informative. It gave me more in-depth understanding and knowledge around background to the barriers older participants face. I learnt things I didn’t know, but also confirmed my knowledge on things I did.”</a:t>
            </a:r>
          </a:p>
        </p:txBody>
      </p:sp>
      <p:sp>
        <p:nvSpPr>
          <p:cNvPr id="6" name="TextBox 5">
            <a:extLst>
              <a:ext uri="{FF2B5EF4-FFF2-40B4-BE49-F238E27FC236}">
                <a16:creationId xmlns:a16="http://schemas.microsoft.com/office/drawing/2014/main" id="{BE20459E-CEFC-00FA-83B1-50796806A0B6}"/>
              </a:ext>
            </a:extLst>
          </p:cNvPr>
          <p:cNvSpPr txBox="1"/>
          <p:nvPr/>
        </p:nvSpPr>
        <p:spPr>
          <a:xfrm>
            <a:off x="464548" y="1164350"/>
            <a:ext cx="365760" cy="1323439"/>
          </a:xfrm>
          <a:prstGeom prst="rect">
            <a:avLst/>
          </a:prstGeom>
          <a:noFill/>
        </p:spPr>
        <p:txBody>
          <a:bodyPr wrap="square" rtlCol="0">
            <a:spAutoFit/>
          </a:bodyPr>
          <a:lstStyle/>
          <a:p>
            <a:r>
              <a:rPr lang="en-GB" sz="8000" dirty="0">
                <a:solidFill>
                  <a:schemeClr val="bg1"/>
                </a:solidFill>
              </a:rPr>
              <a:t>“</a:t>
            </a:r>
            <a:endParaRPr lang="en-GB" sz="8000" dirty="0"/>
          </a:p>
        </p:txBody>
      </p:sp>
      <p:sp>
        <p:nvSpPr>
          <p:cNvPr id="9" name="TextBox 8">
            <a:extLst>
              <a:ext uri="{FF2B5EF4-FFF2-40B4-BE49-F238E27FC236}">
                <a16:creationId xmlns:a16="http://schemas.microsoft.com/office/drawing/2014/main" id="{6AFA91E8-15FA-F055-ABC7-50E89FC856E1}"/>
              </a:ext>
            </a:extLst>
          </p:cNvPr>
          <p:cNvSpPr txBox="1"/>
          <p:nvPr/>
        </p:nvSpPr>
        <p:spPr>
          <a:xfrm>
            <a:off x="450956" y="3160394"/>
            <a:ext cx="365760" cy="1323439"/>
          </a:xfrm>
          <a:prstGeom prst="rect">
            <a:avLst/>
          </a:prstGeom>
          <a:noFill/>
        </p:spPr>
        <p:txBody>
          <a:bodyPr wrap="square" rtlCol="0">
            <a:spAutoFit/>
          </a:bodyPr>
          <a:lstStyle/>
          <a:p>
            <a:r>
              <a:rPr lang="en-GB" sz="8000" dirty="0">
                <a:solidFill>
                  <a:schemeClr val="bg1"/>
                </a:solidFill>
              </a:rPr>
              <a:t>“</a:t>
            </a:r>
            <a:endParaRPr lang="en-GB" sz="8000" dirty="0"/>
          </a:p>
        </p:txBody>
      </p:sp>
      <p:sp>
        <p:nvSpPr>
          <p:cNvPr id="10" name="TextBox 9">
            <a:extLst>
              <a:ext uri="{FF2B5EF4-FFF2-40B4-BE49-F238E27FC236}">
                <a16:creationId xmlns:a16="http://schemas.microsoft.com/office/drawing/2014/main" id="{B5BCC6A7-7D49-0B67-4AEE-76BD17BC1219}"/>
              </a:ext>
            </a:extLst>
          </p:cNvPr>
          <p:cNvSpPr txBox="1"/>
          <p:nvPr/>
        </p:nvSpPr>
        <p:spPr>
          <a:xfrm>
            <a:off x="408625" y="4369166"/>
            <a:ext cx="365760" cy="1323439"/>
          </a:xfrm>
          <a:prstGeom prst="rect">
            <a:avLst/>
          </a:prstGeom>
          <a:noFill/>
        </p:spPr>
        <p:txBody>
          <a:bodyPr wrap="square" rtlCol="0">
            <a:spAutoFit/>
          </a:bodyPr>
          <a:lstStyle/>
          <a:p>
            <a:r>
              <a:rPr lang="en-GB" sz="8000" dirty="0">
                <a:solidFill>
                  <a:schemeClr val="bg1"/>
                </a:solidFill>
              </a:rPr>
              <a:t>“</a:t>
            </a:r>
            <a:endParaRPr lang="en-GB" sz="8000" dirty="0"/>
          </a:p>
        </p:txBody>
      </p:sp>
      <p:pic>
        <p:nvPicPr>
          <p:cNvPr id="11" name="Picture 10">
            <a:extLst>
              <a:ext uri="{FF2B5EF4-FFF2-40B4-BE49-F238E27FC236}">
                <a16:creationId xmlns:a16="http://schemas.microsoft.com/office/drawing/2014/main" id="{AC345670-DFCD-A280-605A-A2D16249648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987504" y="3863245"/>
            <a:ext cx="5358938" cy="3062249"/>
          </a:xfrm>
          <a:prstGeom prst="rect">
            <a:avLst/>
          </a:prstGeom>
        </p:spPr>
      </p:pic>
      <p:sp>
        <p:nvSpPr>
          <p:cNvPr id="12" name="TextBox 11">
            <a:extLst>
              <a:ext uri="{FF2B5EF4-FFF2-40B4-BE49-F238E27FC236}">
                <a16:creationId xmlns:a16="http://schemas.microsoft.com/office/drawing/2014/main" id="{9C3139BB-A30D-75E0-C00B-B54869462F1E}"/>
              </a:ext>
            </a:extLst>
          </p:cNvPr>
          <p:cNvSpPr txBox="1"/>
          <p:nvPr/>
        </p:nvSpPr>
        <p:spPr>
          <a:xfrm>
            <a:off x="5656258" y="1164349"/>
            <a:ext cx="365760" cy="1323439"/>
          </a:xfrm>
          <a:prstGeom prst="rect">
            <a:avLst/>
          </a:prstGeom>
          <a:noFill/>
        </p:spPr>
        <p:txBody>
          <a:bodyPr wrap="square" rtlCol="0">
            <a:spAutoFit/>
          </a:bodyPr>
          <a:lstStyle/>
          <a:p>
            <a:r>
              <a:rPr lang="en-GB" sz="8000" dirty="0">
                <a:solidFill>
                  <a:schemeClr val="bg1"/>
                </a:solidFill>
              </a:rPr>
              <a:t>“</a:t>
            </a:r>
            <a:endParaRPr lang="en-GB" sz="8000" dirty="0"/>
          </a:p>
        </p:txBody>
      </p:sp>
    </p:spTree>
    <p:extLst>
      <p:ext uri="{BB962C8B-B14F-4D97-AF65-F5344CB8AC3E}">
        <p14:creationId xmlns:p14="http://schemas.microsoft.com/office/powerpoint/2010/main" val="305231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KW post-training focus group feedback</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753849"/>
            <a:ext cx="5556000" cy="4423114"/>
          </a:xfrm>
        </p:spPr>
        <p:txBody>
          <a:bodyPr/>
          <a:lstStyle/>
          <a:p>
            <a:pPr marL="0" indent="0">
              <a:buNone/>
            </a:pPr>
            <a:r>
              <a:rPr lang="en-GB" b="1" dirty="0"/>
              <a:t>Value of focus group feedback</a:t>
            </a:r>
          </a:p>
          <a:p>
            <a:pPr marL="0" lvl="1" indent="0">
              <a:buNone/>
            </a:pPr>
            <a:r>
              <a:rPr lang="en-GB" dirty="0"/>
              <a:t>The focus groups provided opportunities to:</a:t>
            </a:r>
          </a:p>
          <a:p>
            <a:pPr lvl="1"/>
            <a:r>
              <a:rPr lang="en-GB" dirty="0"/>
              <a:t>Capture reflections on lessons learned five to six months after training</a:t>
            </a:r>
          </a:p>
          <a:p>
            <a:pPr lvl="1"/>
            <a:r>
              <a:rPr lang="en-GB" dirty="0"/>
              <a:t>Test knowledge retention </a:t>
            </a:r>
          </a:p>
          <a:p>
            <a:pPr marL="0" lvl="1" indent="0">
              <a:buNone/>
            </a:pPr>
            <a:r>
              <a:rPr lang="en-GB" dirty="0"/>
              <a:t>KWs reflected more deeply than when the survey issued after training completion</a:t>
            </a:r>
          </a:p>
          <a:p>
            <a:pPr marL="0" lvl="1" indent="0">
              <a:buNone/>
            </a:pPr>
            <a:r>
              <a:rPr lang="en-GB" dirty="0"/>
              <a:t>Findings around lessons learned were noticeably more positive than the survey suggested</a:t>
            </a:r>
          </a:p>
          <a:p>
            <a:pPr marL="0" lvl="1" indent="0">
              <a:buNone/>
            </a:pPr>
            <a:endParaRPr lang="en-GB" dirty="0"/>
          </a:p>
        </p:txBody>
      </p:sp>
      <p:sp>
        <p:nvSpPr>
          <p:cNvPr id="4" name="Content Placeholder 2">
            <a:extLst>
              <a:ext uri="{FF2B5EF4-FFF2-40B4-BE49-F238E27FC236}">
                <a16:creationId xmlns:a16="http://schemas.microsoft.com/office/drawing/2014/main" id="{7A54F30D-F984-77F3-8451-0359701FE37C}"/>
              </a:ext>
            </a:extLst>
          </p:cNvPr>
          <p:cNvSpPr txBox="1">
            <a:spLocks/>
          </p:cNvSpPr>
          <p:nvPr/>
        </p:nvSpPr>
        <p:spPr>
          <a:xfrm>
            <a:off x="6386619" y="1753849"/>
            <a:ext cx="5556000" cy="4423114"/>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Feedback</a:t>
            </a:r>
          </a:p>
          <a:p>
            <a:pPr marL="0" lvl="1" indent="0">
              <a:buNone/>
            </a:pPr>
            <a:r>
              <a:rPr lang="en-GB" dirty="0"/>
              <a:t>KWs were positive about training impact</a:t>
            </a:r>
          </a:p>
          <a:p>
            <a:pPr marL="0" lvl="1" indent="0">
              <a:buNone/>
            </a:pPr>
            <a:r>
              <a:rPr lang="en-GB" dirty="0"/>
              <a:t>KWs had mixed views on the impact of training on their level of knowledge:</a:t>
            </a:r>
          </a:p>
          <a:p>
            <a:pPr marL="378900" lvl="1" indent="-342900"/>
            <a:r>
              <a:rPr lang="en-GB" dirty="0"/>
              <a:t>Most felt it confirmed their knowledge and practice</a:t>
            </a:r>
          </a:p>
          <a:p>
            <a:pPr marL="378900" lvl="1" indent="-342900"/>
            <a:r>
              <a:rPr lang="en-GB" dirty="0"/>
              <a:t>Less experienced KWs said it offered new or deeper knowledge</a:t>
            </a:r>
          </a:p>
        </p:txBody>
      </p:sp>
    </p:spTree>
    <p:extLst>
      <p:ext uri="{BB962C8B-B14F-4D97-AF65-F5344CB8AC3E}">
        <p14:creationId xmlns:p14="http://schemas.microsoft.com/office/powerpoint/2010/main" val="4030509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KW post-training focus group feedback: learnings  </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574463"/>
            <a:ext cx="5556000" cy="4602500"/>
          </a:xfrm>
        </p:spPr>
        <p:txBody>
          <a:bodyPr/>
          <a:lstStyle/>
          <a:p>
            <a:pPr marL="0" indent="0">
              <a:buNone/>
            </a:pPr>
            <a:r>
              <a:rPr lang="en-GB" b="1" dirty="0"/>
              <a:t>KWs reported knowledge gained or confirmed related to:</a:t>
            </a:r>
          </a:p>
          <a:p>
            <a:pPr lvl="1"/>
            <a:r>
              <a:rPr lang="en-GB" dirty="0"/>
              <a:t>Barriers older clients face in finding employment (e.g. low confidence due to age)</a:t>
            </a:r>
          </a:p>
          <a:p>
            <a:pPr lvl="1"/>
            <a:r>
              <a:rPr lang="en-GB" dirty="0"/>
              <a:t>Identifying resources to support older clients (such as the No Desire To Retire website)</a:t>
            </a:r>
          </a:p>
          <a:p>
            <a:pPr lvl="1"/>
            <a:r>
              <a:rPr lang="en-GB" dirty="0"/>
              <a:t>How employment support programmes can fail to support older clients effectively </a:t>
            </a:r>
          </a:p>
          <a:p>
            <a:pPr lvl="1"/>
            <a:r>
              <a:rPr lang="en-GB" dirty="0"/>
              <a:t>Common prejudices/biases</a:t>
            </a:r>
          </a:p>
          <a:p>
            <a:pPr lvl="1"/>
            <a:r>
              <a:rPr lang="en-GB" dirty="0"/>
              <a:t>Employer age discrimination and approaches to counter it</a:t>
            </a:r>
          </a:p>
          <a:p>
            <a:pPr lvl="1"/>
            <a:endParaRPr lang="en-GB" dirty="0"/>
          </a:p>
        </p:txBody>
      </p:sp>
      <p:pic>
        <p:nvPicPr>
          <p:cNvPr id="5" name="Picture Placeholder 6">
            <a:extLst>
              <a:ext uri="{FF2B5EF4-FFF2-40B4-BE49-F238E27FC236}">
                <a16:creationId xmlns:a16="http://schemas.microsoft.com/office/drawing/2014/main" id="{4479ABFE-21A6-E9BD-BBB7-F9D148FA55D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540171" y="1578065"/>
            <a:ext cx="4760686" cy="5279935"/>
          </a:xfrm>
          <a:prstGeom prst="rect">
            <a:avLst/>
          </a:prstGeom>
        </p:spPr>
      </p:pic>
    </p:spTree>
    <p:extLst>
      <p:ext uri="{BB962C8B-B14F-4D97-AF65-F5344CB8AC3E}">
        <p14:creationId xmlns:p14="http://schemas.microsoft.com/office/powerpoint/2010/main" val="517260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399C8-4FAC-49D2-9631-F8CC6ADE7795}"/>
              </a:ext>
            </a:extLst>
          </p:cNvPr>
          <p:cNvSpPr>
            <a:spLocks noGrp="1"/>
          </p:cNvSpPr>
          <p:nvPr>
            <p:ph type="ctrTitle"/>
          </p:nvPr>
        </p:nvSpPr>
        <p:spPr>
          <a:xfrm>
            <a:off x="539999" y="1592210"/>
            <a:ext cx="6461933" cy="1680379"/>
          </a:xfrm>
        </p:spPr>
        <p:txBody>
          <a:bodyPr>
            <a:normAutofit/>
          </a:bodyPr>
          <a:lstStyle/>
          <a:p>
            <a:r>
              <a:rPr lang="en-GB" dirty="0"/>
              <a:t>Perceptions of barriers to work</a:t>
            </a:r>
          </a:p>
        </p:txBody>
      </p:sp>
      <p:sp>
        <p:nvSpPr>
          <p:cNvPr id="5" name="Subtitle 4">
            <a:extLst>
              <a:ext uri="{FF2B5EF4-FFF2-40B4-BE49-F238E27FC236}">
                <a16:creationId xmlns:a16="http://schemas.microsoft.com/office/drawing/2014/main" id="{4B42F61D-6394-4A9D-AA17-22D25C92E488}"/>
              </a:ext>
            </a:extLst>
          </p:cNvPr>
          <p:cNvSpPr>
            <a:spLocks noGrp="1"/>
          </p:cNvSpPr>
          <p:nvPr>
            <p:ph type="subTitle" idx="1"/>
          </p:nvPr>
        </p:nvSpPr>
        <p:spPr/>
        <p:txBody>
          <a:bodyPr/>
          <a:lstStyle/>
          <a:p>
            <a:r>
              <a:rPr lang="en-GB" dirty="0"/>
              <a:t>Key Workers</a:t>
            </a:r>
          </a:p>
        </p:txBody>
      </p:sp>
    </p:spTree>
    <p:extLst>
      <p:ext uri="{BB962C8B-B14F-4D97-AF65-F5344CB8AC3E}">
        <p14:creationId xmlns:p14="http://schemas.microsoft.com/office/powerpoint/2010/main" val="2518423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F22BE-F0AD-4A05-A49A-867809A83040}"/>
              </a:ext>
            </a:extLst>
          </p:cNvPr>
          <p:cNvSpPr>
            <a:spLocks noGrp="1"/>
          </p:cNvSpPr>
          <p:nvPr>
            <p:ph idx="13"/>
          </p:nvPr>
        </p:nvSpPr>
        <p:spPr>
          <a:xfrm>
            <a:off x="7998595" y="1481330"/>
            <a:ext cx="3924338" cy="4875367"/>
          </a:xfrm>
        </p:spPr>
        <p:txBody>
          <a:bodyPr/>
          <a:lstStyle/>
          <a:p>
            <a:pPr marL="0" lvl="1" indent="0">
              <a:buNone/>
            </a:pPr>
            <a:r>
              <a:rPr lang="en-GB" dirty="0"/>
              <a:t>KWs listed up to five barriers to work older clients are more likely to face than younger clients </a:t>
            </a:r>
          </a:p>
          <a:p>
            <a:pPr marL="0" lvl="1" indent="0">
              <a:buNone/>
            </a:pPr>
            <a:r>
              <a:rPr lang="en-GB" dirty="0"/>
              <a:t>Age was more frequently identified barrier after training</a:t>
            </a:r>
          </a:p>
          <a:p>
            <a:pPr marL="0" lvl="1" indent="0">
              <a:buNone/>
            </a:pPr>
            <a:r>
              <a:rPr lang="en-GB" dirty="0"/>
              <a:t>Limited skills, experience and/or qualifications were more commonly identified after training</a:t>
            </a:r>
          </a:p>
          <a:p>
            <a:pPr marL="0" lvl="1" indent="0">
              <a:buNone/>
            </a:pPr>
            <a:r>
              <a:rPr lang="en-GB" dirty="0"/>
              <a:t>Low confidence / motivation was seen as less important after training</a:t>
            </a:r>
          </a:p>
          <a:p>
            <a:pPr lvl="1"/>
            <a:endParaRPr lang="en-GB" dirty="0"/>
          </a:p>
        </p:txBody>
      </p:sp>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a:xfrm>
            <a:off x="540003" y="446868"/>
            <a:ext cx="7367864" cy="1034462"/>
          </a:xfrm>
        </p:spPr>
        <p:txBody>
          <a:bodyPr/>
          <a:lstStyle/>
          <a:p>
            <a:r>
              <a:rPr lang="en-GB" dirty="0"/>
              <a:t>KW perceptions of employability barriers</a:t>
            </a:r>
          </a:p>
        </p:txBody>
      </p:sp>
      <p:sp>
        <p:nvSpPr>
          <p:cNvPr id="8" name="Content Placeholder 2">
            <a:extLst>
              <a:ext uri="{FF2B5EF4-FFF2-40B4-BE49-F238E27FC236}">
                <a16:creationId xmlns:a16="http://schemas.microsoft.com/office/drawing/2014/main" id="{52ACAE6D-F537-24F9-F60A-36683121DD2A}"/>
              </a:ext>
            </a:extLst>
          </p:cNvPr>
          <p:cNvSpPr txBox="1">
            <a:spLocks/>
          </p:cNvSpPr>
          <p:nvPr/>
        </p:nvSpPr>
        <p:spPr>
          <a:xfrm>
            <a:off x="540003" y="1481330"/>
            <a:ext cx="11550397" cy="490466"/>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b="1" dirty="0"/>
          </a:p>
        </p:txBody>
      </p:sp>
      <p:graphicFrame>
        <p:nvGraphicFramePr>
          <p:cNvPr id="4" name="Table 4">
            <a:extLst>
              <a:ext uri="{FF2B5EF4-FFF2-40B4-BE49-F238E27FC236}">
                <a16:creationId xmlns:a16="http://schemas.microsoft.com/office/drawing/2014/main" id="{E98C3F4A-B6C6-7B02-974A-514F0F8C5F19}"/>
              </a:ext>
            </a:extLst>
          </p:cNvPr>
          <p:cNvGraphicFramePr>
            <a:graphicFrameLocks noGrp="1"/>
          </p:cNvGraphicFramePr>
          <p:nvPr>
            <p:extLst>
              <p:ext uri="{D42A27DB-BD31-4B8C-83A1-F6EECF244321}">
                <p14:modId xmlns:p14="http://schemas.microsoft.com/office/powerpoint/2010/main" val="1627947680"/>
              </p:ext>
            </p:extLst>
          </p:nvPr>
        </p:nvGraphicFramePr>
        <p:xfrm>
          <a:off x="540003" y="1488814"/>
          <a:ext cx="7025226" cy="4594320"/>
        </p:xfrm>
        <a:graphic>
          <a:graphicData uri="http://schemas.openxmlformats.org/drawingml/2006/table">
            <a:tbl>
              <a:tblPr firstRow="1" bandRow="1">
                <a:tableStyleId>{5C22544A-7EE6-4342-B048-85BDC9FD1C3A}</a:tableStyleId>
              </a:tblPr>
              <a:tblGrid>
                <a:gridCol w="3281226">
                  <a:extLst>
                    <a:ext uri="{9D8B030D-6E8A-4147-A177-3AD203B41FA5}">
                      <a16:colId xmlns:a16="http://schemas.microsoft.com/office/drawing/2014/main" val="1105173717"/>
                    </a:ext>
                  </a:extLst>
                </a:gridCol>
                <a:gridCol w="936000">
                  <a:extLst>
                    <a:ext uri="{9D8B030D-6E8A-4147-A177-3AD203B41FA5}">
                      <a16:colId xmlns:a16="http://schemas.microsoft.com/office/drawing/2014/main" val="2176950020"/>
                    </a:ext>
                  </a:extLst>
                </a:gridCol>
                <a:gridCol w="936000">
                  <a:extLst>
                    <a:ext uri="{9D8B030D-6E8A-4147-A177-3AD203B41FA5}">
                      <a16:colId xmlns:a16="http://schemas.microsoft.com/office/drawing/2014/main" val="3780015780"/>
                    </a:ext>
                  </a:extLst>
                </a:gridCol>
                <a:gridCol w="936000">
                  <a:extLst>
                    <a:ext uri="{9D8B030D-6E8A-4147-A177-3AD203B41FA5}">
                      <a16:colId xmlns:a16="http://schemas.microsoft.com/office/drawing/2014/main" val="3181489695"/>
                    </a:ext>
                  </a:extLst>
                </a:gridCol>
                <a:gridCol w="936000">
                  <a:extLst>
                    <a:ext uri="{9D8B030D-6E8A-4147-A177-3AD203B41FA5}">
                      <a16:colId xmlns:a16="http://schemas.microsoft.com/office/drawing/2014/main" val="3260951356"/>
                    </a:ext>
                  </a:extLst>
                </a:gridCol>
              </a:tblGrid>
              <a:tr h="288000">
                <a:tc rowSpan="2">
                  <a:txBody>
                    <a:bodyPr/>
                    <a:lstStyle/>
                    <a:p>
                      <a:pPr marL="72000" indent="0" algn="l">
                        <a:lnSpc>
                          <a:spcPct val="100000"/>
                        </a:lnSpc>
                        <a:spcBef>
                          <a:spcPts val="0"/>
                        </a:spcBef>
                        <a:spcAft>
                          <a:spcPts val="0"/>
                        </a:spcAft>
                      </a:pPr>
                      <a:r>
                        <a:rPr lang="en-GB" sz="1200" b="1" dirty="0">
                          <a:effectLst/>
                        </a:rPr>
                        <a:t> </a:t>
                      </a:r>
                      <a:r>
                        <a:rPr lang="en-GB" sz="1200" b="1" spc="-10" dirty="0">
                          <a:effectLst/>
                        </a:rPr>
                        <a:t>Barrier</a:t>
                      </a:r>
                      <a:endParaRPr lang="en-GB"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gridSpan="2">
                  <a:txBody>
                    <a:bodyPr/>
                    <a:lstStyle/>
                    <a:p>
                      <a:pPr marL="72000" algn="ctr">
                        <a:spcBef>
                          <a:spcPts val="0"/>
                        </a:spcBef>
                        <a:spcAft>
                          <a:spcPts val="0"/>
                        </a:spcAft>
                      </a:pPr>
                      <a:r>
                        <a:rPr lang="en-GB" sz="1200" dirty="0"/>
                        <a:t>Baseline (w/ training </a:t>
                      </a:r>
                    </a:p>
                  </a:txBody>
                  <a:tcPr anchor="ctr"/>
                </a:tc>
                <a:tc hMerge="1">
                  <a:txBody>
                    <a:bodyPr/>
                    <a:lstStyle/>
                    <a:p>
                      <a:pPr marL="72000" algn="ctr">
                        <a:spcBef>
                          <a:spcPts val="0"/>
                        </a:spcBef>
                        <a:spcAft>
                          <a:spcPts val="0"/>
                        </a:spcAft>
                      </a:pPr>
                      <a:endParaRPr lang="en-GB" sz="1200" dirty="0"/>
                    </a:p>
                  </a:txBody>
                  <a:tcPr anchor="ctr"/>
                </a:tc>
                <a:tc gridSpan="2">
                  <a:txBody>
                    <a:bodyPr/>
                    <a:lstStyle/>
                    <a:p>
                      <a:pPr marL="72000" algn="ctr">
                        <a:spcBef>
                          <a:spcPts val="0"/>
                        </a:spcBef>
                        <a:spcAft>
                          <a:spcPts val="0"/>
                        </a:spcAft>
                      </a:pPr>
                      <a:r>
                        <a:rPr lang="en-GB" sz="1200" dirty="0"/>
                        <a:t>Follow up (w/ training </a:t>
                      </a:r>
                    </a:p>
                  </a:txBody>
                  <a:tcPr anchor="ctr"/>
                </a:tc>
                <a:tc hMerge="1">
                  <a:txBody>
                    <a:bodyPr/>
                    <a:lstStyle/>
                    <a:p>
                      <a:pPr marL="72000" algn="ctr">
                        <a:spcBef>
                          <a:spcPts val="0"/>
                        </a:spcBef>
                        <a:spcAft>
                          <a:spcPts val="0"/>
                        </a:spcAft>
                      </a:pPr>
                      <a:endParaRPr lang="en-GB" sz="1200" dirty="0"/>
                    </a:p>
                  </a:txBody>
                  <a:tcPr anchor="ctr"/>
                </a:tc>
                <a:extLst>
                  <a:ext uri="{0D108BD9-81ED-4DB2-BD59-A6C34878D82A}">
                    <a16:rowId xmlns:a16="http://schemas.microsoft.com/office/drawing/2014/main" val="2086103256"/>
                  </a:ext>
                </a:extLst>
              </a:tr>
              <a:tr h="252000">
                <a:tc vMerge="1">
                  <a:txBody>
                    <a:bodyPr/>
                    <a:lstStyle/>
                    <a:p>
                      <a:pPr marL="72000" algn="ctr">
                        <a:lnSpc>
                          <a:spcPct val="100000"/>
                        </a:lnSpc>
                        <a:spcBef>
                          <a:spcPts val="0"/>
                        </a:spcBef>
                        <a:spcAft>
                          <a:spcPts val="0"/>
                        </a:spcAft>
                      </a:pPr>
                      <a:endParaRPr lang="en-GB" dirty="0"/>
                    </a:p>
                  </a:txBody>
                  <a:tcPr anchor="ctr"/>
                </a:tc>
                <a:tc>
                  <a:txBody>
                    <a:bodyPr/>
                    <a:lstStyle/>
                    <a:p>
                      <a:pPr marL="72000" algn="ctr">
                        <a:spcBef>
                          <a:spcPts val="0"/>
                        </a:spcBef>
                        <a:spcAft>
                          <a:spcPts val="0"/>
                        </a:spcAft>
                      </a:pPr>
                      <a:r>
                        <a:rPr lang="en-GB" sz="1200" dirty="0"/>
                        <a:t>Count</a:t>
                      </a:r>
                    </a:p>
                  </a:txBody>
                  <a:tcPr anchor="ctr"/>
                </a:tc>
                <a:tc>
                  <a:txBody>
                    <a:bodyPr/>
                    <a:lstStyle/>
                    <a:p>
                      <a:pPr marL="72000" algn="ctr">
                        <a:spcBef>
                          <a:spcPts val="0"/>
                        </a:spcBef>
                        <a:spcAft>
                          <a:spcPts val="0"/>
                        </a:spcAft>
                      </a:pPr>
                      <a:r>
                        <a:rPr lang="en-GB" sz="1200" dirty="0"/>
                        <a:t>% of KWs</a:t>
                      </a:r>
                    </a:p>
                  </a:txBody>
                  <a:tcPr anchor="ctr"/>
                </a:tc>
                <a:tc>
                  <a:txBody>
                    <a:bodyPr/>
                    <a:lstStyle/>
                    <a:p>
                      <a:pPr marL="72000" algn="ctr">
                        <a:spcBef>
                          <a:spcPts val="0"/>
                        </a:spcBef>
                        <a:spcAft>
                          <a:spcPts val="0"/>
                        </a:spcAft>
                      </a:pPr>
                      <a:r>
                        <a:rPr lang="en-GB" sz="1200" dirty="0"/>
                        <a:t>Count</a:t>
                      </a:r>
                    </a:p>
                  </a:txBody>
                  <a:tcPr anchor="ctr"/>
                </a:tc>
                <a:tc>
                  <a:txBody>
                    <a:bodyPr/>
                    <a:lstStyle/>
                    <a:p>
                      <a:pPr marL="72000" algn="ctr">
                        <a:spcBef>
                          <a:spcPts val="0"/>
                        </a:spcBef>
                        <a:spcAft>
                          <a:spcPts val="0"/>
                        </a:spcAft>
                      </a:pPr>
                      <a:r>
                        <a:rPr lang="en-GB" sz="1200" dirty="0"/>
                        <a:t>% of KWs</a:t>
                      </a:r>
                    </a:p>
                  </a:txBody>
                  <a:tcPr anchor="ctr"/>
                </a:tc>
                <a:extLst>
                  <a:ext uri="{0D108BD9-81ED-4DB2-BD59-A6C34878D82A}">
                    <a16:rowId xmlns:a16="http://schemas.microsoft.com/office/drawing/2014/main" val="495347567"/>
                  </a:ext>
                </a:extLst>
              </a:tr>
              <a:tr h="252000">
                <a:tc>
                  <a:txBody>
                    <a:bodyPr/>
                    <a:lstStyle/>
                    <a:p>
                      <a:pPr marL="72000" algn="l">
                        <a:lnSpc>
                          <a:spcPct val="100000"/>
                        </a:lnSpc>
                        <a:spcBef>
                          <a:spcPts val="0"/>
                        </a:spcBef>
                        <a:spcAft>
                          <a:spcPts val="0"/>
                        </a:spcAft>
                      </a:pPr>
                      <a:r>
                        <a:rPr lang="en-GB" sz="1200" b="0" spc="-25" dirty="0">
                          <a:effectLst/>
                        </a:rPr>
                        <a:t>Age</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09855" algn="ctr">
                        <a:spcBef>
                          <a:spcPts val="260"/>
                        </a:spcBef>
                        <a:spcAft>
                          <a:spcPts val="0"/>
                        </a:spcAft>
                      </a:pPr>
                      <a:r>
                        <a:rPr lang="en-GB" sz="1200" b="0" spc="-25" dirty="0">
                          <a:solidFill>
                            <a:schemeClr val="tx1"/>
                          </a:solidFill>
                          <a:effectLst/>
                        </a:rPr>
                        <a:t>12</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10490" algn="ctr">
                        <a:spcBef>
                          <a:spcPts val="260"/>
                        </a:spcBef>
                        <a:spcAft>
                          <a:spcPts val="0"/>
                        </a:spcAft>
                      </a:pPr>
                      <a:r>
                        <a:rPr lang="en-GB" sz="1200" b="0" spc="-25" dirty="0">
                          <a:effectLst/>
                        </a:rPr>
                        <a:t>60%</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25730" marR="111125" algn="ctr">
                        <a:spcBef>
                          <a:spcPts val="260"/>
                        </a:spcBef>
                        <a:spcAft>
                          <a:spcPts val="0"/>
                        </a:spcAft>
                      </a:pPr>
                      <a:r>
                        <a:rPr lang="en-GB" sz="1200" b="0" spc="-25" dirty="0">
                          <a:solidFill>
                            <a:schemeClr val="tx1"/>
                          </a:solidFill>
                          <a:effectLst/>
                        </a:rPr>
                        <a:t>16</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11760" algn="ctr">
                        <a:spcBef>
                          <a:spcPts val="260"/>
                        </a:spcBef>
                        <a:spcAft>
                          <a:spcPts val="0"/>
                        </a:spcAft>
                      </a:pPr>
                      <a:r>
                        <a:rPr lang="en-GB" sz="1200" b="0" spc="-25" dirty="0">
                          <a:solidFill>
                            <a:schemeClr val="bg1"/>
                          </a:solidFill>
                          <a:effectLst/>
                        </a:rPr>
                        <a:t>80%</a:t>
                      </a:r>
                      <a:endParaRPr lang="en-GB" sz="110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extLst>
                  <a:ext uri="{0D108BD9-81ED-4DB2-BD59-A6C34878D82A}">
                    <a16:rowId xmlns:a16="http://schemas.microsoft.com/office/drawing/2014/main" val="3613968543"/>
                  </a:ext>
                </a:extLst>
              </a:tr>
              <a:tr h="252000">
                <a:tc>
                  <a:txBody>
                    <a:bodyPr/>
                    <a:lstStyle/>
                    <a:p>
                      <a:pPr marL="72000" algn="l">
                        <a:lnSpc>
                          <a:spcPct val="100000"/>
                        </a:lnSpc>
                        <a:spcBef>
                          <a:spcPts val="0"/>
                        </a:spcBef>
                        <a:spcAft>
                          <a:spcPts val="0"/>
                        </a:spcAft>
                      </a:pPr>
                      <a:r>
                        <a:rPr lang="en-GB" sz="1200" b="0" dirty="0">
                          <a:effectLst/>
                        </a:rPr>
                        <a:t>Limited</a:t>
                      </a:r>
                      <a:r>
                        <a:rPr lang="en-GB" sz="1200" b="0" spc="10" dirty="0">
                          <a:effectLst/>
                        </a:rPr>
                        <a:t> </a:t>
                      </a:r>
                      <a:r>
                        <a:rPr lang="en-GB" sz="1200" b="0" dirty="0">
                          <a:effectLst/>
                        </a:rPr>
                        <a:t>skills,</a:t>
                      </a:r>
                      <a:r>
                        <a:rPr lang="en-GB" sz="1200" b="0" spc="35" dirty="0">
                          <a:effectLst/>
                        </a:rPr>
                        <a:t> </a:t>
                      </a:r>
                      <a:r>
                        <a:rPr lang="en-GB" sz="1200" b="0" dirty="0">
                          <a:effectLst/>
                        </a:rPr>
                        <a:t>experience</a:t>
                      </a:r>
                      <a:r>
                        <a:rPr lang="en-GB" sz="1200" b="0" spc="15" dirty="0">
                          <a:effectLst/>
                        </a:rPr>
                        <a:t> </a:t>
                      </a:r>
                      <a:r>
                        <a:rPr lang="en-GB" sz="1200" b="0" dirty="0">
                          <a:effectLst/>
                        </a:rPr>
                        <a:t>and/or</a:t>
                      </a:r>
                      <a:r>
                        <a:rPr lang="en-GB" sz="1200" b="0" spc="20" dirty="0">
                          <a:effectLst/>
                        </a:rPr>
                        <a:t> </a:t>
                      </a:r>
                      <a:r>
                        <a:rPr lang="en-GB" sz="1200" b="0" spc="-10" dirty="0">
                          <a:effectLst/>
                        </a:rPr>
                        <a:t>qualifications</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0160" algn="ctr">
                        <a:spcBef>
                          <a:spcPts val="210"/>
                        </a:spcBef>
                        <a:spcAft>
                          <a:spcPts val="0"/>
                        </a:spcAft>
                      </a:pPr>
                      <a:r>
                        <a:rPr lang="en-GB" sz="1200" b="0" dirty="0">
                          <a:solidFill>
                            <a:schemeClr val="tx1"/>
                          </a:solidFill>
                          <a:effectLst/>
                        </a:rPr>
                        <a:t>9</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10490" algn="ctr">
                        <a:spcBef>
                          <a:spcPts val="210"/>
                        </a:spcBef>
                        <a:spcAft>
                          <a:spcPts val="0"/>
                        </a:spcAft>
                      </a:pPr>
                      <a:r>
                        <a:rPr lang="en-GB" sz="1200" b="0" spc="-25" dirty="0">
                          <a:effectLst/>
                        </a:rPr>
                        <a:t>45%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25730" marR="111125" algn="ctr">
                        <a:spcBef>
                          <a:spcPts val="210"/>
                        </a:spcBef>
                        <a:spcAft>
                          <a:spcPts val="0"/>
                        </a:spcAft>
                      </a:pPr>
                      <a:r>
                        <a:rPr lang="en-GB" sz="1200" b="0" spc="-25" dirty="0">
                          <a:solidFill>
                            <a:schemeClr val="tx1"/>
                          </a:solidFill>
                          <a:effectLst/>
                        </a:rPr>
                        <a:t>15</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11760" algn="ctr">
                        <a:spcBef>
                          <a:spcPts val="210"/>
                        </a:spcBef>
                        <a:spcAft>
                          <a:spcPts val="0"/>
                        </a:spcAft>
                      </a:pPr>
                      <a:r>
                        <a:rPr lang="en-GB" sz="1200" b="0" spc="-25" dirty="0">
                          <a:solidFill>
                            <a:schemeClr val="bg1"/>
                          </a:solidFill>
                          <a:effectLst/>
                        </a:rPr>
                        <a:t>75%</a:t>
                      </a:r>
                      <a:endParaRPr lang="en-GB" sz="110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extLst>
                  <a:ext uri="{0D108BD9-81ED-4DB2-BD59-A6C34878D82A}">
                    <a16:rowId xmlns:a16="http://schemas.microsoft.com/office/drawing/2014/main" val="3796614636"/>
                  </a:ext>
                </a:extLst>
              </a:tr>
              <a:tr h="252000">
                <a:tc>
                  <a:txBody>
                    <a:bodyPr/>
                    <a:lstStyle/>
                    <a:p>
                      <a:pPr marL="72000" algn="l">
                        <a:lnSpc>
                          <a:spcPct val="100000"/>
                        </a:lnSpc>
                        <a:spcBef>
                          <a:spcPts val="0"/>
                        </a:spcBef>
                        <a:spcAft>
                          <a:spcPts val="0"/>
                        </a:spcAft>
                      </a:pPr>
                      <a:r>
                        <a:rPr lang="en-GB" sz="1200" b="0" spc="-10" dirty="0">
                          <a:effectLst/>
                        </a:rPr>
                        <a:t>Health</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09855" algn="ctr">
                        <a:spcBef>
                          <a:spcPts val="235"/>
                        </a:spcBef>
                        <a:spcAft>
                          <a:spcPts val="0"/>
                        </a:spcAft>
                      </a:pPr>
                      <a:r>
                        <a:rPr lang="en-GB" sz="1200" b="0" spc="-25" dirty="0">
                          <a:solidFill>
                            <a:schemeClr val="tx1"/>
                          </a:solidFill>
                          <a:effectLst/>
                        </a:rPr>
                        <a:t>14</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10490" algn="ctr">
                        <a:spcBef>
                          <a:spcPts val="235"/>
                        </a:spcBef>
                        <a:spcAft>
                          <a:spcPts val="0"/>
                        </a:spcAft>
                      </a:pPr>
                      <a:r>
                        <a:rPr lang="en-GB" sz="1200" b="0" spc="-25" dirty="0">
                          <a:effectLst/>
                        </a:rPr>
                        <a:t>70%</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25730" marR="111125" algn="ctr">
                        <a:spcBef>
                          <a:spcPts val="235"/>
                        </a:spcBef>
                        <a:spcAft>
                          <a:spcPts val="0"/>
                        </a:spcAft>
                      </a:pPr>
                      <a:r>
                        <a:rPr lang="en-GB" sz="1200" b="0" spc="-25" dirty="0">
                          <a:solidFill>
                            <a:schemeClr val="tx1"/>
                          </a:solidFill>
                          <a:effectLst/>
                        </a:rPr>
                        <a:t>14</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11760" algn="ctr">
                        <a:spcBef>
                          <a:spcPts val="235"/>
                        </a:spcBef>
                        <a:spcAft>
                          <a:spcPts val="0"/>
                        </a:spcAft>
                      </a:pPr>
                      <a:r>
                        <a:rPr lang="en-GB" sz="1200" b="0" spc="-25" dirty="0">
                          <a:solidFill>
                            <a:schemeClr val="tx1"/>
                          </a:solidFill>
                          <a:effectLst/>
                        </a:rPr>
                        <a:t>70%</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extLst>
                  <a:ext uri="{0D108BD9-81ED-4DB2-BD59-A6C34878D82A}">
                    <a16:rowId xmlns:a16="http://schemas.microsoft.com/office/drawing/2014/main" val="3721507846"/>
                  </a:ext>
                </a:extLst>
              </a:tr>
              <a:tr h="252000">
                <a:tc>
                  <a:txBody>
                    <a:bodyPr/>
                    <a:lstStyle/>
                    <a:p>
                      <a:pPr marL="72000" algn="l">
                        <a:lnSpc>
                          <a:spcPct val="100000"/>
                        </a:lnSpc>
                        <a:spcBef>
                          <a:spcPts val="0"/>
                        </a:spcBef>
                        <a:spcAft>
                          <a:spcPts val="0"/>
                        </a:spcAft>
                      </a:pPr>
                      <a:r>
                        <a:rPr lang="en-GB" sz="1200" b="0" dirty="0">
                          <a:effectLst/>
                        </a:rPr>
                        <a:t>IT</a:t>
                      </a:r>
                      <a:r>
                        <a:rPr lang="en-GB" sz="1200" b="0" spc="20" dirty="0">
                          <a:effectLst/>
                        </a:rPr>
                        <a:t> </a:t>
                      </a:r>
                      <a:r>
                        <a:rPr lang="en-GB" sz="1200" b="0" spc="-10" dirty="0">
                          <a:effectLst/>
                        </a:rPr>
                        <a:t>skills/access</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09855" algn="ctr">
                        <a:spcBef>
                          <a:spcPts val="210"/>
                        </a:spcBef>
                        <a:spcAft>
                          <a:spcPts val="0"/>
                        </a:spcAft>
                      </a:pPr>
                      <a:r>
                        <a:rPr lang="en-GB" sz="1200" b="0" spc="-25" dirty="0">
                          <a:solidFill>
                            <a:schemeClr val="tx1"/>
                          </a:solidFill>
                          <a:effectLst/>
                        </a:rPr>
                        <a:t>15</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10490" algn="ctr">
                        <a:spcBef>
                          <a:spcPts val="210"/>
                        </a:spcBef>
                        <a:spcAft>
                          <a:spcPts val="0"/>
                        </a:spcAft>
                      </a:pPr>
                      <a:r>
                        <a:rPr lang="en-GB" sz="1200" b="0" spc="-25" dirty="0">
                          <a:solidFill>
                            <a:schemeClr val="bg1"/>
                          </a:solidFill>
                          <a:effectLst/>
                        </a:rPr>
                        <a:t>75%</a:t>
                      </a:r>
                      <a:endParaRPr lang="en-GB" sz="110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tc>
                  <a:txBody>
                    <a:bodyPr/>
                    <a:lstStyle/>
                    <a:p>
                      <a:pPr marL="125730" marR="111125" algn="ctr">
                        <a:spcBef>
                          <a:spcPts val="210"/>
                        </a:spcBef>
                        <a:spcAft>
                          <a:spcPts val="0"/>
                        </a:spcAft>
                      </a:pPr>
                      <a:r>
                        <a:rPr lang="en-GB" sz="1200" b="0" spc="-25" dirty="0">
                          <a:solidFill>
                            <a:schemeClr val="tx1"/>
                          </a:solidFill>
                          <a:effectLst/>
                        </a:rPr>
                        <a:t>12</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11760" algn="ctr">
                        <a:spcBef>
                          <a:spcPts val="210"/>
                        </a:spcBef>
                        <a:spcAft>
                          <a:spcPts val="0"/>
                        </a:spcAft>
                      </a:pPr>
                      <a:r>
                        <a:rPr lang="en-GB" sz="1200" b="0" spc="-25" dirty="0">
                          <a:solidFill>
                            <a:schemeClr val="tx1"/>
                          </a:solidFill>
                          <a:effectLst/>
                        </a:rPr>
                        <a:t>60%</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extLst>
                  <a:ext uri="{0D108BD9-81ED-4DB2-BD59-A6C34878D82A}">
                    <a16:rowId xmlns:a16="http://schemas.microsoft.com/office/drawing/2014/main" val="3229643588"/>
                  </a:ext>
                </a:extLst>
              </a:tr>
              <a:tr h="252000">
                <a:tc>
                  <a:txBody>
                    <a:bodyPr/>
                    <a:lstStyle/>
                    <a:p>
                      <a:pPr marL="72000" algn="l">
                        <a:lnSpc>
                          <a:spcPct val="100000"/>
                        </a:lnSpc>
                        <a:spcBef>
                          <a:spcPts val="0"/>
                        </a:spcBef>
                        <a:spcAft>
                          <a:spcPts val="0"/>
                        </a:spcAft>
                      </a:pPr>
                      <a:r>
                        <a:rPr lang="en-GB" sz="1200" b="0" dirty="0">
                          <a:effectLst/>
                        </a:rPr>
                        <a:t>Low</a:t>
                      </a:r>
                      <a:r>
                        <a:rPr lang="en-GB" sz="1200" b="0" spc="-10" dirty="0">
                          <a:effectLst/>
                        </a:rPr>
                        <a:t> confidence</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09855" algn="ctr">
                        <a:spcBef>
                          <a:spcPts val="235"/>
                        </a:spcBef>
                        <a:spcAft>
                          <a:spcPts val="0"/>
                        </a:spcAft>
                      </a:pPr>
                      <a:r>
                        <a:rPr lang="en-GB" sz="1200" b="0" spc="-25" dirty="0">
                          <a:solidFill>
                            <a:schemeClr val="tx1"/>
                          </a:solidFill>
                          <a:effectLst/>
                        </a:rPr>
                        <a:t>13</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10490" algn="ctr">
                        <a:spcBef>
                          <a:spcPts val="235"/>
                        </a:spcBef>
                        <a:spcAft>
                          <a:spcPts val="0"/>
                        </a:spcAft>
                      </a:pPr>
                      <a:r>
                        <a:rPr lang="en-GB" sz="1200" b="0" spc="-25" dirty="0">
                          <a:effectLst/>
                        </a:rPr>
                        <a:t>65%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8890" algn="ctr">
                        <a:spcBef>
                          <a:spcPts val="235"/>
                        </a:spcBef>
                        <a:spcAft>
                          <a:spcPts val="0"/>
                        </a:spcAft>
                      </a:pPr>
                      <a:r>
                        <a:rPr lang="en-GB" sz="1200" b="0" dirty="0">
                          <a:solidFill>
                            <a:schemeClr val="tx1"/>
                          </a:solidFill>
                          <a:effectLst/>
                        </a:rPr>
                        <a:t>9</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11760" algn="ctr">
                        <a:spcBef>
                          <a:spcPts val="235"/>
                        </a:spcBef>
                        <a:spcAft>
                          <a:spcPts val="0"/>
                        </a:spcAft>
                      </a:pPr>
                      <a:r>
                        <a:rPr lang="en-GB" sz="1200" b="0" spc="-25" dirty="0">
                          <a:solidFill>
                            <a:schemeClr val="tx1"/>
                          </a:solidFill>
                          <a:effectLst/>
                        </a:rPr>
                        <a:t>45%</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2023289807"/>
                  </a:ext>
                </a:extLst>
              </a:tr>
              <a:tr h="252000">
                <a:tc>
                  <a:txBody>
                    <a:bodyPr/>
                    <a:lstStyle/>
                    <a:p>
                      <a:pPr marL="72000" algn="l">
                        <a:lnSpc>
                          <a:spcPct val="100000"/>
                        </a:lnSpc>
                        <a:spcBef>
                          <a:spcPts val="0"/>
                        </a:spcBef>
                        <a:spcAft>
                          <a:spcPts val="0"/>
                        </a:spcAft>
                      </a:pPr>
                      <a:r>
                        <a:rPr lang="en-GB" sz="1200" b="0" dirty="0">
                          <a:effectLst/>
                        </a:rPr>
                        <a:t>Caring</a:t>
                      </a:r>
                      <a:r>
                        <a:rPr lang="en-GB" sz="1200" b="0" spc="30" dirty="0">
                          <a:effectLst/>
                        </a:rPr>
                        <a:t> </a:t>
                      </a:r>
                      <a:r>
                        <a:rPr lang="en-GB" sz="1200" b="0" spc="-10" dirty="0">
                          <a:effectLst/>
                        </a:rPr>
                        <a:t>responsibilities</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0160" algn="ctr">
                        <a:spcBef>
                          <a:spcPts val="210"/>
                        </a:spcBef>
                        <a:spcAft>
                          <a:spcPts val="0"/>
                        </a:spcAft>
                      </a:pPr>
                      <a:r>
                        <a:rPr lang="en-GB" sz="1200" b="0" dirty="0">
                          <a:solidFill>
                            <a:schemeClr val="tx1"/>
                          </a:solidFill>
                          <a:effectLst/>
                        </a:rPr>
                        <a:t>3</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10490" algn="ctr">
                        <a:spcBef>
                          <a:spcPts val="210"/>
                        </a:spcBef>
                        <a:spcAft>
                          <a:spcPts val="0"/>
                        </a:spcAft>
                      </a:pPr>
                      <a:r>
                        <a:rPr lang="en-GB" sz="1200" b="0" spc="-25" dirty="0">
                          <a:effectLst/>
                        </a:rPr>
                        <a:t>15%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tc>
                  <a:txBody>
                    <a:bodyPr/>
                    <a:lstStyle/>
                    <a:p>
                      <a:pPr marL="8890" algn="ctr">
                        <a:spcBef>
                          <a:spcPts val="210"/>
                        </a:spcBef>
                        <a:spcAft>
                          <a:spcPts val="0"/>
                        </a:spcAft>
                      </a:pPr>
                      <a:r>
                        <a:rPr lang="en-GB" sz="1200" b="0" dirty="0">
                          <a:solidFill>
                            <a:schemeClr val="tx1"/>
                          </a:solidFill>
                          <a:effectLst/>
                        </a:rPr>
                        <a:t>7</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11760" algn="ctr">
                        <a:spcBef>
                          <a:spcPts val="210"/>
                        </a:spcBef>
                        <a:spcAft>
                          <a:spcPts val="0"/>
                        </a:spcAft>
                      </a:pPr>
                      <a:r>
                        <a:rPr lang="en-GB" sz="1200" b="0" spc="-25" dirty="0">
                          <a:solidFill>
                            <a:schemeClr val="tx1"/>
                          </a:solidFill>
                          <a:effectLst/>
                        </a:rPr>
                        <a:t>35%</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860663681"/>
                  </a:ext>
                </a:extLst>
              </a:tr>
              <a:tr h="252000">
                <a:tc>
                  <a:txBody>
                    <a:bodyPr/>
                    <a:lstStyle/>
                    <a:p>
                      <a:pPr marL="72000" algn="l">
                        <a:lnSpc>
                          <a:spcPct val="100000"/>
                        </a:lnSpc>
                        <a:spcBef>
                          <a:spcPts val="0"/>
                        </a:spcBef>
                        <a:spcAft>
                          <a:spcPts val="0"/>
                        </a:spcAft>
                      </a:pPr>
                      <a:r>
                        <a:rPr lang="en-GB" sz="1200" b="0" dirty="0">
                          <a:effectLst/>
                        </a:rPr>
                        <a:t>Nature</a:t>
                      </a:r>
                      <a:r>
                        <a:rPr lang="en-GB" sz="1200" b="0" spc="-5" dirty="0">
                          <a:effectLst/>
                        </a:rPr>
                        <a:t> </a:t>
                      </a:r>
                      <a:r>
                        <a:rPr lang="en-GB" sz="1200" b="0" dirty="0">
                          <a:effectLst/>
                        </a:rPr>
                        <a:t>of</a:t>
                      </a:r>
                      <a:r>
                        <a:rPr lang="en-GB" sz="1200" b="0" spc="-20" dirty="0">
                          <a:effectLst/>
                        </a:rPr>
                        <a:t> </a:t>
                      </a:r>
                      <a:r>
                        <a:rPr lang="en-GB" sz="1200" b="0" dirty="0">
                          <a:effectLst/>
                        </a:rPr>
                        <a:t>available </a:t>
                      </a:r>
                      <a:r>
                        <a:rPr lang="en-GB" sz="1200" b="0" spc="-20" dirty="0">
                          <a:effectLst/>
                        </a:rPr>
                        <a:t>jobs</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0160" algn="ctr">
                        <a:spcBef>
                          <a:spcPts val="235"/>
                        </a:spcBef>
                        <a:spcAft>
                          <a:spcPts val="0"/>
                        </a:spcAft>
                      </a:pPr>
                      <a:r>
                        <a:rPr lang="en-GB" sz="1200" b="0" dirty="0">
                          <a:solidFill>
                            <a:schemeClr val="tx1"/>
                          </a:solidFill>
                          <a:effectLst/>
                        </a:rPr>
                        <a:t>-</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9525" algn="ctr">
                        <a:spcBef>
                          <a:spcPts val="235"/>
                        </a:spcBef>
                        <a:spcAft>
                          <a:spcPts val="0"/>
                        </a:spcAft>
                      </a:pPr>
                      <a:r>
                        <a:rPr lang="en-GB" sz="1200" b="0" dirty="0">
                          <a:effectLst/>
                        </a:rPr>
                        <a:t>-</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95000"/>
                      </a:schemeClr>
                    </a:solidFill>
                  </a:tcPr>
                </a:tc>
                <a:tc>
                  <a:txBody>
                    <a:bodyPr/>
                    <a:lstStyle/>
                    <a:p>
                      <a:pPr marL="8890" algn="ctr">
                        <a:spcBef>
                          <a:spcPts val="235"/>
                        </a:spcBef>
                        <a:spcAft>
                          <a:spcPts val="0"/>
                        </a:spcAft>
                      </a:pPr>
                      <a:r>
                        <a:rPr lang="en-GB" sz="1200" b="0" dirty="0">
                          <a:solidFill>
                            <a:schemeClr val="tx1"/>
                          </a:solidFill>
                          <a:effectLst/>
                        </a:rPr>
                        <a:t>4</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11760" algn="ctr">
                        <a:spcBef>
                          <a:spcPts val="235"/>
                        </a:spcBef>
                        <a:spcAft>
                          <a:spcPts val="0"/>
                        </a:spcAft>
                      </a:pPr>
                      <a:r>
                        <a:rPr lang="en-GB" sz="1200" b="0" spc="-25" dirty="0">
                          <a:solidFill>
                            <a:schemeClr val="tx1"/>
                          </a:solidFill>
                          <a:effectLst/>
                        </a:rPr>
                        <a:t>20%</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3496827652"/>
                  </a:ext>
                </a:extLst>
              </a:tr>
              <a:tr h="252000">
                <a:tc>
                  <a:txBody>
                    <a:bodyPr/>
                    <a:lstStyle/>
                    <a:p>
                      <a:pPr marL="72000" algn="l">
                        <a:lnSpc>
                          <a:spcPct val="100000"/>
                        </a:lnSpc>
                        <a:spcBef>
                          <a:spcPts val="0"/>
                        </a:spcBef>
                        <a:spcAft>
                          <a:spcPts val="0"/>
                        </a:spcAft>
                      </a:pPr>
                      <a:r>
                        <a:rPr lang="en-GB" sz="1200" b="0" dirty="0">
                          <a:effectLst/>
                        </a:rPr>
                        <a:t>Job</a:t>
                      </a:r>
                      <a:r>
                        <a:rPr lang="en-GB" sz="1200" b="0" spc="40" dirty="0">
                          <a:effectLst/>
                        </a:rPr>
                        <a:t> </a:t>
                      </a:r>
                      <a:r>
                        <a:rPr lang="en-GB" sz="1200" b="0" dirty="0">
                          <a:effectLst/>
                        </a:rPr>
                        <a:t>searching</a:t>
                      </a:r>
                      <a:r>
                        <a:rPr lang="en-GB" sz="1200" b="0" spc="45" dirty="0">
                          <a:effectLst/>
                        </a:rPr>
                        <a:t> </a:t>
                      </a:r>
                      <a:r>
                        <a:rPr lang="en-GB" sz="1200" b="0" dirty="0">
                          <a:effectLst/>
                        </a:rPr>
                        <a:t>-</a:t>
                      </a:r>
                      <a:r>
                        <a:rPr lang="en-GB" sz="1200" b="0" spc="50" dirty="0">
                          <a:effectLst/>
                        </a:rPr>
                        <a:t> </a:t>
                      </a:r>
                      <a:r>
                        <a:rPr lang="en-GB" sz="1200" b="0" dirty="0">
                          <a:effectLst/>
                        </a:rPr>
                        <a:t>access,</a:t>
                      </a:r>
                      <a:r>
                        <a:rPr lang="en-GB" sz="1200" b="0" spc="70" dirty="0">
                          <a:effectLst/>
                        </a:rPr>
                        <a:t> </a:t>
                      </a:r>
                      <a:r>
                        <a:rPr lang="en-GB" sz="1200" b="0" dirty="0">
                          <a:effectLst/>
                        </a:rPr>
                        <a:t>skills,</a:t>
                      </a:r>
                      <a:r>
                        <a:rPr lang="en-GB" sz="1200" b="0" spc="70" dirty="0">
                          <a:effectLst/>
                        </a:rPr>
                        <a:t> </a:t>
                      </a:r>
                      <a:r>
                        <a:rPr lang="en-GB" sz="1200" b="0" spc="-25" dirty="0">
                          <a:effectLst/>
                        </a:rPr>
                        <a:t>CV</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0160" algn="ctr">
                        <a:spcBef>
                          <a:spcPts val="210"/>
                        </a:spcBef>
                        <a:spcAft>
                          <a:spcPts val="0"/>
                        </a:spcAft>
                      </a:pPr>
                      <a:r>
                        <a:rPr lang="en-GB" sz="1200" b="0" dirty="0">
                          <a:solidFill>
                            <a:schemeClr val="tx1"/>
                          </a:solidFill>
                          <a:effectLst/>
                        </a:rPr>
                        <a:t>-</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9525" algn="ctr">
                        <a:spcBef>
                          <a:spcPts val="210"/>
                        </a:spcBef>
                        <a:spcAft>
                          <a:spcPts val="0"/>
                        </a:spcAft>
                      </a:pPr>
                      <a:r>
                        <a:rPr lang="en-GB" sz="1200" b="0" dirty="0">
                          <a:effectLst/>
                        </a:rPr>
                        <a:t>-</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95000"/>
                      </a:schemeClr>
                    </a:solidFill>
                  </a:tcPr>
                </a:tc>
                <a:tc>
                  <a:txBody>
                    <a:bodyPr/>
                    <a:lstStyle/>
                    <a:p>
                      <a:pPr marL="8890" algn="ctr">
                        <a:spcBef>
                          <a:spcPts val="210"/>
                        </a:spcBef>
                        <a:spcAft>
                          <a:spcPts val="0"/>
                        </a:spcAft>
                      </a:pPr>
                      <a:r>
                        <a:rPr lang="en-GB" sz="1200" b="0" dirty="0">
                          <a:solidFill>
                            <a:schemeClr val="tx1"/>
                          </a:solidFill>
                          <a:effectLst/>
                        </a:rPr>
                        <a:t>2</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11760" algn="ctr">
                        <a:spcBef>
                          <a:spcPts val="210"/>
                        </a:spcBef>
                        <a:spcAft>
                          <a:spcPts val="0"/>
                        </a:spcAft>
                      </a:pPr>
                      <a:r>
                        <a:rPr lang="en-GB" sz="1200" b="0" spc="-25" dirty="0">
                          <a:solidFill>
                            <a:schemeClr val="tx1"/>
                          </a:solidFill>
                          <a:effectLst/>
                        </a:rPr>
                        <a:t>10%</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1490170059"/>
                  </a:ext>
                </a:extLst>
              </a:tr>
              <a:tr h="252000">
                <a:tc>
                  <a:txBody>
                    <a:bodyPr/>
                    <a:lstStyle/>
                    <a:p>
                      <a:pPr marL="72000" algn="l">
                        <a:lnSpc>
                          <a:spcPct val="100000"/>
                        </a:lnSpc>
                        <a:spcBef>
                          <a:spcPts val="0"/>
                        </a:spcBef>
                        <a:spcAft>
                          <a:spcPts val="0"/>
                        </a:spcAft>
                      </a:pPr>
                      <a:r>
                        <a:rPr lang="en-GB" sz="1200" b="0" dirty="0">
                          <a:effectLst/>
                        </a:rPr>
                        <a:t>Financial</a:t>
                      </a:r>
                      <a:r>
                        <a:rPr lang="en-GB" sz="1200" b="0" spc="45" dirty="0">
                          <a:effectLst/>
                        </a:rPr>
                        <a:t> </a:t>
                      </a:r>
                      <a:r>
                        <a:rPr lang="en-GB" sz="1200" b="0" spc="-10" dirty="0">
                          <a:effectLst/>
                        </a:rPr>
                        <a:t>responsibilities</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0160" algn="ctr">
                        <a:spcBef>
                          <a:spcPts val="260"/>
                        </a:spcBef>
                        <a:spcAft>
                          <a:spcPts val="0"/>
                        </a:spcAft>
                      </a:pPr>
                      <a:r>
                        <a:rPr lang="en-GB" sz="1200" b="0" dirty="0">
                          <a:solidFill>
                            <a:schemeClr val="tx1"/>
                          </a:solidFill>
                          <a:effectLst/>
                        </a:rPr>
                        <a:t>1</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3190" marR="113665" algn="ctr">
                        <a:spcBef>
                          <a:spcPts val="260"/>
                        </a:spcBef>
                        <a:spcAft>
                          <a:spcPts val="0"/>
                        </a:spcAft>
                      </a:pPr>
                      <a:r>
                        <a:rPr lang="en-GB" sz="1200" b="0" spc="-25" dirty="0">
                          <a:effectLst/>
                        </a:rPr>
                        <a:t>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tc>
                  <a:txBody>
                    <a:bodyPr/>
                    <a:lstStyle/>
                    <a:p>
                      <a:pPr marL="8890" algn="ctr">
                        <a:spcBef>
                          <a:spcPts val="260"/>
                        </a:spcBef>
                        <a:spcAft>
                          <a:spcPts val="0"/>
                        </a:spcAft>
                      </a:pPr>
                      <a:r>
                        <a:rPr lang="en-GB" sz="1200" b="0" dirty="0">
                          <a:solidFill>
                            <a:schemeClr val="tx1"/>
                          </a:solidFill>
                          <a:effectLst/>
                        </a:rPr>
                        <a:t>1</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1920" marR="113665" algn="ctr">
                        <a:spcBef>
                          <a:spcPts val="260"/>
                        </a:spcBef>
                        <a:spcAft>
                          <a:spcPts val="0"/>
                        </a:spcAft>
                      </a:pPr>
                      <a:r>
                        <a:rPr lang="en-GB" sz="1200" b="0" spc="-25" dirty="0">
                          <a:solidFill>
                            <a:schemeClr val="tx1"/>
                          </a:solidFill>
                          <a:effectLst/>
                        </a:rPr>
                        <a:t>5%</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2498339852"/>
                  </a:ext>
                </a:extLst>
              </a:tr>
              <a:tr h="252000">
                <a:tc>
                  <a:txBody>
                    <a:bodyPr/>
                    <a:lstStyle/>
                    <a:p>
                      <a:pPr marL="72000" algn="l">
                        <a:lnSpc>
                          <a:spcPct val="100000"/>
                        </a:lnSpc>
                        <a:spcBef>
                          <a:spcPts val="0"/>
                        </a:spcBef>
                        <a:spcAft>
                          <a:spcPts val="0"/>
                        </a:spcAft>
                      </a:pPr>
                      <a:r>
                        <a:rPr lang="en-GB" sz="1200" b="0" dirty="0">
                          <a:effectLst/>
                        </a:rPr>
                        <a:t>Unable</a:t>
                      </a:r>
                      <a:r>
                        <a:rPr lang="en-GB" sz="1200" b="0" spc="25" dirty="0">
                          <a:effectLst/>
                        </a:rPr>
                        <a:t> </a:t>
                      </a:r>
                      <a:r>
                        <a:rPr lang="en-GB" sz="1200" b="0" dirty="0">
                          <a:effectLst/>
                        </a:rPr>
                        <a:t>to</a:t>
                      </a:r>
                      <a:r>
                        <a:rPr lang="en-GB" sz="1200" b="0" spc="30" dirty="0">
                          <a:effectLst/>
                        </a:rPr>
                        <a:t> </a:t>
                      </a:r>
                      <a:r>
                        <a:rPr lang="en-GB" sz="1200" b="0" dirty="0">
                          <a:effectLst/>
                        </a:rPr>
                        <a:t>access</a:t>
                      </a:r>
                      <a:r>
                        <a:rPr lang="en-GB" sz="1200" b="0" spc="60" dirty="0">
                          <a:effectLst/>
                        </a:rPr>
                        <a:t> </a:t>
                      </a:r>
                      <a:r>
                        <a:rPr lang="en-GB" sz="1200" b="0" spc="-10" dirty="0">
                          <a:effectLst/>
                        </a:rPr>
                        <a:t>support</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0160" algn="ctr">
                        <a:spcBef>
                          <a:spcPts val="210"/>
                        </a:spcBef>
                        <a:spcAft>
                          <a:spcPts val="0"/>
                        </a:spcAft>
                      </a:pPr>
                      <a:r>
                        <a:rPr lang="en-GB" sz="1200" b="0" dirty="0">
                          <a:solidFill>
                            <a:schemeClr val="tx1"/>
                          </a:solidFill>
                          <a:effectLst/>
                        </a:rPr>
                        <a:t>-</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9525" algn="ctr">
                        <a:spcBef>
                          <a:spcPts val="210"/>
                        </a:spcBef>
                        <a:spcAft>
                          <a:spcPts val="0"/>
                        </a:spcAft>
                      </a:pPr>
                      <a:r>
                        <a:rPr lang="en-GB" sz="1200" b="0" dirty="0">
                          <a:effectLst/>
                        </a:rPr>
                        <a:t>-</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95000"/>
                      </a:schemeClr>
                    </a:solidFill>
                  </a:tcPr>
                </a:tc>
                <a:tc>
                  <a:txBody>
                    <a:bodyPr/>
                    <a:lstStyle/>
                    <a:p>
                      <a:pPr marL="8890" algn="ctr">
                        <a:spcBef>
                          <a:spcPts val="210"/>
                        </a:spcBef>
                        <a:spcAft>
                          <a:spcPts val="0"/>
                        </a:spcAft>
                      </a:pPr>
                      <a:r>
                        <a:rPr lang="en-GB" sz="1200" b="0" dirty="0">
                          <a:solidFill>
                            <a:schemeClr val="tx1"/>
                          </a:solidFill>
                          <a:effectLst/>
                        </a:rPr>
                        <a:t>1</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1920" marR="113665" algn="ctr">
                        <a:spcBef>
                          <a:spcPts val="210"/>
                        </a:spcBef>
                        <a:spcAft>
                          <a:spcPts val="0"/>
                        </a:spcAft>
                      </a:pPr>
                      <a:r>
                        <a:rPr lang="en-GB" sz="1200" b="0" spc="-25" dirty="0">
                          <a:solidFill>
                            <a:schemeClr val="tx1"/>
                          </a:solidFill>
                          <a:effectLst/>
                        </a:rPr>
                        <a:t>5%</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2902904320"/>
                  </a:ext>
                </a:extLst>
              </a:tr>
              <a:tr h="252000">
                <a:tc>
                  <a:txBody>
                    <a:bodyPr/>
                    <a:lstStyle/>
                    <a:p>
                      <a:pPr marL="72000" algn="l">
                        <a:lnSpc>
                          <a:spcPct val="100000"/>
                        </a:lnSpc>
                        <a:spcBef>
                          <a:spcPts val="0"/>
                        </a:spcBef>
                        <a:spcAft>
                          <a:spcPts val="0"/>
                        </a:spcAft>
                      </a:pPr>
                      <a:r>
                        <a:rPr lang="en-GB" sz="1200" b="0" spc="-10" dirty="0">
                          <a:effectLst/>
                        </a:rPr>
                        <a:t>Motivation</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0160" algn="ctr">
                        <a:spcBef>
                          <a:spcPts val="210"/>
                        </a:spcBef>
                        <a:spcAft>
                          <a:spcPts val="0"/>
                        </a:spcAft>
                      </a:pPr>
                      <a:r>
                        <a:rPr lang="en-GB" sz="1200" b="0" dirty="0">
                          <a:solidFill>
                            <a:schemeClr val="tx1"/>
                          </a:solidFill>
                          <a:effectLst/>
                        </a:rPr>
                        <a:t>5</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10490" algn="ctr">
                        <a:spcBef>
                          <a:spcPts val="210"/>
                        </a:spcBef>
                        <a:spcAft>
                          <a:spcPts val="0"/>
                        </a:spcAft>
                      </a:pPr>
                      <a:r>
                        <a:rPr lang="en-GB" sz="1200" b="0" spc="-25" dirty="0">
                          <a:effectLst/>
                        </a:rPr>
                        <a:t>25%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8890" algn="ctr">
                        <a:spcBef>
                          <a:spcPts val="210"/>
                        </a:spcBef>
                        <a:spcAft>
                          <a:spcPts val="0"/>
                        </a:spcAft>
                      </a:pPr>
                      <a:r>
                        <a:rPr lang="en-GB" sz="1200" b="0" dirty="0">
                          <a:solidFill>
                            <a:schemeClr val="tx1"/>
                          </a:solidFill>
                          <a:effectLst/>
                        </a:rPr>
                        <a:t>-</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8255" algn="ctr">
                        <a:spcBef>
                          <a:spcPts val="210"/>
                        </a:spcBef>
                        <a:spcAft>
                          <a:spcPts val="0"/>
                        </a:spcAft>
                      </a:pPr>
                      <a:r>
                        <a:rPr lang="en-GB" sz="1200" b="0" dirty="0">
                          <a:solidFill>
                            <a:schemeClr val="tx1"/>
                          </a:solidFill>
                          <a:effectLst/>
                        </a:rPr>
                        <a:t>-</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738431441"/>
                  </a:ext>
                </a:extLst>
              </a:tr>
              <a:tr h="252000">
                <a:tc>
                  <a:txBody>
                    <a:bodyPr/>
                    <a:lstStyle/>
                    <a:p>
                      <a:pPr marL="72000" algn="l">
                        <a:lnSpc>
                          <a:spcPct val="100000"/>
                        </a:lnSpc>
                        <a:spcBef>
                          <a:spcPts val="0"/>
                        </a:spcBef>
                        <a:spcAft>
                          <a:spcPts val="0"/>
                        </a:spcAft>
                      </a:pPr>
                      <a:r>
                        <a:rPr lang="en-GB" sz="1200" b="0" dirty="0">
                          <a:effectLst/>
                        </a:rPr>
                        <a:t>Knowledge</a:t>
                      </a:r>
                      <a:r>
                        <a:rPr lang="en-GB" sz="1200" b="0" spc="5" dirty="0">
                          <a:effectLst/>
                        </a:rPr>
                        <a:t> </a:t>
                      </a:r>
                      <a:r>
                        <a:rPr lang="en-GB" sz="1200" b="0" dirty="0">
                          <a:effectLst/>
                        </a:rPr>
                        <a:t>of</a:t>
                      </a:r>
                      <a:r>
                        <a:rPr lang="en-GB" sz="1200" b="0" spc="-10" dirty="0">
                          <a:effectLst/>
                        </a:rPr>
                        <a:t> </a:t>
                      </a:r>
                      <a:r>
                        <a:rPr lang="en-GB" sz="1200" b="0" dirty="0">
                          <a:effectLst/>
                        </a:rPr>
                        <a:t>job</a:t>
                      </a:r>
                      <a:r>
                        <a:rPr lang="en-GB" sz="1200" b="0" spc="5" dirty="0">
                          <a:effectLst/>
                        </a:rPr>
                        <a:t> </a:t>
                      </a:r>
                      <a:r>
                        <a:rPr lang="en-GB" sz="1200" b="0" dirty="0">
                          <a:effectLst/>
                        </a:rPr>
                        <a:t>market/transferable</a:t>
                      </a:r>
                      <a:r>
                        <a:rPr lang="en-GB" sz="1200" b="0" spc="10" dirty="0">
                          <a:effectLst/>
                        </a:rPr>
                        <a:t> </a:t>
                      </a:r>
                      <a:r>
                        <a:rPr lang="en-GB" sz="1200" b="0" spc="-10" dirty="0">
                          <a:effectLst/>
                        </a:rPr>
                        <a:t>skills</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0160" algn="ctr">
                        <a:spcBef>
                          <a:spcPts val="210"/>
                        </a:spcBef>
                        <a:spcAft>
                          <a:spcPts val="0"/>
                        </a:spcAft>
                      </a:pPr>
                      <a:r>
                        <a:rPr lang="en-GB" sz="1200" b="0" dirty="0">
                          <a:solidFill>
                            <a:schemeClr val="tx1"/>
                          </a:solidFill>
                          <a:effectLst/>
                        </a:rPr>
                        <a:t>3</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10490" algn="ctr">
                        <a:spcBef>
                          <a:spcPts val="210"/>
                        </a:spcBef>
                        <a:spcAft>
                          <a:spcPts val="0"/>
                        </a:spcAft>
                      </a:pPr>
                      <a:r>
                        <a:rPr lang="en-GB" sz="1200" b="0" spc="-25" dirty="0">
                          <a:effectLst/>
                        </a:rPr>
                        <a:t>15%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tc>
                  <a:txBody>
                    <a:bodyPr/>
                    <a:lstStyle/>
                    <a:p>
                      <a:pPr marL="8890" algn="ctr">
                        <a:spcBef>
                          <a:spcPts val="210"/>
                        </a:spcBef>
                        <a:spcAft>
                          <a:spcPts val="0"/>
                        </a:spcAft>
                      </a:pPr>
                      <a:r>
                        <a:rPr lang="en-GB" sz="1200" b="0" dirty="0">
                          <a:solidFill>
                            <a:schemeClr val="tx1"/>
                          </a:solidFill>
                          <a:effectLst/>
                        </a:rPr>
                        <a:t>-</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8255" algn="ctr">
                        <a:spcBef>
                          <a:spcPts val="210"/>
                        </a:spcBef>
                        <a:spcAft>
                          <a:spcPts val="0"/>
                        </a:spcAft>
                      </a:pPr>
                      <a:r>
                        <a:rPr lang="en-GB" sz="1200" b="0" dirty="0">
                          <a:solidFill>
                            <a:schemeClr val="tx1"/>
                          </a:solidFill>
                          <a:effectLst/>
                        </a:rPr>
                        <a:t>-</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2467288485"/>
                  </a:ext>
                </a:extLst>
              </a:tr>
              <a:tr h="252000">
                <a:tc>
                  <a:txBody>
                    <a:bodyPr/>
                    <a:lstStyle/>
                    <a:p>
                      <a:pPr marL="72000" algn="l">
                        <a:lnSpc>
                          <a:spcPct val="100000"/>
                        </a:lnSpc>
                        <a:spcBef>
                          <a:spcPts val="0"/>
                        </a:spcBef>
                        <a:spcAft>
                          <a:spcPts val="0"/>
                        </a:spcAft>
                      </a:pPr>
                      <a:r>
                        <a:rPr lang="en-GB" sz="1200" b="0" dirty="0">
                          <a:effectLst/>
                        </a:rPr>
                        <a:t>Willingness</a:t>
                      </a:r>
                      <a:r>
                        <a:rPr lang="en-GB" sz="1200" b="0" spc="85" dirty="0">
                          <a:effectLst/>
                        </a:rPr>
                        <a:t> </a:t>
                      </a:r>
                      <a:r>
                        <a:rPr lang="en-GB" sz="1200" b="0" dirty="0">
                          <a:effectLst/>
                        </a:rPr>
                        <a:t>to</a:t>
                      </a:r>
                      <a:r>
                        <a:rPr lang="en-GB" sz="1200" b="0" spc="60" dirty="0">
                          <a:effectLst/>
                        </a:rPr>
                        <a:t> </a:t>
                      </a:r>
                      <a:r>
                        <a:rPr lang="en-GB" sz="1200" b="0" dirty="0">
                          <a:effectLst/>
                        </a:rPr>
                        <a:t>train/retrain</a:t>
                      </a:r>
                      <a:r>
                        <a:rPr lang="en-GB" sz="1200" b="0" spc="60" dirty="0">
                          <a:effectLst/>
                        </a:rPr>
                        <a:t> </a:t>
                      </a:r>
                      <a:r>
                        <a:rPr lang="en-GB" sz="1200" b="0" dirty="0">
                          <a:effectLst/>
                        </a:rPr>
                        <a:t>or</a:t>
                      </a:r>
                      <a:r>
                        <a:rPr lang="en-GB" sz="1200" b="0" spc="65" dirty="0">
                          <a:effectLst/>
                        </a:rPr>
                        <a:t> </a:t>
                      </a:r>
                      <a:r>
                        <a:rPr lang="en-GB" sz="1200" b="0" dirty="0">
                          <a:effectLst/>
                        </a:rPr>
                        <a:t>switch</a:t>
                      </a:r>
                      <a:r>
                        <a:rPr lang="en-GB" sz="1200" b="0" spc="60" dirty="0">
                          <a:effectLst/>
                        </a:rPr>
                        <a:t> </a:t>
                      </a:r>
                      <a:r>
                        <a:rPr lang="en-GB" sz="1200" b="0" spc="-10" dirty="0">
                          <a:effectLst/>
                        </a:rPr>
                        <a:t>sector</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0160" algn="ctr">
                        <a:spcBef>
                          <a:spcPts val="210"/>
                        </a:spcBef>
                        <a:spcAft>
                          <a:spcPts val="0"/>
                        </a:spcAft>
                      </a:pPr>
                      <a:r>
                        <a:rPr lang="en-GB" sz="1200" b="0" dirty="0">
                          <a:solidFill>
                            <a:schemeClr val="tx1"/>
                          </a:solidFill>
                          <a:effectLst/>
                        </a:rPr>
                        <a:t>3</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10490" algn="ctr">
                        <a:spcBef>
                          <a:spcPts val="210"/>
                        </a:spcBef>
                        <a:spcAft>
                          <a:spcPts val="0"/>
                        </a:spcAft>
                      </a:pPr>
                      <a:r>
                        <a:rPr lang="en-GB" sz="1200" b="0" spc="-25" dirty="0">
                          <a:effectLst/>
                        </a:rPr>
                        <a:t>15%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tc>
                  <a:txBody>
                    <a:bodyPr/>
                    <a:lstStyle/>
                    <a:p>
                      <a:pPr marL="8890" algn="ctr">
                        <a:spcBef>
                          <a:spcPts val="210"/>
                        </a:spcBef>
                        <a:spcAft>
                          <a:spcPts val="0"/>
                        </a:spcAft>
                      </a:pPr>
                      <a:r>
                        <a:rPr lang="en-GB" sz="1200" b="0" dirty="0">
                          <a:solidFill>
                            <a:schemeClr val="tx1"/>
                          </a:solidFill>
                          <a:effectLst/>
                        </a:rPr>
                        <a:t>-</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8255" algn="ctr">
                        <a:spcBef>
                          <a:spcPts val="210"/>
                        </a:spcBef>
                        <a:spcAft>
                          <a:spcPts val="0"/>
                        </a:spcAft>
                      </a:pPr>
                      <a:r>
                        <a:rPr lang="en-GB" sz="1200" b="0" dirty="0">
                          <a:solidFill>
                            <a:schemeClr val="tx1"/>
                          </a:solidFill>
                          <a:effectLst/>
                        </a:rPr>
                        <a:t>-</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2246399283"/>
                  </a:ext>
                </a:extLst>
              </a:tr>
              <a:tr h="252000">
                <a:tc>
                  <a:txBody>
                    <a:bodyPr/>
                    <a:lstStyle/>
                    <a:p>
                      <a:pPr marL="72000" algn="l">
                        <a:lnSpc>
                          <a:spcPct val="100000"/>
                        </a:lnSpc>
                        <a:spcBef>
                          <a:spcPts val="0"/>
                        </a:spcBef>
                        <a:spcAft>
                          <a:spcPts val="0"/>
                        </a:spcAft>
                      </a:pPr>
                      <a:r>
                        <a:rPr lang="en-GB" sz="1200" b="0" dirty="0">
                          <a:effectLst/>
                        </a:rPr>
                        <a:t>Access</a:t>
                      </a:r>
                      <a:r>
                        <a:rPr lang="en-GB" sz="1200" b="0" spc="65" dirty="0">
                          <a:effectLst/>
                        </a:rPr>
                        <a:t> </a:t>
                      </a:r>
                      <a:r>
                        <a:rPr lang="en-GB" sz="1200" b="0" dirty="0">
                          <a:effectLst/>
                        </a:rPr>
                        <a:t>to</a:t>
                      </a:r>
                      <a:r>
                        <a:rPr lang="en-GB" sz="1200" b="0" spc="40" dirty="0">
                          <a:effectLst/>
                        </a:rPr>
                        <a:t> </a:t>
                      </a:r>
                      <a:r>
                        <a:rPr lang="en-GB" sz="1200" b="0" dirty="0">
                          <a:effectLst/>
                        </a:rPr>
                        <a:t>job</a:t>
                      </a:r>
                      <a:r>
                        <a:rPr lang="en-GB" sz="1200" b="0" spc="45" dirty="0">
                          <a:effectLst/>
                        </a:rPr>
                        <a:t> </a:t>
                      </a:r>
                      <a:r>
                        <a:rPr lang="en-GB" sz="1200" b="0" spc="-10" dirty="0">
                          <a:effectLst/>
                        </a:rPr>
                        <a:t>market</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0160" algn="ctr">
                        <a:spcBef>
                          <a:spcPts val="210"/>
                        </a:spcBef>
                        <a:spcAft>
                          <a:spcPts val="0"/>
                        </a:spcAft>
                      </a:pPr>
                      <a:r>
                        <a:rPr lang="en-GB" sz="1200" b="0" dirty="0">
                          <a:solidFill>
                            <a:schemeClr val="tx1"/>
                          </a:solidFill>
                          <a:effectLst/>
                        </a:rPr>
                        <a:t>3</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10490" algn="ctr">
                        <a:spcBef>
                          <a:spcPts val="210"/>
                        </a:spcBef>
                        <a:spcAft>
                          <a:spcPts val="0"/>
                        </a:spcAft>
                      </a:pPr>
                      <a:r>
                        <a:rPr lang="en-GB" sz="1200" b="0" spc="-25" dirty="0">
                          <a:effectLst/>
                        </a:rPr>
                        <a:t>15%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tc>
                  <a:txBody>
                    <a:bodyPr/>
                    <a:lstStyle/>
                    <a:p>
                      <a:pPr marL="8890" algn="ctr">
                        <a:spcBef>
                          <a:spcPts val="210"/>
                        </a:spcBef>
                        <a:spcAft>
                          <a:spcPts val="0"/>
                        </a:spcAft>
                      </a:pPr>
                      <a:r>
                        <a:rPr lang="en-GB" sz="1200" b="0" dirty="0">
                          <a:solidFill>
                            <a:schemeClr val="tx1"/>
                          </a:solidFill>
                          <a:effectLst/>
                        </a:rPr>
                        <a:t>-</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8255" algn="ctr">
                        <a:spcBef>
                          <a:spcPts val="210"/>
                        </a:spcBef>
                        <a:spcAft>
                          <a:spcPts val="0"/>
                        </a:spcAft>
                      </a:pPr>
                      <a:r>
                        <a:rPr lang="en-GB" sz="1200" b="0" dirty="0">
                          <a:solidFill>
                            <a:schemeClr val="tx1"/>
                          </a:solidFill>
                          <a:effectLst/>
                        </a:rPr>
                        <a:t>-</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2869248529"/>
                  </a:ext>
                </a:extLst>
              </a:tr>
              <a:tr h="252000">
                <a:tc>
                  <a:txBody>
                    <a:bodyPr/>
                    <a:lstStyle/>
                    <a:p>
                      <a:pPr marL="72000" algn="l">
                        <a:lnSpc>
                          <a:spcPct val="100000"/>
                        </a:lnSpc>
                        <a:spcBef>
                          <a:spcPts val="0"/>
                        </a:spcBef>
                        <a:spcAft>
                          <a:spcPts val="0"/>
                        </a:spcAft>
                      </a:pPr>
                      <a:r>
                        <a:rPr lang="en-GB" sz="1200" b="0" dirty="0">
                          <a:effectLst/>
                        </a:rPr>
                        <a:t>Job</a:t>
                      </a:r>
                      <a:r>
                        <a:rPr lang="en-GB" sz="1200" b="0" spc="15" dirty="0">
                          <a:effectLst/>
                        </a:rPr>
                        <a:t> </a:t>
                      </a:r>
                      <a:r>
                        <a:rPr lang="en-GB" sz="1200" b="0" dirty="0">
                          <a:effectLst/>
                        </a:rPr>
                        <a:t>searching</a:t>
                      </a:r>
                      <a:r>
                        <a:rPr lang="en-GB" sz="1200" b="0" spc="15" dirty="0">
                          <a:effectLst/>
                        </a:rPr>
                        <a:t> </a:t>
                      </a:r>
                      <a:r>
                        <a:rPr lang="en-GB" sz="1200" b="0" spc="-10" dirty="0">
                          <a:effectLst/>
                        </a:rPr>
                        <a:t>knowledge/skills</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0160" algn="ctr">
                        <a:lnSpc>
                          <a:spcPts val="1285"/>
                        </a:lnSpc>
                        <a:spcBef>
                          <a:spcPts val="75"/>
                        </a:spcBef>
                        <a:spcAft>
                          <a:spcPts val="0"/>
                        </a:spcAft>
                      </a:pPr>
                      <a:r>
                        <a:rPr lang="en-GB" sz="1200" b="0" dirty="0">
                          <a:solidFill>
                            <a:schemeClr val="tx1"/>
                          </a:solidFill>
                          <a:effectLst/>
                        </a:rPr>
                        <a:t>1</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3190" marR="113665" algn="ctr">
                        <a:lnSpc>
                          <a:spcPts val="1285"/>
                        </a:lnSpc>
                        <a:spcBef>
                          <a:spcPts val="75"/>
                        </a:spcBef>
                        <a:spcAft>
                          <a:spcPts val="0"/>
                        </a:spcAft>
                      </a:pPr>
                      <a:r>
                        <a:rPr lang="en-GB" sz="1200" b="0" spc="-25" dirty="0">
                          <a:effectLst/>
                        </a:rPr>
                        <a:t>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tc>
                  <a:txBody>
                    <a:bodyPr/>
                    <a:lstStyle/>
                    <a:p>
                      <a:pPr marL="8890" algn="ctr">
                        <a:lnSpc>
                          <a:spcPts val="1285"/>
                        </a:lnSpc>
                        <a:spcBef>
                          <a:spcPts val="75"/>
                        </a:spcBef>
                        <a:spcAft>
                          <a:spcPts val="0"/>
                        </a:spcAft>
                      </a:pPr>
                      <a:r>
                        <a:rPr lang="en-GB" sz="1200" b="0" dirty="0">
                          <a:solidFill>
                            <a:schemeClr val="tx1"/>
                          </a:solidFill>
                          <a:effectLst/>
                        </a:rPr>
                        <a:t>-</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8255" algn="ctr">
                        <a:lnSpc>
                          <a:spcPts val="1285"/>
                        </a:lnSpc>
                        <a:spcBef>
                          <a:spcPts val="75"/>
                        </a:spcBef>
                        <a:spcAft>
                          <a:spcPts val="0"/>
                        </a:spcAft>
                      </a:pPr>
                      <a:r>
                        <a:rPr lang="en-GB" sz="1200" b="0" dirty="0">
                          <a:solidFill>
                            <a:schemeClr val="tx1"/>
                          </a:solidFill>
                          <a:effectLst/>
                        </a:rPr>
                        <a:t>-</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4071942334"/>
                  </a:ext>
                </a:extLst>
              </a:tr>
              <a:tr h="252000">
                <a:tc>
                  <a:txBody>
                    <a:bodyPr/>
                    <a:lstStyle/>
                    <a:p>
                      <a:pPr marL="72000" algn="l">
                        <a:lnSpc>
                          <a:spcPct val="100000"/>
                        </a:lnSpc>
                        <a:spcBef>
                          <a:spcPts val="0"/>
                        </a:spcBef>
                        <a:spcAft>
                          <a:spcPts val="0"/>
                        </a:spcAft>
                      </a:pPr>
                      <a:r>
                        <a:rPr lang="en-GB" sz="1200" b="0" dirty="0">
                          <a:effectLst/>
                        </a:rPr>
                        <a:t>Willingness</a:t>
                      </a:r>
                      <a:r>
                        <a:rPr lang="en-GB" sz="1200" b="0" spc="75" dirty="0">
                          <a:effectLst/>
                        </a:rPr>
                        <a:t> </a:t>
                      </a:r>
                      <a:r>
                        <a:rPr lang="en-GB" sz="1200" b="0" dirty="0">
                          <a:effectLst/>
                        </a:rPr>
                        <a:t>to</a:t>
                      </a:r>
                      <a:r>
                        <a:rPr lang="en-GB" sz="1200" b="0" spc="45" dirty="0">
                          <a:effectLst/>
                        </a:rPr>
                        <a:t> </a:t>
                      </a:r>
                      <a:r>
                        <a:rPr lang="en-GB" sz="1200" b="0" dirty="0">
                          <a:effectLst/>
                        </a:rPr>
                        <a:t>accept</a:t>
                      </a:r>
                      <a:r>
                        <a:rPr lang="en-GB" sz="1200" b="0" spc="80" dirty="0">
                          <a:effectLst/>
                        </a:rPr>
                        <a:t> </a:t>
                      </a:r>
                      <a:r>
                        <a:rPr lang="en-GB" sz="1200" b="0" dirty="0">
                          <a:effectLst/>
                        </a:rPr>
                        <a:t>lower</a:t>
                      </a:r>
                      <a:r>
                        <a:rPr lang="en-GB" sz="1200" b="0" spc="55" dirty="0">
                          <a:effectLst/>
                        </a:rPr>
                        <a:t> </a:t>
                      </a:r>
                      <a:r>
                        <a:rPr lang="en-GB" sz="1200" b="0" spc="-20" dirty="0">
                          <a:effectLst/>
                        </a:rPr>
                        <a:t>wages</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5730" marR="109855" algn="ctr">
                        <a:spcBef>
                          <a:spcPts val="260"/>
                        </a:spcBef>
                        <a:spcAft>
                          <a:spcPts val="0"/>
                        </a:spcAft>
                      </a:pPr>
                      <a:r>
                        <a:rPr lang="en-GB" sz="1200" b="0" spc="-25" dirty="0">
                          <a:solidFill>
                            <a:schemeClr val="tx1"/>
                          </a:solidFill>
                          <a:effectLst/>
                        </a:rPr>
                        <a:t>12</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23190" marR="113665" algn="ctr">
                        <a:lnSpc>
                          <a:spcPts val="1290"/>
                        </a:lnSpc>
                        <a:spcBef>
                          <a:spcPts val="75"/>
                        </a:spcBef>
                        <a:spcAft>
                          <a:spcPts val="0"/>
                        </a:spcAft>
                      </a:pPr>
                      <a:r>
                        <a:rPr lang="en-GB" sz="1200" b="0" spc="-25" dirty="0">
                          <a:solidFill>
                            <a:schemeClr val="tx1"/>
                          </a:solidFill>
                          <a:effectLst/>
                        </a:rPr>
                        <a:t>5%</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tc>
                  <a:txBody>
                    <a:bodyPr/>
                    <a:lstStyle/>
                    <a:p>
                      <a:pPr marL="8890" algn="ctr">
                        <a:lnSpc>
                          <a:spcPts val="1290"/>
                        </a:lnSpc>
                        <a:spcBef>
                          <a:spcPts val="75"/>
                        </a:spcBef>
                        <a:spcAft>
                          <a:spcPts val="0"/>
                        </a:spcAft>
                      </a:pPr>
                      <a:r>
                        <a:rPr lang="en-GB" sz="1200" b="0" dirty="0">
                          <a:solidFill>
                            <a:schemeClr val="tx1"/>
                          </a:solidFill>
                          <a:effectLst/>
                        </a:rPr>
                        <a:t>-</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8255" algn="ctr">
                        <a:lnSpc>
                          <a:spcPts val="1290"/>
                        </a:lnSpc>
                        <a:spcBef>
                          <a:spcPts val="75"/>
                        </a:spcBef>
                        <a:spcAft>
                          <a:spcPts val="0"/>
                        </a:spcAft>
                      </a:pPr>
                      <a:r>
                        <a:rPr lang="en-GB" sz="1200" b="0" dirty="0">
                          <a:solidFill>
                            <a:schemeClr val="tx1"/>
                          </a:solidFill>
                          <a:effectLst/>
                        </a:rPr>
                        <a:t>-</a:t>
                      </a:r>
                      <a:endParaRPr lang="en-GB" sz="11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2900114047"/>
                  </a:ext>
                </a:extLst>
              </a:tr>
            </a:tbl>
          </a:graphicData>
        </a:graphic>
      </p:graphicFrame>
    </p:spTree>
    <p:extLst>
      <p:ext uri="{BB962C8B-B14F-4D97-AF65-F5344CB8AC3E}">
        <p14:creationId xmlns:p14="http://schemas.microsoft.com/office/powerpoint/2010/main" val="512627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KW perceptions of older clients </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753849"/>
            <a:ext cx="5327400" cy="4423114"/>
          </a:xfrm>
        </p:spPr>
        <p:txBody>
          <a:bodyPr/>
          <a:lstStyle/>
          <a:p>
            <a:pPr marL="0" lvl="1" indent="0">
              <a:buNone/>
            </a:pPr>
            <a:r>
              <a:rPr lang="en-GB" dirty="0"/>
              <a:t>KWs rated their agreement with statements about support needs and prejudices older people face compared with younger people. </a:t>
            </a:r>
          </a:p>
          <a:p>
            <a:pPr marL="0" lvl="1" indent="0">
              <a:buNone/>
            </a:pPr>
            <a:r>
              <a:rPr lang="en-GB" dirty="0"/>
              <a:t>Comparing baseline and follow-up responses suggests:</a:t>
            </a:r>
          </a:p>
          <a:p>
            <a:pPr lvl="1"/>
            <a:r>
              <a:rPr lang="en-GB" dirty="0"/>
              <a:t>Improvements in perceptions about 50+ motivation, attitude and capabilities</a:t>
            </a:r>
          </a:p>
          <a:p>
            <a:pPr lvl="1"/>
            <a:r>
              <a:rPr lang="en-GB" dirty="0"/>
              <a:t>Increased recognition of age discrimination by employers, barriers such as care, and the need to consider other sectors</a:t>
            </a:r>
          </a:p>
          <a:p>
            <a:pPr marL="0" lvl="1" indent="0">
              <a:buNone/>
            </a:pPr>
            <a:endParaRPr lang="en-GB" dirty="0"/>
          </a:p>
          <a:p>
            <a:pPr marL="0" lvl="1" indent="0">
              <a:buNone/>
            </a:pPr>
            <a:r>
              <a:rPr lang="en-GB" dirty="0"/>
              <a:t> </a:t>
            </a:r>
          </a:p>
          <a:p>
            <a:pPr marL="0" lvl="1" indent="0">
              <a:buNone/>
            </a:pPr>
            <a:endParaRPr lang="en-GB" dirty="0"/>
          </a:p>
          <a:p>
            <a:pPr marL="0" lvl="1" indent="0">
              <a:buNone/>
            </a:pPr>
            <a:r>
              <a:rPr lang="en-GB" dirty="0"/>
              <a:t> </a:t>
            </a:r>
            <a:endParaRPr lang="en-GB" b="1" dirty="0">
              <a:solidFill>
                <a:schemeClr val="accent6">
                  <a:lumMod val="75000"/>
                </a:schemeClr>
              </a:solidFill>
            </a:endParaRPr>
          </a:p>
        </p:txBody>
      </p:sp>
      <p:pic>
        <p:nvPicPr>
          <p:cNvPr id="9" name="Picture Placeholder 6">
            <a:extLst>
              <a:ext uri="{FF2B5EF4-FFF2-40B4-BE49-F238E27FC236}">
                <a16:creationId xmlns:a16="http://schemas.microsoft.com/office/drawing/2014/main" id="{A3EE7AB3-54E2-8622-A242-92E8917BE35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630266" y="1048765"/>
            <a:ext cx="5374800" cy="5636962"/>
          </a:xfrm>
          <a:prstGeom prst="rect">
            <a:avLst/>
          </a:prstGeom>
        </p:spPr>
      </p:pic>
    </p:spTree>
    <p:extLst>
      <p:ext uri="{BB962C8B-B14F-4D97-AF65-F5344CB8AC3E}">
        <p14:creationId xmlns:p14="http://schemas.microsoft.com/office/powerpoint/2010/main" val="2231233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399C8-4FAC-49D2-9631-F8CC6ADE7795}"/>
              </a:ext>
            </a:extLst>
          </p:cNvPr>
          <p:cNvSpPr>
            <a:spLocks noGrp="1"/>
          </p:cNvSpPr>
          <p:nvPr>
            <p:ph type="ctrTitle"/>
          </p:nvPr>
        </p:nvSpPr>
        <p:spPr>
          <a:xfrm>
            <a:off x="540000" y="1592210"/>
            <a:ext cx="5556000" cy="1680379"/>
          </a:xfrm>
        </p:spPr>
        <p:txBody>
          <a:bodyPr>
            <a:normAutofit/>
          </a:bodyPr>
          <a:lstStyle/>
          <a:p>
            <a:r>
              <a:rPr lang="en-GB" dirty="0"/>
              <a:t>Impact on practice</a:t>
            </a:r>
          </a:p>
        </p:txBody>
      </p:sp>
      <p:sp>
        <p:nvSpPr>
          <p:cNvPr id="5" name="Subtitle 4">
            <a:extLst>
              <a:ext uri="{FF2B5EF4-FFF2-40B4-BE49-F238E27FC236}">
                <a16:creationId xmlns:a16="http://schemas.microsoft.com/office/drawing/2014/main" id="{4B42F61D-6394-4A9D-AA17-22D25C92E488}"/>
              </a:ext>
            </a:extLst>
          </p:cNvPr>
          <p:cNvSpPr>
            <a:spLocks noGrp="1"/>
          </p:cNvSpPr>
          <p:nvPr>
            <p:ph type="subTitle" idx="1"/>
          </p:nvPr>
        </p:nvSpPr>
        <p:spPr/>
        <p:txBody>
          <a:bodyPr/>
          <a:lstStyle/>
          <a:p>
            <a:r>
              <a:rPr lang="en-GB" dirty="0"/>
              <a:t>Key Workers</a:t>
            </a:r>
          </a:p>
        </p:txBody>
      </p:sp>
    </p:spTree>
    <p:extLst>
      <p:ext uri="{BB962C8B-B14F-4D97-AF65-F5344CB8AC3E}">
        <p14:creationId xmlns:p14="http://schemas.microsoft.com/office/powerpoint/2010/main" val="3400679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CFF76A-76EE-41BD-4D54-0C970FA2F21A}"/>
              </a:ext>
            </a:extLst>
          </p:cNvPr>
          <p:cNvSpPr>
            <a:spLocks noGrp="1"/>
          </p:cNvSpPr>
          <p:nvPr>
            <p:ph idx="13"/>
          </p:nvPr>
        </p:nvSpPr>
        <p:spPr>
          <a:xfrm>
            <a:off x="600094" y="1364344"/>
            <a:ext cx="5400000" cy="3623814"/>
          </a:xfrm>
        </p:spPr>
        <p:txBody>
          <a:bodyPr/>
          <a:lstStyle/>
          <a:p>
            <a:pPr marL="0" indent="0">
              <a:buNone/>
            </a:pPr>
            <a:r>
              <a:rPr lang="en-GB" dirty="0"/>
              <a:t>Most KWs thought they needed to change their practice, but mostly “a little” rather than “a lot”. A sizeable proportion reported no need to change to their practice</a:t>
            </a:r>
          </a:p>
          <a:p>
            <a:pPr marL="0" indent="0">
              <a:buNone/>
            </a:pPr>
            <a:r>
              <a:rPr lang="en-GB" dirty="0"/>
              <a:t>Those who said ‘No’ were more likely to feel better equipped in the baseline (average score of 7.4) than those who said ‘Yes, a little’ (6.6) and ‘Yes, a lot’ (5.0)</a:t>
            </a:r>
          </a:p>
        </p:txBody>
      </p:sp>
      <p:sp>
        <p:nvSpPr>
          <p:cNvPr id="3" name="Title 2">
            <a:extLst>
              <a:ext uri="{FF2B5EF4-FFF2-40B4-BE49-F238E27FC236}">
                <a16:creationId xmlns:a16="http://schemas.microsoft.com/office/drawing/2014/main" id="{A01E4AD8-1CD0-60BF-7F36-95F9B95111DA}"/>
              </a:ext>
            </a:extLst>
          </p:cNvPr>
          <p:cNvSpPr>
            <a:spLocks noGrp="1"/>
          </p:cNvSpPr>
          <p:nvPr>
            <p:ph type="title"/>
          </p:nvPr>
        </p:nvSpPr>
        <p:spPr>
          <a:xfrm>
            <a:off x="600094" y="509192"/>
            <a:ext cx="5400001" cy="615468"/>
          </a:xfrm>
        </p:spPr>
        <p:txBody>
          <a:bodyPr/>
          <a:lstStyle/>
          <a:p>
            <a:r>
              <a:rPr lang="en-GB" dirty="0"/>
              <a:t>Impact on KW practice</a:t>
            </a:r>
          </a:p>
        </p:txBody>
      </p:sp>
      <p:sp>
        <p:nvSpPr>
          <p:cNvPr id="6" name="Rectangle 1">
            <a:extLst>
              <a:ext uri="{FF2B5EF4-FFF2-40B4-BE49-F238E27FC236}">
                <a16:creationId xmlns:a16="http://schemas.microsoft.com/office/drawing/2014/main" id="{8C43F89B-6227-C0D6-764A-994EC25BBB7D}"/>
              </a:ext>
            </a:extLst>
          </p:cNvPr>
          <p:cNvSpPr>
            <a:spLocks noChangeArrowheads="1"/>
          </p:cNvSpPr>
          <p:nvPr/>
        </p:nvSpPr>
        <p:spPr bwMode="auto">
          <a:xfrm>
            <a:off x="6683262" y="1124660"/>
            <a:ext cx="5001808"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2100" b="1" dirty="0"/>
              <a:t>Did the training make you think you need to change your practice with older clients?</a:t>
            </a:r>
          </a:p>
        </p:txBody>
      </p:sp>
      <p:graphicFrame>
        <p:nvGraphicFramePr>
          <p:cNvPr id="4" name="Table 7">
            <a:extLst>
              <a:ext uri="{FF2B5EF4-FFF2-40B4-BE49-F238E27FC236}">
                <a16:creationId xmlns:a16="http://schemas.microsoft.com/office/drawing/2014/main" id="{77B7BCB2-F77C-5971-CBD5-BC6DCD059FCF}"/>
              </a:ext>
            </a:extLst>
          </p:cNvPr>
          <p:cNvGraphicFramePr>
            <a:graphicFrameLocks noGrp="1"/>
          </p:cNvGraphicFramePr>
          <p:nvPr>
            <p:extLst>
              <p:ext uri="{D42A27DB-BD31-4B8C-83A1-F6EECF244321}">
                <p14:modId xmlns:p14="http://schemas.microsoft.com/office/powerpoint/2010/main" val="704697110"/>
              </p:ext>
            </p:extLst>
          </p:nvPr>
        </p:nvGraphicFramePr>
        <p:xfrm>
          <a:off x="6818349" y="2354677"/>
          <a:ext cx="3564000" cy="1870816"/>
        </p:xfrm>
        <a:graphic>
          <a:graphicData uri="http://schemas.openxmlformats.org/drawingml/2006/table">
            <a:tbl>
              <a:tblPr firstRow="1" bandRow="1">
                <a:tableStyleId>{5C22544A-7EE6-4342-B048-85BDC9FD1C3A}</a:tableStyleId>
              </a:tblPr>
              <a:tblGrid>
                <a:gridCol w="1188000">
                  <a:extLst>
                    <a:ext uri="{9D8B030D-6E8A-4147-A177-3AD203B41FA5}">
                      <a16:colId xmlns:a16="http://schemas.microsoft.com/office/drawing/2014/main" val="1953977780"/>
                    </a:ext>
                  </a:extLst>
                </a:gridCol>
                <a:gridCol w="1188000">
                  <a:extLst>
                    <a:ext uri="{9D8B030D-6E8A-4147-A177-3AD203B41FA5}">
                      <a16:colId xmlns:a16="http://schemas.microsoft.com/office/drawing/2014/main" val="1119869220"/>
                    </a:ext>
                  </a:extLst>
                </a:gridCol>
                <a:gridCol w="1188000">
                  <a:extLst>
                    <a:ext uri="{9D8B030D-6E8A-4147-A177-3AD203B41FA5}">
                      <a16:colId xmlns:a16="http://schemas.microsoft.com/office/drawing/2014/main" val="2589376825"/>
                    </a:ext>
                  </a:extLst>
                </a:gridCol>
              </a:tblGrid>
              <a:tr h="467704">
                <a:tc>
                  <a:txBody>
                    <a:bodyPr/>
                    <a:lstStyle/>
                    <a:p>
                      <a:pPr marL="93663" indent="0" algn="ctr">
                        <a:spcBef>
                          <a:spcPts val="1395"/>
                        </a:spcBef>
                        <a:spcAft>
                          <a:spcPts val="0"/>
                        </a:spcAft>
                      </a:pPr>
                      <a:r>
                        <a:rPr lang="en-GB" sz="1600" b="1" spc="-10" dirty="0">
                          <a:effectLst/>
                        </a:rPr>
                        <a:t>Response</a:t>
                      </a:r>
                      <a:endParaRPr lang="en-GB"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87325" marR="175260" algn="ctr">
                        <a:spcBef>
                          <a:spcPts val="1395"/>
                        </a:spcBef>
                        <a:spcAft>
                          <a:spcPts val="0"/>
                        </a:spcAft>
                      </a:pPr>
                      <a:r>
                        <a:rPr lang="en-GB" sz="1600" b="1" spc="-10" dirty="0">
                          <a:effectLst/>
                        </a:rPr>
                        <a:t>Count</a:t>
                      </a:r>
                      <a:endParaRPr lang="en-GB"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9850" marR="62865" algn="ctr">
                        <a:spcBef>
                          <a:spcPts val="1395"/>
                        </a:spcBef>
                        <a:spcAft>
                          <a:spcPts val="0"/>
                        </a:spcAft>
                      </a:pPr>
                      <a:r>
                        <a:rPr lang="en-GB" sz="1600" b="1" dirty="0">
                          <a:effectLst/>
                        </a:rPr>
                        <a:t>%</a:t>
                      </a:r>
                      <a:r>
                        <a:rPr lang="en-GB" sz="1600" b="1" spc="-45" dirty="0">
                          <a:effectLst/>
                        </a:rPr>
                        <a:t> </a:t>
                      </a:r>
                      <a:r>
                        <a:rPr lang="en-GB" sz="1600" b="1" dirty="0">
                          <a:effectLst/>
                        </a:rPr>
                        <a:t>of</a:t>
                      </a:r>
                      <a:r>
                        <a:rPr lang="en-GB" sz="1600" b="1" spc="40" dirty="0">
                          <a:effectLst/>
                        </a:rPr>
                        <a:t> </a:t>
                      </a:r>
                      <a:r>
                        <a:rPr lang="en-GB" sz="1600" b="1" spc="-25" dirty="0">
                          <a:effectLst/>
                        </a:rPr>
                        <a:t>KWs</a:t>
                      </a:r>
                      <a:endParaRPr lang="en-GB"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18565130"/>
                  </a:ext>
                </a:extLst>
              </a:tr>
              <a:tr h="467704">
                <a:tc>
                  <a:txBody>
                    <a:bodyPr/>
                    <a:lstStyle/>
                    <a:p>
                      <a:pPr marL="72000" indent="22225" algn="l">
                        <a:lnSpc>
                          <a:spcPct val="100000"/>
                        </a:lnSpc>
                        <a:spcBef>
                          <a:spcPts val="600"/>
                        </a:spcBef>
                        <a:spcAft>
                          <a:spcPts val="600"/>
                        </a:spcAft>
                      </a:pPr>
                      <a:r>
                        <a:rPr lang="en-GB" sz="1600" b="0" spc="-25" dirty="0">
                          <a:effectLst/>
                        </a:rPr>
                        <a:t>No</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810" algn="ctr">
                        <a:lnSpc>
                          <a:spcPts val="1750"/>
                        </a:lnSpc>
                        <a:spcBef>
                          <a:spcPts val="60"/>
                        </a:spcBef>
                        <a:spcAft>
                          <a:spcPts val="0"/>
                        </a:spcAft>
                      </a:pPr>
                      <a:r>
                        <a:rPr lang="en-GB" sz="1600" b="0" dirty="0">
                          <a:solidFill>
                            <a:schemeClr val="bg1"/>
                          </a:solidFill>
                          <a:effectLst/>
                        </a:rPr>
                        <a:t>8</a:t>
                      </a:r>
                      <a:endParaRPr lang="en-GB" sz="110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tc>
                  <a:txBody>
                    <a:bodyPr/>
                    <a:lstStyle/>
                    <a:p>
                      <a:pPr marL="69850" marR="58420" algn="ctr">
                        <a:lnSpc>
                          <a:spcPts val="1750"/>
                        </a:lnSpc>
                        <a:spcBef>
                          <a:spcPts val="60"/>
                        </a:spcBef>
                        <a:spcAft>
                          <a:spcPts val="0"/>
                        </a:spcAft>
                      </a:pPr>
                      <a:r>
                        <a:rPr lang="en-GB" sz="1600" b="0" spc="-25" dirty="0">
                          <a:solidFill>
                            <a:schemeClr val="bg1"/>
                          </a:solidFill>
                          <a:effectLst/>
                        </a:rPr>
                        <a:t>40%</a:t>
                      </a:r>
                      <a:endParaRPr lang="en-GB" sz="110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extLst>
                  <a:ext uri="{0D108BD9-81ED-4DB2-BD59-A6C34878D82A}">
                    <a16:rowId xmlns:a16="http://schemas.microsoft.com/office/drawing/2014/main" val="1938506148"/>
                  </a:ext>
                </a:extLst>
              </a:tr>
              <a:tr h="467704">
                <a:tc>
                  <a:txBody>
                    <a:bodyPr/>
                    <a:lstStyle/>
                    <a:p>
                      <a:pPr marL="72000" algn="l">
                        <a:lnSpc>
                          <a:spcPct val="100000"/>
                        </a:lnSpc>
                        <a:spcBef>
                          <a:spcPts val="600"/>
                        </a:spcBef>
                        <a:spcAft>
                          <a:spcPts val="600"/>
                        </a:spcAft>
                      </a:pPr>
                      <a:r>
                        <a:rPr lang="en-GB" sz="1600" b="0" dirty="0">
                          <a:effectLst/>
                        </a:rPr>
                        <a:t>Yes,</a:t>
                      </a:r>
                      <a:r>
                        <a:rPr lang="en-GB" sz="1600" b="0" spc="-35" dirty="0">
                          <a:effectLst/>
                        </a:rPr>
                        <a:t> </a:t>
                      </a:r>
                      <a:r>
                        <a:rPr lang="en-GB" sz="1600" b="0" dirty="0">
                          <a:effectLst/>
                        </a:rPr>
                        <a:t>a</a:t>
                      </a:r>
                      <a:r>
                        <a:rPr lang="en-GB" sz="1600" b="0" spc="-60" dirty="0">
                          <a:effectLst/>
                        </a:rPr>
                        <a:t> </a:t>
                      </a:r>
                      <a:r>
                        <a:rPr lang="en-GB" sz="1600" b="0" spc="-10" dirty="0">
                          <a:effectLst/>
                        </a:rPr>
                        <a:t>little</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79705" marR="175260" algn="ctr">
                        <a:lnSpc>
                          <a:spcPts val="1750"/>
                        </a:lnSpc>
                        <a:spcBef>
                          <a:spcPts val="95"/>
                        </a:spcBef>
                        <a:spcAft>
                          <a:spcPts val="0"/>
                        </a:spcAft>
                      </a:pPr>
                      <a:r>
                        <a:rPr lang="en-GB" sz="1600" b="0" spc="-25" dirty="0">
                          <a:solidFill>
                            <a:schemeClr val="bg1"/>
                          </a:solidFill>
                          <a:effectLst/>
                        </a:rPr>
                        <a:t>10</a:t>
                      </a:r>
                      <a:endParaRPr lang="en-GB" sz="110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50000"/>
                      </a:schemeClr>
                    </a:solidFill>
                  </a:tcPr>
                </a:tc>
                <a:tc>
                  <a:txBody>
                    <a:bodyPr/>
                    <a:lstStyle/>
                    <a:p>
                      <a:pPr marL="69850" marR="59055" algn="ctr">
                        <a:lnSpc>
                          <a:spcPts val="1750"/>
                        </a:lnSpc>
                        <a:spcBef>
                          <a:spcPts val="95"/>
                        </a:spcBef>
                        <a:spcAft>
                          <a:spcPts val="0"/>
                        </a:spcAft>
                      </a:pPr>
                      <a:r>
                        <a:rPr lang="en-GB" sz="1600" b="0" spc="-25" dirty="0">
                          <a:solidFill>
                            <a:schemeClr val="bg1"/>
                          </a:solidFill>
                          <a:effectLst/>
                        </a:rPr>
                        <a:t>50%</a:t>
                      </a:r>
                      <a:endParaRPr lang="en-GB" sz="110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50000"/>
                      </a:schemeClr>
                    </a:solidFill>
                  </a:tcPr>
                </a:tc>
                <a:extLst>
                  <a:ext uri="{0D108BD9-81ED-4DB2-BD59-A6C34878D82A}">
                    <a16:rowId xmlns:a16="http://schemas.microsoft.com/office/drawing/2014/main" val="1681227294"/>
                  </a:ext>
                </a:extLst>
              </a:tr>
              <a:tr h="467704">
                <a:tc>
                  <a:txBody>
                    <a:bodyPr/>
                    <a:lstStyle/>
                    <a:p>
                      <a:pPr marL="72000" algn="l">
                        <a:lnSpc>
                          <a:spcPct val="100000"/>
                        </a:lnSpc>
                        <a:spcBef>
                          <a:spcPts val="600"/>
                        </a:spcBef>
                        <a:spcAft>
                          <a:spcPts val="600"/>
                        </a:spcAft>
                      </a:pPr>
                      <a:r>
                        <a:rPr lang="en-GB" sz="1600" b="0" dirty="0">
                          <a:effectLst/>
                        </a:rPr>
                        <a:t>Yes,</a:t>
                      </a:r>
                      <a:r>
                        <a:rPr lang="en-GB" sz="1600" b="0" spc="-30" dirty="0">
                          <a:effectLst/>
                        </a:rPr>
                        <a:t> </a:t>
                      </a:r>
                      <a:r>
                        <a:rPr lang="en-GB" sz="1600" b="0" dirty="0">
                          <a:effectLst/>
                        </a:rPr>
                        <a:t>a</a:t>
                      </a:r>
                      <a:r>
                        <a:rPr lang="en-GB" sz="1600" b="0" spc="-70" dirty="0">
                          <a:effectLst/>
                        </a:rPr>
                        <a:t> </a:t>
                      </a:r>
                      <a:r>
                        <a:rPr lang="en-GB" sz="1600" b="0" spc="-25" dirty="0">
                          <a:effectLst/>
                        </a:rPr>
                        <a:t>lot</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810" algn="ctr">
                        <a:lnSpc>
                          <a:spcPts val="1725"/>
                        </a:lnSpc>
                        <a:spcBef>
                          <a:spcPts val="95"/>
                        </a:spcBef>
                        <a:spcAft>
                          <a:spcPts val="0"/>
                        </a:spcAft>
                      </a:pPr>
                      <a:r>
                        <a:rPr lang="en-GB" sz="1600" b="0" dirty="0">
                          <a:effectLst/>
                        </a:rPr>
                        <a:t>2</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69850" marR="58420" algn="ctr">
                        <a:lnSpc>
                          <a:spcPts val="1725"/>
                        </a:lnSpc>
                        <a:spcBef>
                          <a:spcPts val="95"/>
                        </a:spcBef>
                        <a:spcAft>
                          <a:spcPts val="0"/>
                        </a:spcAft>
                      </a:pPr>
                      <a:r>
                        <a:rPr lang="en-GB" sz="1600" b="0" spc="-25" dirty="0">
                          <a:effectLst/>
                        </a:rPr>
                        <a:t>10%</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1927789669"/>
                  </a:ext>
                </a:extLst>
              </a:tr>
            </a:tbl>
          </a:graphicData>
        </a:graphic>
      </p:graphicFrame>
      <p:sp>
        <p:nvSpPr>
          <p:cNvPr id="8" name="Rectangle 7">
            <a:extLst>
              <a:ext uri="{FF2B5EF4-FFF2-40B4-BE49-F238E27FC236}">
                <a16:creationId xmlns:a16="http://schemas.microsoft.com/office/drawing/2014/main" id="{BE369940-2A9B-46BB-00CA-63EAF6DC727C}"/>
              </a:ext>
            </a:extLst>
          </p:cNvPr>
          <p:cNvSpPr/>
          <p:nvPr/>
        </p:nvSpPr>
        <p:spPr>
          <a:xfrm>
            <a:off x="553512" y="4810802"/>
            <a:ext cx="11131558" cy="83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Training was more impactful for those who felt less equipped to support older clients beforehand</a:t>
            </a:r>
          </a:p>
        </p:txBody>
      </p:sp>
    </p:spTree>
    <p:extLst>
      <p:ext uri="{BB962C8B-B14F-4D97-AF65-F5344CB8AC3E}">
        <p14:creationId xmlns:p14="http://schemas.microsoft.com/office/powerpoint/2010/main" val="968410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Changes in practice (survey)</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828799"/>
            <a:ext cx="4709333" cy="4348163"/>
          </a:xfrm>
        </p:spPr>
        <p:txBody>
          <a:bodyPr/>
          <a:lstStyle/>
          <a:p>
            <a:pPr marL="0" lvl="1" indent="0">
              <a:buNone/>
            </a:pPr>
            <a:r>
              <a:rPr lang="en-GB" dirty="0"/>
              <a:t>KWs were asked how they have changed their practice since the training</a:t>
            </a:r>
          </a:p>
          <a:p>
            <a:pPr marL="0" lvl="1" indent="0">
              <a:buNone/>
            </a:pPr>
            <a:r>
              <a:rPr lang="en-GB" dirty="0"/>
              <a:t>45% provided no response</a:t>
            </a:r>
          </a:p>
          <a:p>
            <a:pPr marL="0" lvl="1" indent="0">
              <a:buNone/>
            </a:pPr>
            <a:r>
              <a:rPr lang="en-GB" dirty="0"/>
              <a:t>Common responses related to greater awareness, mindfulness and/or understanding of older clients</a:t>
            </a:r>
          </a:p>
          <a:p>
            <a:pPr marL="0" lvl="1" indent="0">
              <a:buNone/>
            </a:pPr>
            <a:r>
              <a:rPr lang="en-GB" dirty="0"/>
              <a:t>Other comments were on changes to practice in specific areas of need</a:t>
            </a:r>
          </a:p>
          <a:p>
            <a:pPr marL="0" lvl="1" indent="0">
              <a:buNone/>
            </a:pPr>
            <a:r>
              <a:rPr lang="en-GB" dirty="0"/>
              <a:t>One KW said they needed ‘refresher’ training</a:t>
            </a:r>
          </a:p>
          <a:p>
            <a:pPr marL="0" lvl="1" indent="0">
              <a:buNone/>
            </a:pPr>
            <a:endParaRPr lang="en-GB" dirty="0"/>
          </a:p>
          <a:p>
            <a:pPr marL="0" lvl="1" indent="0">
              <a:buNone/>
            </a:pPr>
            <a:r>
              <a:rPr lang="en-GB" dirty="0"/>
              <a:t> </a:t>
            </a:r>
          </a:p>
          <a:p>
            <a:pPr marL="0" lvl="1" indent="0">
              <a:buNone/>
            </a:pPr>
            <a:endParaRPr lang="en-GB" dirty="0"/>
          </a:p>
          <a:p>
            <a:pPr marL="0" lvl="1" indent="0">
              <a:buNone/>
            </a:pPr>
            <a:r>
              <a:rPr lang="en-GB" dirty="0"/>
              <a:t> </a:t>
            </a:r>
            <a:endParaRPr lang="en-GB" b="1" dirty="0">
              <a:solidFill>
                <a:schemeClr val="accent6">
                  <a:lumMod val="75000"/>
                </a:schemeClr>
              </a:solidFill>
            </a:endParaRPr>
          </a:p>
        </p:txBody>
      </p:sp>
      <p:sp>
        <p:nvSpPr>
          <p:cNvPr id="6" name="Rectangle 1">
            <a:extLst>
              <a:ext uri="{FF2B5EF4-FFF2-40B4-BE49-F238E27FC236}">
                <a16:creationId xmlns:a16="http://schemas.microsoft.com/office/drawing/2014/main" id="{46D83EB8-185A-4689-2472-C4E2D8E06805}"/>
              </a:ext>
            </a:extLst>
          </p:cNvPr>
          <p:cNvSpPr>
            <a:spLocks noChangeArrowheads="1"/>
          </p:cNvSpPr>
          <p:nvPr/>
        </p:nvSpPr>
        <p:spPr bwMode="auto">
          <a:xfrm>
            <a:off x="5993362" y="1692758"/>
            <a:ext cx="580580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2100" b="1" dirty="0"/>
              <a:t>How have you changed your practice</a:t>
            </a:r>
            <a:br>
              <a:rPr lang="en-GB" altLang="en-US" sz="2100" b="1" dirty="0"/>
            </a:br>
            <a:r>
              <a:rPr lang="en-GB" altLang="en-US" sz="2100" b="1" dirty="0"/>
              <a:t>as a result of the training?</a:t>
            </a:r>
          </a:p>
        </p:txBody>
      </p:sp>
      <p:graphicFrame>
        <p:nvGraphicFramePr>
          <p:cNvPr id="5" name="Table 6">
            <a:extLst>
              <a:ext uri="{FF2B5EF4-FFF2-40B4-BE49-F238E27FC236}">
                <a16:creationId xmlns:a16="http://schemas.microsoft.com/office/drawing/2014/main" id="{EA010E59-8519-C717-46AA-8EA865F32312}"/>
              </a:ext>
            </a:extLst>
          </p:cNvPr>
          <p:cNvGraphicFramePr>
            <a:graphicFrameLocks noGrp="1"/>
          </p:cNvGraphicFramePr>
          <p:nvPr>
            <p:extLst>
              <p:ext uri="{D42A27DB-BD31-4B8C-83A1-F6EECF244321}">
                <p14:modId xmlns:p14="http://schemas.microsoft.com/office/powerpoint/2010/main" val="3656027247"/>
              </p:ext>
            </p:extLst>
          </p:nvPr>
        </p:nvGraphicFramePr>
        <p:xfrm>
          <a:off x="6095999" y="2557605"/>
          <a:ext cx="5531319" cy="2667000"/>
        </p:xfrm>
        <a:graphic>
          <a:graphicData uri="http://schemas.openxmlformats.org/drawingml/2006/table">
            <a:tbl>
              <a:tblPr firstRow="1" bandRow="1">
                <a:tableStyleId>{5C22544A-7EE6-4342-B048-85BDC9FD1C3A}</a:tableStyleId>
              </a:tblPr>
              <a:tblGrid>
                <a:gridCol w="3731395">
                  <a:extLst>
                    <a:ext uri="{9D8B030D-6E8A-4147-A177-3AD203B41FA5}">
                      <a16:colId xmlns:a16="http://schemas.microsoft.com/office/drawing/2014/main" val="3065308817"/>
                    </a:ext>
                  </a:extLst>
                </a:gridCol>
                <a:gridCol w="875899">
                  <a:extLst>
                    <a:ext uri="{9D8B030D-6E8A-4147-A177-3AD203B41FA5}">
                      <a16:colId xmlns:a16="http://schemas.microsoft.com/office/drawing/2014/main" val="1990468441"/>
                    </a:ext>
                  </a:extLst>
                </a:gridCol>
                <a:gridCol w="924025">
                  <a:extLst>
                    <a:ext uri="{9D8B030D-6E8A-4147-A177-3AD203B41FA5}">
                      <a16:colId xmlns:a16="http://schemas.microsoft.com/office/drawing/2014/main" val="3999081683"/>
                    </a:ext>
                  </a:extLst>
                </a:gridCol>
              </a:tblGrid>
              <a:tr h="370840">
                <a:tc>
                  <a:txBody>
                    <a:bodyPr/>
                    <a:lstStyle/>
                    <a:p>
                      <a:pPr marL="72000" marR="1554480" indent="0" algn="l">
                        <a:spcBef>
                          <a:spcPts val="600"/>
                        </a:spcBef>
                        <a:spcAft>
                          <a:spcPts val="600"/>
                        </a:spcAft>
                      </a:pPr>
                      <a:r>
                        <a:rPr lang="en-GB" sz="1450" b="1" spc="-10" dirty="0">
                          <a:effectLst/>
                        </a:rPr>
                        <a:t>Response</a:t>
                      </a:r>
                      <a:endParaRPr lang="en-GB"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72085" marR="161925" algn="ctr">
                        <a:spcBef>
                          <a:spcPts val="400"/>
                        </a:spcBef>
                        <a:spcAft>
                          <a:spcPts val="0"/>
                        </a:spcAft>
                      </a:pPr>
                      <a:r>
                        <a:rPr lang="en-GB" sz="1450" b="1" spc="-10" dirty="0">
                          <a:effectLst/>
                        </a:rPr>
                        <a:t>Count</a:t>
                      </a:r>
                      <a:endParaRPr lang="en-GB"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6040" marR="60325" algn="ctr">
                        <a:spcBef>
                          <a:spcPts val="400"/>
                        </a:spcBef>
                        <a:spcAft>
                          <a:spcPts val="0"/>
                        </a:spcAft>
                      </a:pPr>
                      <a:r>
                        <a:rPr lang="en-GB" sz="1450" b="1" dirty="0">
                          <a:effectLst/>
                        </a:rPr>
                        <a:t>%</a:t>
                      </a:r>
                      <a:r>
                        <a:rPr lang="en-GB" sz="1450" b="1" spc="-40" dirty="0">
                          <a:effectLst/>
                        </a:rPr>
                        <a:t> </a:t>
                      </a:r>
                      <a:r>
                        <a:rPr lang="en-GB" sz="1450" b="1" dirty="0">
                          <a:effectLst/>
                        </a:rPr>
                        <a:t>of</a:t>
                      </a:r>
                      <a:r>
                        <a:rPr lang="en-GB" sz="1450" b="1" spc="30" dirty="0">
                          <a:effectLst/>
                        </a:rPr>
                        <a:t> </a:t>
                      </a:r>
                      <a:r>
                        <a:rPr lang="en-GB" sz="1450" b="1" spc="-25" dirty="0">
                          <a:effectLst/>
                        </a:rPr>
                        <a:t>KWs</a:t>
                      </a:r>
                      <a:endParaRPr lang="en-GB"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14153273"/>
                  </a:ext>
                </a:extLst>
              </a:tr>
              <a:tr h="370840">
                <a:tc>
                  <a:txBody>
                    <a:bodyPr/>
                    <a:lstStyle/>
                    <a:p>
                      <a:pPr marL="72000" algn="l">
                        <a:spcBef>
                          <a:spcPts val="600"/>
                        </a:spcBef>
                        <a:spcAft>
                          <a:spcPts val="600"/>
                        </a:spcAft>
                      </a:pPr>
                      <a:r>
                        <a:rPr lang="en-GB" sz="1450" b="0" dirty="0">
                          <a:effectLst/>
                        </a:rPr>
                        <a:t>No</a:t>
                      </a:r>
                      <a:r>
                        <a:rPr lang="en-GB" sz="1450" b="0" spc="-50" dirty="0">
                          <a:effectLst/>
                        </a:rPr>
                        <a:t> </a:t>
                      </a:r>
                      <a:r>
                        <a:rPr lang="en-GB" sz="1450" b="0" spc="-10" dirty="0">
                          <a:effectLst/>
                        </a:rPr>
                        <a:t>response</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175" algn="ctr">
                        <a:spcBef>
                          <a:spcPts val="310"/>
                        </a:spcBef>
                        <a:spcAft>
                          <a:spcPts val="0"/>
                        </a:spcAft>
                      </a:pPr>
                      <a:r>
                        <a:rPr lang="en-GB" sz="1450" b="0" dirty="0">
                          <a:effectLst/>
                        </a:rPr>
                        <a:t>9</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66040" marR="56515" algn="ctr">
                        <a:spcBef>
                          <a:spcPts val="310"/>
                        </a:spcBef>
                        <a:spcAft>
                          <a:spcPts val="0"/>
                        </a:spcAft>
                      </a:pPr>
                      <a:r>
                        <a:rPr lang="en-GB" sz="1450" b="0" spc="-25" dirty="0">
                          <a:effectLst/>
                        </a:rPr>
                        <a:t>45%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extLst>
                  <a:ext uri="{0D108BD9-81ED-4DB2-BD59-A6C34878D82A}">
                    <a16:rowId xmlns:a16="http://schemas.microsoft.com/office/drawing/2014/main" val="3958887430"/>
                  </a:ext>
                </a:extLst>
              </a:tr>
              <a:tr h="370840">
                <a:tc>
                  <a:txBody>
                    <a:bodyPr/>
                    <a:lstStyle/>
                    <a:p>
                      <a:pPr marL="72000" algn="l">
                        <a:spcBef>
                          <a:spcPts val="600"/>
                        </a:spcBef>
                        <a:spcAft>
                          <a:spcPts val="600"/>
                        </a:spcAft>
                      </a:pPr>
                      <a:r>
                        <a:rPr lang="en-GB" sz="1450" b="0" dirty="0">
                          <a:effectLst/>
                        </a:rPr>
                        <a:t>More</a:t>
                      </a:r>
                      <a:r>
                        <a:rPr lang="en-GB" sz="1450" b="0" spc="-115" dirty="0">
                          <a:effectLst/>
                        </a:rPr>
                        <a:t> </a:t>
                      </a:r>
                      <a:r>
                        <a:rPr lang="en-GB" sz="1450" b="0" dirty="0">
                          <a:effectLst/>
                        </a:rPr>
                        <a:t>mindful/aware/understanding</a:t>
                      </a:r>
                      <a:r>
                        <a:rPr lang="en-GB" sz="1450" b="0" spc="-100" dirty="0">
                          <a:effectLst/>
                        </a:rPr>
                        <a:t> </a:t>
                      </a:r>
                      <a:r>
                        <a:rPr lang="en-GB" sz="1450" b="0" dirty="0">
                          <a:effectLst/>
                        </a:rPr>
                        <a:t>of</a:t>
                      </a:r>
                      <a:r>
                        <a:rPr lang="en-GB" sz="1450" b="0" spc="-85" dirty="0">
                          <a:effectLst/>
                        </a:rPr>
                        <a:t> </a:t>
                      </a:r>
                      <a:r>
                        <a:rPr lang="en-GB" sz="1450" b="0" spc="-10" dirty="0">
                          <a:effectLst/>
                        </a:rPr>
                        <a:t>needs</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175" algn="ctr">
                        <a:spcBef>
                          <a:spcPts val="310"/>
                        </a:spcBef>
                        <a:spcAft>
                          <a:spcPts val="0"/>
                        </a:spcAft>
                      </a:pPr>
                      <a:r>
                        <a:rPr lang="en-GB" sz="1450" b="0" dirty="0">
                          <a:effectLst/>
                        </a:rPr>
                        <a:t>9</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66040" marR="56515" algn="ctr">
                        <a:spcBef>
                          <a:spcPts val="310"/>
                        </a:spcBef>
                        <a:spcAft>
                          <a:spcPts val="0"/>
                        </a:spcAft>
                      </a:pPr>
                      <a:r>
                        <a:rPr lang="en-GB" sz="1450" b="0" spc="-25" dirty="0">
                          <a:effectLst/>
                        </a:rPr>
                        <a:t>45%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extLst>
                  <a:ext uri="{0D108BD9-81ED-4DB2-BD59-A6C34878D82A}">
                    <a16:rowId xmlns:a16="http://schemas.microsoft.com/office/drawing/2014/main" val="4283094207"/>
                  </a:ext>
                </a:extLst>
              </a:tr>
              <a:tr h="370840">
                <a:tc>
                  <a:txBody>
                    <a:bodyPr/>
                    <a:lstStyle/>
                    <a:p>
                      <a:pPr marL="72000" algn="l">
                        <a:spcBef>
                          <a:spcPts val="600"/>
                        </a:spcBef>
                        <a:spcAft>
                          <a:spcPts val="600"/>
                        </a:spcAft>
                      </a:pPr>
                      <a:r>
                        <a:rPr lang="en-GB" sz="1450" b="0" spc="-10" dirty="0">
                          <a:effectLst/>
                        </a:rPr>
                        <a:t>Better</a:t>
                      </a:r>
                      <a:r>
                        <a:rPr lang="en-GB" sz="1450" b="0" spc="-40" dirty="0">
                          <a:effectLst/>
                        </a:rPr>
                        <a:t> </a:t>
                      </a:r>
                      <a:r>
                        <a:rPr lang="en-GB" sz="1450" b="0" spc="-10" dirty="0">
                          <a:effectLst/>
                        </a:rPr>
                        <a:t>equipped</a:t>
                      </a:r>
                      <a:r>
                        <a:rPr lang="en-GB" sz="1450" b="0" spc="-80" dirty="0">
                          <a:effectLst/>
                        </a:rPr>
                        <a:t> </a:t>
                      </a:r>
                      <a:r>
                        <a:rPr lang="en-GB" sz="1450" b="0" spc="-10" dirty="0">
                          <a:effectLst/>
                        </a:rPr>
                        <a:t>around</a:t>
                      </a:r>
                      <a:r>
                        <a:rPr lang="en-GB" sz="1450" b="0" spc="-85" dirty="0">
                          <a:effectLst/>
                        </a:rPr>
                        <a:t> </a:t>
                      </a:r>
                      <a:r>
                        <a:rPr lang="en-GB" sz="1450" b="0" spc="-10" dirty="0">
                          <a:effectLst/>
                        </a:rPr>
                        <a:t>age</a:t>
                      </a:r>
                      <a:r>
                        <a:rPr lang="en-GB" sz="1450" b="0" spc="-80" dirty="0">
                          <a:effectLst/>
                        </a:rPr>
                        <a:t> </a:t>
                      </a:r>
                      <a:r>
                        <a:rPr lang="en-GB" sz="1450" b="0" spc="-10" dirty="0">
                          <a:effectLst/>
                        </a:rPr>
                        <a:t>discrimination</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175" algn="ctr">
                        <a:spcBef>
                          <a:spcPts val="310"/>
                        </a:spcBef>
                        <a:spcAft>
                          <a:spcPts val="0"/>
                        </a:spcAft>
                      </a:pPr>
                      <a:r>
                        <a:rPr lang="en-GB" sz="1450" b="0" dirty="0">
                          <a:effectLst/>
                        </a:rPr>
                        <a:t>1</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tc>
                  <a:txBody>
                    <a:bodyPr/>
                    <a:lstStyle/>
                    <a:p>
                      <a:pPr marL="66040" marR="56515" algn="ctr">
                        <a:spcBef>
                          <a:spcPts val="310"/>
                        </a:spcBef>
                        <a:spcAft>
                          <a:spcPts val="0"/>
                        </a:spcAft>
                      </a:pPr>
                      <a:r>
                        <a:rPr lang="en-GB" sz="1450" b="0" spc="-25" dirty="0">
                          <a:effectLst/>
                        </a:rPr>
                        <a:t>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2328497248"/>
                  </a:ext>
                </a:extLst>
              </a:tr>
              <a:tr h="370840">
                <a:tc>
                  <a:txBody>
                    <a:bodyPr/>
                    <a:lstStyle/>
                    <a:p>
                      <a:pPr marL="72000" algn="l">
                        <a:spcBef>
                          <a:spcPts val="600"/>
                        </a:spcBef>
                        <a:spcAft>
                          <a:spcPts val="600"/>
                        </a:spcAft>
                      </a:pPr>
                      <a:r>
                        <a:rPr lang="en-GB" sz="1450" b="0" dirty="0">
                          <a:effectLst/>
                        </a:rPr>
                        <a:t>Focus</a:t>
                      </a:r>
                      <a:r>
                        <a:rPr lang="en-GB" sz="1450" b="0" spc="-30" dirty="0">
                          <a:effectLst/>
                        </a:rPr>
                        <a:t> </a:t>
                      </a:r>
                      <a:r>
                        <a:rPr lang="en-GB" sz="1450" b="0" dirty="0">
                          <a:effectLst/>
                        </a:rPr>
                        <a:t>on</a:t>
                      </a:r>
                      <a:r>
                        <a:rPr lang="en-GB" sz="1450" b="0" spc="-20" dirty="0">
                          <a:effectLst/>
                        </a:rPr>
                        <a:t> </a:t>
                      </a:r>
                      <a:r>
                        <a:rPr lang="en-GB" sz="1450" b="0" spc="-10" dirty="0">
                          <a:effectLst/>
                        </a:rPr>
                        <a:t>motivation</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175" algn="ctr">
                        <a:spcBef>
                          <a:spcPts val="310"/>
                        </a:spcBef>
                        <a:spcAft>
                          <a:spcPts val="0"/>
                        </a:spcAft>
                      </a:pPr>
                      <a:r>
                        <a:rPr lang="en-GB" sz="1450" b="0" dirty="0">
                          <a:effectLst/>
                        </a:rPr>
                        <a:t>1</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tc>
                  <a:txBody>
                    <a:bodyPr/>
                    <a:lstStyle/>
                    <a:p>
                      <a:pPr marL="66040" marR="56515" algn="ctr">
                        <a:spcBef>
                          <a:spcPts val="310"/>
                        </a:spcBef>
                        <a:spcAft>
                          <a:spcPts val="0"/>
                        </a:spcAft>
                      </a:pPr>
                      <a:r>
                        <a:rPr lang="en-GB" sz="1450" b="0" spc="-25" dirty="0">
                          <a:effectLst/>
                        </a:rPr>
                        <a:t>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2357192370"/>
                  </a:ext>
                </a:extLst>
              </a:tr>
              <a:tr h="370840">
                <a:tc>
                  <a:txBody>
                    <a:bodyPr/>
                    <a:lstStyle/>
                    <a:p>
                      <a:pPr marL="72000" algn="l">
                        <a:spcBef>
                          <a:spcPts val="600"/>
                        </a:spcBef>
                        <a:spcAft>
                          <a:spcPts val="600"/>
                        </a:spcAft>
                      </a:pPr>
                      <a:r>
                        <a:rPr lang="en-GB" sz="1450" b="0" dirty="0">
                          <a:effectLst/>
                        </a:rPr>
                        <a:t>More</a:t>
                      </a:r>
                      <a:r>
                        <a:rPr lang="en-GB" sz="1450" b="0" spc="-100" dirty="0">
                          <a:effectLst/>
                        </a:rPr>
                        <a:t> </a:t>
                      </a:r>
                      <a:r>
                        <a:rPr lang="en-GB" sz="1450" b="0" dirty="0">
                          <a:effectLst/>
                        </a:rPr>
                        <a:t>creative</a:t>
                      </a:r>
                      <a:r>
                        <a:rPr lang="en-GB" sz="1450" b="0" spc="-100" dirty="0">
                          <a:effectLst/>
                        </a:rPr>
                        <a:t> </a:t>
                      </a:r>
                      <a:r>
                        <a:rPr lang="en-GB" sz="1450" b="0" spc="-10" dirty="0">
                          <a:effectLst/>
                        </a:rPr>
                        <a:t>approach</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175" algn="ctr">
                        <a:spcBef>
                          <a:spcPts val="310"/>
                        </a:spcBef>
                        <a:spcAft>
                          <a:spcPts val="0"/>
                        </a:spcAft>
                      </a:pPr>
                      <a:r>
                        <a:rPr lang="en-GB" sz="1450" b="0" dirty="0">
                          <a:effectLst/>
                        </a:rPr>
                        <a:t>1</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tc>
                  <a:txBody>
                    <a:bodyPr/>
                    <a:lstStyle/>
                    <a:p>
                      <a:pPr marL="66040" marR="56515" algn="ctr">
                        <a:spcBef>
                          <a:spcPts val="310"/>
                        </a:spcBef>
                        <a:spcAft>
                          <a:spcPts val="0"/>
                        </a:spcAft>
                      </a:pPr>
                      <a:r>
                        <a:rPr lang="en-GB" sz="1450" b="0" spc="-25" dirty="0">
                          <a:effectLst/>
                        </a:rPr>
                        <a:t>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3107064294"/>
                  </a:ext>
                </a:extLst>
              </a:tr>
              <a:tr h="370840">
                <a:tc>
                  <a:txBody>
                    <a:bodyPr/>
                    <a:lstStyle/>
                    <a:p>
                      <a:pPr marL="72000" algn="l">
                        <a:spcBef>
                          <a:spcPts val="600"/>
                        </a:spcBef>
                        <a:spcAft>
                          <a:spcPts val="600"/>
                        </a:spcAft>
                      </a:pPr>
                      <a:r>
                        <a:rPr lang="en-GB" sz="1450" b="0" dirty="0">
                          <a:effectLst/>
                        </a:rPr>
                        <a:t>Need</a:t>
                      </a:r>
                      <a:r>
                        <a:rPr lang="en-GB" sz="1450" b="0" spc="-85" dirty="0">
                          <a:effectLst/>
                        </a:rPr>
                        <a:t> </a:t>
                      </a:r>
                      <a:r>
                        <a:rPr lang="en-GB" sz="1450" b="0" dirty="0">
                          <a:effectLst/>
                        </a:rPr>
                        <a:t>more</a:t>
                      </a:r>
                      <a:r>
                        <a:rPr lang="en-GB" sz="1450" b="0" spc="-80" dirty="0">
                          <a:effectLst/>
                        </a:rPr>
                        <a:t> </a:t>
                      </a:r>
                      <a:r>
                        <a:rPr lang="en-GB" sz="1450" b="0" spc="-10" dirty="0">
                          <a:effectLst/>
                        </a:rPr>
                        <a:t>training</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175" algn="ctr">
                        <a:spcBef>
                          <a:spcPts val="310"/>
                        </a:spcBef>
                        <a:spcAft>
                          <a:spcPts val="0"/>
                        </a:spcAft>
                      </a:pPr>
                      <a:r>
                        <a:rPr lang="en-GB" sz="1450" b="0" dirty="0">
                          <a:effectLst/>
                        </a:rPr>
                        <a:t>1</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tc>
                  <a:txBody>
                    <a:bodyPr/>
                    <a:lstStyle/>
                    <a:p>
                      <a:pPr marL="66040" marR="56515" algn="ctr">
                        <a:spcBef>
                          <a:spcPts val="310"/>
                        </a:spcBef>
                        <a:spcAft>
                          <a:spcPts val="0"/>
                        </a:spcAft>
                      </a:pPr>
                      <a:r>
                        <a:rPr lang="en-GB" sz="1450" b="0" spc="-25" dirty="0">
                          <a:effectLst/>
                        </a:rPr>
                        <a:t>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1096978377"/>
                  </a:ext>
                </a:extLst>
              </a:tr>
            </a:tbl>
          </a:graphicData>
        </a:graphic>
      </p:graphicFrame>
    </p:spTree>
    <p:extLst>
      <p:ext uri="{BB962C8B-B14F-4D97-AF65-F5344CB8AC3E}">
        <p14:creationId xmlns:p14="http://schemas.microsoft.com/office/powerpoint/2010/main" val="3700648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dirty="0"/>
              <a:t>Context</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a:xfrm>
            <a:off x="540000" y="1574463"/>
            <a:ext cx="5400000" cy="4602500"/>
          </a:xfrm>
        </p:spPr>
        <p:txBody>
          <a:bodyPr/>
          <a:lstStyle/>
          <a:p>
            <a:pPr marL="0" indent="0">
              <a:buNone/>
            </a:pPr>
            <a:r>
              <a:rPr lang="en-GB" dirty="0"/>
              <a:t>The project piloted training for Key Workers (KWs) on the Work and Health Programme (WHP) in Greater Manchester (GM) on how to better support clients aged 50+ </a:t>
            </a:r>
          </a:p>
          <a:p>
            <a:pPr marL="0" indent="0">
              <a:buNone/>
            </a:pPr>
            <a:r>
              <a:rPr lang="en-GB" dirty="0"/>
              <a:t>This cohort historically fares worse on employment support and less well on WHP</a:t>
            </a:r>
          </a:p>
          <a:p>
            <a:pPr marL="0" indent="0">
              <a:buNone/>
            </a:pPr>
            <a:r>
              <a:rPr lang="en-GB" dirty="0"/>
              <a:t>28% of 50+ clients aged on WHP for 15 months+ achieve Earnings Present (signifying a job start) vs 40% of under 50s </a:t>
            </a:r>
          </a:p>
          <a:p>
            <a:pPr marL="0" indent="0">
              <a:buNone/>
            </a:pPr>
            <a:r>
              <a:rPr lang="en-GB" dirty="0"/>
              <a:t>Analysis of WHP found age has a large effect on outcomes – only length of unemployment and confidence have a larger effect </a:t>
            </a:r>
          </a:p>
          <a:p>
            <a:endParaRPr lang="en-GB" dirty="0"/>
          </a:p>
          <a:p>
            <a:pPr marL="0" indent="0">
              <a:buNone/>
            </a:pPr>
            <a:endParaRPr lang="en-GB" dirty="0"/>
          </a:p>
        </p:txBody>
      </p:sp>
      <p:pic>
        <p:nvPicPr>
          <p:cNvPr id="9" name="Picture Placeholder 8" descr="A person sitting at a desk with a computer&#10;&#10;Description automatically generated with low confidence">
            <a:extLst>
              <a:ext uri="{FF2B5EF4-FFF2-40B4-BE49-F238E27FC236}">
                <a16:creationId xmlns:a16="http://schemas.microsoft.com/office/drawing/2014/main" id="{F81948C9-15E8-C231-93A0-F937FA31BDB8}"/>
              </a:ext>
            </a:extLst>
          </p:cNvPr>
          <p:cNvPicPr>
            <a:picLocks noGrp="1" noChangeAspect="1"/>
          </p:cNvPicPr>
          <p:nvPr>
            <p:ph type="pic" sz="quarter" idx="14"/>
          </p:nvPr>
        </p:nvPicPr>
        <p:blipFill>
          <a:blip r:embed="rId3" cstate="hq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60484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Changes in practice (focus groups) 1</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753849"/>
            <a:ext cx="5327400" cy="4423114"/>
          </a:xfrm>
        </p:spPr>
        <p:txBody>
          <a:bodyPr/>
          <a:lstStyle/>
          <a:p>
            <a:pPr marL="0" lvl="1" indent="0">
              <a:buNone/>
            </a:pPr>
            <a:r>
              <a:rPr lang="en-GB" dirty="0"/>
              <a:t>Focus groups uncovered more post-training impacts on practice than surveys, related to:</a:t>
            </a:r>
          </a:p>
          <a:p>
            <a:pPr lvl="1"/>
            <a:r>
              <a:rPr lang="en-GB" dirty="0"/>
              <a:t>Higher confidence and assuredness about existing practices </a:t>
            </a:r>
          </a:p>
          <a:p>
            <a:pPr lvl="1"/>
            <a:r>
              <a:rPr lang="en-GB" dirty="0"/>
              <a:t>More explicit focus on existing good practices</a:t>
            </a:r>
          </a:p>
          <a:p>
            <a:pPr marL="0" lvl="1" indent="0">
              <a:buNone/>
            </a:pPr>
            <a:r>
              <a:rPr lang="en-GB" dirty="0"/>
              <a:t>KWs saw training as a ‘refresher’ rather than a call to adopt entirely new practices</a:t>
            </a:r>
          </a:p>
          <a:p>
            <a:pPr marL="0" lvl="1" indent="0">
              <a:buNone/>
            </a:pPr>
            <a:r>
              <a:rPr lang="en-GB" dirty="0"/>
              <a:t>KWs more confident to raise and address issues e.g. changes in labour markets, IT skills and the benefits of working</a:t>
            </a:r>
          </a:p>
          <a:p>
            <a:pPr marL="0" lvl="1" indent="0">
              <a:buNone/>
            </a:pPr>
            <a:endParaRPr lang="en-GB" dirty="0"/>
          </a:p>
          <a:p>
            <a:pPr marL="0" lvl="1" indent="0">
              <a:buNone/>
            </a:pPr>
            <a:r>
              <a:rPr lang="en-GB" dirty="0"/>
              <a:t> </a:t>
            </a:r>
            <a:endParaRPr lang="en-GB" b="1" dirty="0">
              <a:solidFill>
                <a:schemeClr val="accent6">
                  <a:lumMod val="75000"/>
                </a:schemeClr>
              </a:solidFill>
            </a:endParaRPr>
          </a:p>
        </p:txBody>
      </p:sp>
      <p:sp>
        <p:nvSpPr>
          <p:cNvPr id="5" name="Content Placeholder 2">
            <a:extLst>
              <a:ext uri="{FF2B5EF4-FFF2-40B4-BE49-F238E27FC236}">
                <a16:creationId xmlns:a16="http://schemas.microsoft.com/office/drawing/2014/main" id="{E923D4BE-2415-B184-9402-D3A0F20F11B8}"/>
              </a:ext>
            </a:extLst>
          </p:cNvPr>
          <p:cNvSpPr txBox="1">
            <a:spLocks/>
          </p:cNvSpPr>
          <p:nvPr/>
        </p:nvSpPr>
        <p:spPr>
          <a:xfrm>
            <a:off x="6324602" y="1753849"/>
            <a:ext cx="5327400" cy="4423114"/>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dirty="0"/>
              <a:t>Training reinforced the need for:</a:t>
            </a:r>
          </a:p>
          <a:p>
            <a:pPr lvl="1"/>
            <a:r>
              <a:rPr lang="en-GB" dirty="0"/>
              <a:t>A personalised service approach</a:t>
            </a:r>
          </a:p>
          <a:p>
            <a:pPr lvl="1"/>
            <a:r>
              <a:rPr lang="en-GB" dirty="0"/>
              <a:t>Empathy, understanding and consideration</a:t>
            </a:r>
          </a:p>
          <a:p>
            <a:pPr lvl="1"/>
            <a:r>
              <a:rPr lang="en-GB" dirty="0"/>
              <a:t>Fewer assumptions about clients</a:t>
            </a:r>
          </a:p>
          <a:p>
            <a:pPr lvl="1"/>
            <a:r>
              <a:rPr lang="en-GB" dirty="0"/>
              <a:t>More focus on personal employability barriers rather than work and skills</a:t>
            </a:r>
          </a:p>
          <a:p>
            <a:pPr lvl="1"/>
            <a:r>
              <a:rPr lang="en-GB" dirty="0"/>
              <a:t>More emphasis on building confidence, self-worth, and motivation</a:t>
            </a:r>
          </a:p>
          <a:p>
            <a:pPr lvl="1"/>
            <a:r>
              <a:rPr lang="en-GB" dirty="0"/>
              <a:t>Better communication using the appropriate language and terminology </a:t>
            </a:r>
          </a:p>
          <a:p>
            <a:pPr marL="0" lvl="1" indent="0">
              <a:buFont typeface="Symbol" panose="05050102010706020507" pitchFamily="18" charset="2"/>
              <a:buNone/>
            </a:pPr>
            <a:endParaRPr lang="en-GB" dirty="0"/>
          </a:p>
          <a:p>
            <a:pPr marL="0" lvl="1" indent="0">
              <a:buFont typeface="Symbol" panose="05050102010706020507" pitchFamily="18" charset="2"/>
              <a:buNone/>
            </a:pPr>
            <a:r>
              <a:rPr lang="en-GB" dirty="0"/>
              <a:t> </a:t>
            </a:r>
          </a:p>
          <a:p>
            <a:pPr marL="0" lvl="1" indent="0">
              <a:buFont typeface="Symbol" panose="05050102010706020507" pitchFamily="18" charset="2"/>
              <a:buNone/>
            </a:pPr>
            <a:endParaRPr lang="en-GB" dirty="0"/>
          </a:p>
          <a:p>
            <a:pPr marL="0" lvl="1" indent="0">
              <a:buFont typeface="Symbol" panose="05050102010706020507" pitchFamily="18" charset="2"/>
              <a:buNone/>
            </a:pPr>
            <a:r>
              <a:rPr lang="en-GB" dirty="0"/>
              <a:t> </a:t>
            </a:r>
            <a:endParaRPr lang="en-GB" b="1" dirty="0">
              <a:solidFill>
                <a:schemeClr val="accent6">
                  <a:lumMod val="75000"/>
                </a:schemeClr>
              </a:solidFill>
            </a:endParaRPr>
          </a:p>
        </p:txBody>
      </p:sp>
    </p:spTree>
    <p:extLst>
      <p:ext uri="{BB962C8B-B14F-4D97-AF65-F5344CB8AC3E}">
        <p14:creationId xmlns:p14="http://schemas.microsoft.com/office/powerpoint/2010/main" val="2639579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Changes in practice (focus groups) 2</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753849"/>
            <a:ext cx="5327400" cy="4423114"/>
          </a:xfrm>
        </p:spPr>
        <p:txBody>
          <a:bodyPr/>
          <a:lstStyle/>
          <a:p>
            <a:pPr marL="0" lvl="1" indent="0">
              <a:buNone/>
            </a:pPr>
            <a:r>
              <a:rPr lang="en-GB" dirty="0"/>
              <a:t>Younger KWs used their increased understanding to allay nervousness and challenge “I’m too old” attitudes</a:t>
            </a:r>
          </a:p>
          <a:p>
            <a:pPr marL="0" lvl="1" indent="0">
              <a:buNone/>
            </a:pPr>
            <a:r>
              <a:rPr lang="en-GB" dirty="0"/>
              <a:t>Higher confidence and assuredness about existing practices </a:t>
            </a:r>
          </a:p>
          <a:p>
            <a:pPr marL="0" lvl="1" indent="0">
              <a:buNone/>
            </a:pPr>
            <a:r>
              <a:rPr lang="en-GB" dirty="0"/>
              <a:t>More focus on existing good practices</a:t>
            </a:r>
          </a:p>
          <a:p>
            <a:pPr marL="0" lvl="1" indent="0">
              <a:buNone/>
            </a:pPr>
            <a:r>
              <a:rPr lang="en-GB" dirty="0"/>
              <a:t>Training reminded some to signpost clients to the ‘No Desire to Retire’ website</a:t>
            </a:r>
          </a:p>
          <a:p>
            <a:pPr marL="0" lvl="1" indent="0">
              <a:buNone/>
            </a:pPr>
            <a:endParaRPr lang="en-GB" dirty="0"/>
          </a:p>
          <a:p>
            <a:pPr marL="0" lvl="1" indent="0">
              <a:buNone/>
            </a:pPr>
            <a:r>
              <a:rPr lang="en-GB" dirty="0"/>
              <a:t> </a:t>
            </a:r>
            <a:endParaRPr lang="en-GB" b="1" dirty="0">
              <a:solidFill>
                <a:schemeClr val="accent6">
                  <a:lumMod val="75000"/>
                </a:schemeClr>
              </a:solidFill>
            </a:endParaRPr>
          </a:p>
        </p:txBody>
      </p:sp>
      <p:sp>
        <p:nvSpPr>
          <p:cNvPr id="5" name="Content Placeholder 2">
            <a:extLst>
              <a:ext uri="{FF2B5EF4-FFF2-40B4-BE49-F238E27FC236}">
                <a16:creationId xmlns:a16="http://schemas.microsoft.com/office/drawing/2014/main" id="{E923D4BE-2415-B184-9402-D3A0F20F11B8}"/>
              </a:ext>
            </a:extLst>
          </p:cNvPr>
          <p:cNvSpPr txBox="1">
            <a:spLocks/>
          </p:cNvSpPr>
          <p:nvPr/>
        </p:nvSpPr>
        <p:spPr>
          <a:xfrm>
            <a:off x="6324602" y="1753849"/>
            <a:ext cx="5327400" cy="3100784"/>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dirty="0"/>
              <a:t>Better awareness of employer ageism among a few KWs, who were </a:t>
            </a:r>
          </a:p>
          <a:p>
            <a:pPr lvl="1"/>
            <a:r>
              <a:rPr lang="en-GB" dirty="0"/>
              <a:t>More confident engaging employers</a:t>
            </a:r>
          </a:p>
          <a:p>
            <a:pPr lvl="1"/>
            <a:r>
              <a:rPr lang="en-GB" dirty="0"/>
              <a:t>More focused on targeted job search and employers who actively employ 50+</a:t>
            </a:r>
          </a:p>
          <a:p>
            <a:pPr marL="0" lvl="1" indent="0">
              <a:buNone/>
            </a:pPr>
            <a:endParaRPr lang="en-GB" dirty="0"/>
          </a:p>
          <a:p>
            <a:pPr marL="0" lvl="1" indent="0">
              <a:buNone/>
            </a:pPr>
            <a:endParaRPr lang="en-GB" dirty="0"/>
          </a:p>
          <a:p>
            <a:pPr marL="0" lvl="1" indent="0">
              <a:buFont typeface="Symbol" panose="05050102010706020507" pitchFamily="18" charset="2"/>
              <a:buNone/>
            </a:pPr>
            <a:endParaRPr lang="en-GB" dirty="0"/>
          </a:p>
          <a:p>
            <a:pPr marL="0" lvl="1" indent="0">
              <a:buFont typeface="Symbol" panose="05050102010706020507" pitchFamily="18" charset="2"/>
              <a:buNone/>
            </a:pPr>
            <a:r>
              <a:rPr lang="en-GB" dirty="0"/>
              <a:t> </a:t>
            </a:r>
          </a:p>
          <a:p>
            <a:pPr marL="0" lvl="1" indent="0">
              <a:buFont typeface="Symbol" panose="05050102010706020507" pitchFamily="18" charset="2"/>
              <a:buNone/>
            </a:pPr>
            <a:endParaRPr lang="en-GB" dirty="0"/>
          </a:p>
          <a:p>
            <a:pPr marL="0" lvl="1" indent="0">
              <a:buFont typeface="Symbol" panose="05050102010706020507" pitchFamily="18" charset="2"/>
              <a:buNone/>
            </a:pPr>
            <a:r>
              <a:rPr lang="en-GB" dirty="0"/>
              <a:t> </a:t>
            </a:r>
            <a:endParaRPr lang="en-GB" b="1" dirty="0">
              <a:solidFill>
                <a:schemeClr val="accent6">
                  <a:lumMod val="75000"/>
                </a:schemeClr>
              </a:solidFill>
            </a:endParaRPr>
          </a:p>
        </p:txBody>
      </p:sp>
      <p:sp>
        <p:nvSpPr>
          <p:cNvPr id="4" name="TextBox 3">
            <a:extLst>
              <a:ext uri="{FF2B5EF4-FFF2-40B4-BE49-F238E27FC236}">
                <a16:creationId xmlns:a16="http://schemas.microsoft.com/office/drawing/2014/main" id="{FA4BD399-A914-CF03-48FB-CCC9D64FDEDE}"/>
              </a:ext>
            </a:extLst>
          </p:cNvPr>
          <p:cNvSpPr txBox="1"/>
          <p:nvPr/>
        </p:nvSpPr>
        <p:spPr>
          <a:xfrm>
            <a:off x="6324602" y="3965406"/>
            <a:ext cx="5080684" cy="1015663"/>
          </a:xfrm>
          <a:prstGeom prst="rect">
            <a:avLst/>
          </a:prstGeom>
          <a:solidFill>
            <a:schemeClr val="accent1"/>
          </a:solidFill>
        </p:spPr>
        <p:txBody>
          <a:bodyPr wrap="square" rtlCol="0">
            <a:spAutoFit/>
          </a:bodyPr>
          <a:lstStyle/>
          <a:p>
            <a:r>
              <a:rPr lang="en-GB" sz="2000" dirty="0">
                <a:solidFill>
                  <a:schemeClr val="bg1"/>
                </a:solidFill>
              </a:rPr>
              <a:t>Impacts were generally greater for younger, less experienced KWs with fewer older clients on their caseload </a:t>
            </a:r>
          </a:p>
        </p:txBody>
      </p:sp>
    </p:spTree>
    <p:extLst>
      <p:ext uri="{BB962C8B-B14F-4D97-AF65-F5344CB8AC3E}">
        <p14:creationId xmlns:p14="http://schemas.microsoft.com/office/powerpoint/2010/main" val="2256638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C589BC-1357-4224-8FE5-466B908533FF}"/>
              </a:ext>
            </a:extLst>
          </p:cNvPr>
          <p:cNvSpPr>
            <a:spLocks noGrp="1"/>
          </p:cNvSpPr>
          <p:nvPr>
            <p:ph idx="1"/>
          </p:nvPr>
        </p:nvSpPr>
        <p:spPr>
          <a:xfrm>
            <a:off x="892149" y="4007131"/>
            <a:ext cx="4500000" cy="761356"/>
          </a:xfrm>
        </p:spPr>
        <p:txBody>
          <a:bodyPr>
            <a:normAutofit/>
          </a:bodyPr>
          <a:lstStyle/>
          <a:p>
            <a:pPr marL="0" indent="0">
              <a:lnSpc>
                <a:spcPct val="100000"/>
              </a:lnSpc>
              <a:buNone/>
            </a:pPr>
            <a:r>
              <a:rPr lang="en-GB" sz="2000" dirty="0">
                <a:solidFill>
                  <a:schemeClr val="bg1"/>
                </a:solidFill>
              </a:rPr>
              <a:t>Be more open minded and consider more options working with over 50s.”</a:t>
            </a:r>
          </a:p>
        </p:txBody>
      </p:sp>
      <p:sp>
        <p:nvSpPr>
          <p:cNvPr id="3" name="Content Placeholder 1">
            <a:extLst>
              <a:ext uri="{FF2B5EF4-FFF2-40B4-BE49-F238E27FC236}">
                <a16:creationId xmlns:a16="http://schemas.microsoft.com/office/drawing/2014/main" id="{5E35034B-0006-D4FA-BC63-480EEBEFDFBF}"/>
              </a:ext>
            </a:extLst>
          </p:cNvPr>
          <p:cNvSpPr txBox="1">
            <a:spLocks/>
          </p:cNvSpPr>
          <p:nvPr/>
        </p:nvSpPr>
        <p:spPr>
          <a:xfrm>
            <a:off x="932038" y="1536455"/>
            <a:ext cx="4500000" cy="1323439"/>
          </a:xfrm>
          <a:prstGeom prst="rect">
            <a:avLst/>
          </a:prstGeom>
        </p:spPr>
        <p:txBody>
          <a:bodyPr vert="horz" lIns="0" tIns="0" rIns="0" bIns="0" rtlCol="0" anchor="t" anchorCtr="0">
            <a:norm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To be more mindful of the potential barriers older clients face and to dig a bit deeper to try and find out any underlying reasons for how they feel.”</a:t>
            </a:r>
          </a:p>
        </p:txBody>
      </p:sp>
      <p:sp>
        <p:nvSpPr>
          <p:cNvPr id="4" name="Title 1">
            <a:extLst>
              <a:ext uri="{FF2B5EF4-FFF2-40B4-BE49-F238E27FC236}">
                <a16:creationId xmlns:a16="http://schemas.microsoft.com/office/drawing/2014/main" id="{F176F0CD-2A82-0080-8841-105DAE129616}"/>
              </a:ext>
            </a:extLst>
          </p:cNvPr>
          <p:cNvSpPr txBox="1">
            <a:spLocks/>
          </p:cNvSpPr>
          <p:nvPr/>
        </p:nvSpPr>
        <p:spPr>
          <a:xfrm>
            <a:off x="539999" y="540001"/>
            <a:ext cx="11112000" cy="1034462"/>
          </a:xfrm>
          <a:prstGeom prst="rect">
            <a:avLst/>
          </a:prstGeom>
        </p:spPr>
        <p:txBody>
          <a:bodyPr/>
          <a:lstStyle>
            <a:lvl1pPr algn="l" defTabSz="914400" rtl="0" eaLnBrk="1" latinLnBrk="0" hangingPunct="1">
              <a:lnSpc>
                <a:spcPts val="3600"/>
              </a:lnSpc>
              <a:spcBef>
                <a:spcPct val="0"/>
              </a:spcBef>
              <a:buNone/>
              <a:defRPr sz="3000" kern="1200">
                <a:solidFill>
                  <a:schemeClr val="tx2"/>
                </a:solidFill>
                <a:latin typeface="+mj-lt"/>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3000" b="0" i="0" u="none" strike="noStrike" kern="1200" cap="none" spc="0" normalizeH="0" baseline="0" noProof="0" dirty="0">
                <a:ln>
                  <a:noFill/>
                </a:ln>
                <a:solidFill>
                  <a:prstClr val="white"/>
                </a:solidFill>
                <a:effectLst/>
                <a:uLnTx/>
                <a:uFillTx/>
                <a:latin typeface="Arial"/>
                <a:ea typeface="+mj-ea"/>
                <a:cs typeface="+mj-cs"/>
              </a:rPr>
              <a:t>KW voices: changes in practice</a:t>
            </a:r>
          </a:p>
        </p:txBody>
      </p:sp>
      <p:sp>
        <p:nvSpPr>
          <p:cNvPr id="5" name="Content Placeholder 1">
            <a:extLst>
              <a:ext uri="{FF2B5EF4-FFF2-40B4-BE49-F238E27FC236}">
                <a16:creationId xmlns:a16="http://schemas.microsoft.com/office/drawing/2014/main" id="{0583EC4D-5D9B-5228-9711-B57EE83DB9AA}"/>
              </a:ext>
            </a:extLst>
          </p:cNvPr>
          <p:cNvSpPr txBox="1">
            <a:spLocks/>
          </p:cNvSpPr>
          <p:nvPr/>
        </p:nvSpPr>
        <p:spPr>
          <a:xfrm>
            <a:off x="892149" y="3075451"/>
            <a:ext cx="4757453" cy="1693036"/>
          </a:xfrm>
          <a:prstGeom prst="rect">
            <a:avLst/>
          </a:prstGeom>
        </p:spPr>
        <p:txBody>
          <a:bodyPr vert="horz" lIns="0" tIns="0" rIns="0" bIns="0" rtlCol="0" anchor="t" anchorCtr="0">
            <a:norm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Previously I may have had bias to think that older clients could be written off.” </a:t>
            </a:r>
          </a:p>
        </p:txBody>
      </p:sp>
      <p:sp>
        <p:nvSpPr>
          <p:cNvPr id="8" name="Content Placeholder 1">
            <a:extLst>
              <a:ext uri="{FF2B5EF4-FFF2-40B4-BE49-F238E27FC236}">
                <a16:creationId xmlns:a16="http://schemas.microsoft.com/office/drawing/2014/main" id="{BA39C5C7-0ED2-1DF3-1B9A-D8523B88B5F3}"/>
              </a:ext>
            </a:extLst>
          </p:cNvPr>
          <p:cNvSpPr txBox="1">
            <a:spLocks/>
          </p:cNvSpPr>
          <p:nvPr/>
        </p:nvSpPr>
        <p:spPr>
          <a:xfrm>
            <a:off x="6094679" y="1536455"/>
            <a:ext cx="5202382" cy="2323418"/>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Brought home for me why it is important to be a lot more empathetic with older people. These people can be quite deflated and get knocked back really quickly. They think their age is a real barrier, and I don’t think it is.”</a:t>
            </a:r>
          </a:p>
        </p:txBody>
      </p:sp>
      <p:sp>
        <p:nvSpPr>
          <p:cNvPr id="6" name="TextBox 5">
            <a:extLst>
              <a:ext uri="{FF2B5EF4-FFF2-40B4-BE49-F238E27FC236}">
                <a16:creationId xmlns:a16="http://schemas.microsoft.com/office/drawing/2014/main" id="{BE20459E-CEFC-00FA-83B1-50796806A0B6}"/>
              </a:ext>
            </a:extLst>
          </p:cNvPr>
          <p:cNvSpPr txBox="1"/>
          <p:nvPr/>
        </p:nvSpPr>
        <p:spPr>
          <a:xfrm>
            <a:off x="464548" y="1164350"/>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6AFA91E8-15FA-F055-ABC7-50E89FC856E1}"/>
              </a:ext>
            </a:extLst>
          </p:cNvPr>
          <p:cNvSpPr txBox="1"/>
          <p:nvPr/>
        </p:nvSpPr>
        <p:spPr>
          <a:xfrm>
            <a:off x="448166" y="2683692"/>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B5BCC6A7-7D49-0B67-4AEE-76BD17BC1219}"/>
              </a:ext>
            </a:extLst>
          </p:cNvPr>
          <p:cNvSpPr txBox="1"/>
          <p:nvPr/>
        </p:nvSpPr>
        <p:spPr>
          <a:xfrm>
            <a:off x="408625" y="3607810"/>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AC345670-DFCD-A280-605A-A2D16249648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987504" y="3863245"/>
            <a:ext cx="5358938" cy="3062249"/>
          </a:xfrm>
          <a:prstGeom prst="rect">
            <a:avLst/>
          </a:prstGeom>
        </p:spPr>
      </p:pic>
      <p:sp>
        <p:nvSpPr>
          <p:cNvPr id="12" name="TextBox 11">
            <a:extLst>
              <a:ext uri="{FF2B5EF4-FFF2-40B4-BE49-F238E27FC236}">
                <a16:creationId xmlns:a16="http://schemas.microsoft.com/office/drawing/2014/main" id="{9C3139BB-A30D-75E0-C00B-B54869462F1E}"/>
              </a:ext>
            </a:extLst>
          </p:cNvPr>
          <p:cNvSpPr txBox="1"/>
          <p:nvPr/>
        </p:nvSpPr>
        <p:spPr>
          <a:xfrm>
            <a:off x="5656258" y="1164349"/>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Content Placeholder 1">
            <a:extLst>
              <a:ext uri="{FF2B5EF4-FFF2-40B4-BE49-F238E27FC236}">
                <a16:creationId xmlns:a16="http://schemas.microsoft.com/office/drawing/2014/main" id="{DA1B136D-999A-1F01-A47D-526548606E70}"/>
              </a:ext>
            </a:extLst>
          </p:cNvPr>
          <p:cNvSpPr txBox="1">
            <a:spLocks/>
          </p:cNvSpPr>
          <p:nvPr/>
        </p:nvSpPr>
        <p:spPr>
          <a:xfrm>
            <a:off x="892149" y="4852551"/>
            <a:ext cx="4500000" cy="761356"/>
          </a:xfrm>
          <a:prstGeom prst="rect">
            <a:avLst/>
          </a:prstGeom>
        </p:spPr>
        <p:txBody>
          <a:bodyPr vert="horz" lIns="0" tIns="0" rIns="0" bIns="0" rtlCol="0" anchor="t" anchorCtr="0">
            <a:normAutofit fontScale="25000" lnSpcReduction="20000"/>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8000" dirty="0">
                <a:solidFill>
                  <a:schemeClr val="bg1"/>
                </a:solidFill>
              </a:rPr>
              <a:t>I think the training makes you understand the background to the negativity clients bring to their job application process.” </a:t>
            </a:r>
          </a:p>
          <a:p>
            <a:pPr>
              <a:lnSpc>
                <a:spcPct val="100000"/>
              </a:lnSpc>
            </a:pPr>
            <a:endParaRPr lang="en-GB" sz="4800" dirty="0">
              <a:solidFill>
                <a:schemeClr val="bg1"/>
              </a:solidFill>
            </a:endParaRPr>
          </a:p>
          <a:p>
            <a:pPr>
              <a:lnSpc>
                <a:spcPct val="100000"/>
              </a:lnSpc>
            </a:pPr>
            <a:r>
              <a:rPr lang="en-GB" sz="2000" dirty="0">
                <a:solidFill>
                  <a:schemeClr val="bg1"/>
                </a:solidFill>
              </a:rPr>
              <a:t>.”</a:t>
            </a:r>
          </a:p>
        </p:txBody>
      </p:sp>
      <p:sp>
        <p:nvSpPr>
          <p:cNvPr id="14" name="TextBox 13">
            <a:extLst>
              <a:ext uri="{FF2B5EF4-FFF2-40B4-BE49-F238E27FC236}">
                <a16:creationId xmlns:a16="http://schemas.microsoft.com/office/drawing/2014/main" id="{D71E6D86-9578-04D1-986E-985512FFC4BF}"/>
              </a:ext>
            </a:extLst>
          </p:cNvPr>
          <p:cNvSpPr txBox="1"/>
          <p:nvPr/>
        </p:nvSpPr>
        <p:spPr>
          <a:xfrm>
            <a:off x="408625" y="4471262"/>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61137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5E35034B-0006-D4FA-BC63-480EEBEFDFBF}"/>
              </a:ext>
            </a:extLst>
          </p:cNvPr>
          <p:cNvSpPr txBox="1">
            <a:spLocks/>
          </p:cNvSpPr>
          <p:nvPr/>
        </p:nvSpPr>
        <p:spPr>
          <a:xfrm>
            <a:off x="932038" y="1536455"/>
            <a:ext cx="4500000" cy="1323439"/>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I learnt how to better communicate with older people. More on their level, actively listening to their experience and drawing out all the transferable skills. It built my confidence up.”</a:t>
            </a:r>
          </a:p>
        </p:txBody>
      </p:sp>
      <p:sp>
        <p:nvSpPr>
          <p:cNvPr id="4" name="Title 1">
            <a:extLst>
              <a:ext uri="{FF2B5EF4-FFF2-40B4-BE49-F238E27FC236}">
                <a16:creationId xmlns:a16="http://schemas.microsoft.com/office/drawing/2014/main" id="{F176F0CD-2A82-0080-8841-105DAE129616}"/>
              </a:ext>
            </a:extLst>
          </p:cNvPr>
          <p:cNvSpPr txBox="1">
            <a:spLocks/>
          </p:cNvSpPr>
          <p:nvPr/>
        </p:nvSpPr>
        <p:spPr>
          <a:xfrm>
            <a:off x="539999" y="540001"/>
            <a:ext cx="11112000" cy="1034462"/>
          </a:xfrm>
          <a:prstGeom prst="rect">
            <a:avLst/>
          </a:prstGeom>
        </p:spPr>
        <p:txBody>
          <a:bodyPr/>
          <a:lstStyle>
            <a:lvl1pPr algn="l" defTabSz="914400" rtl="0" eaLnBrk="1" latinLnBrk="0" hangingPunct="1">
              <a:lnSpc>
                <a:spcPts val="3600"/>
              </a:lnSpc>
              <a:spcBef>
                <a:spcPct val="0"/>
              </a:spcBef>
              <a:buNone/>
              <a:defRPr sz="3000" kern="1200">
                <a:solidFill>
                  <a:schemeClr val="tx2"/>
                </a:solidFill>
                <a:latin typeface="+mj-lt"/>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3000" b="0" i="0" u="none" strike="noStrike" kern="1200" cap="none" spc="0" normalizeH="0" baseline="0" noProof="0" dirty="0">
                <a:ln>
                  <a:noFill/>
                </a:ln>
                <a:solidFill>
                  <a:prstClr val="white"/>
                </a:solidFill>
                <a:effectLst/>
                <a:uLnTx/>
                <a:uFillTx/>
                <a:latin typeface="Arial"/>
                <a:ea typeface="+mj-ea"/>
                <a:cs typeface="+mj-cs"/>
              </a:rPr>
              <a:t>KW voices: changes in practice</a:t>
            </a:r>
          </a:p>
        </p:txBody>
      </p:sp>
      <p:sp>
        <p:nvSpPr>
          <p:cNvPr id="8" name="Content Placeholder 1">
            <a:extLst>
              <a:ext uri="{FF2B5EF4-FFF2-40B4-BE49-F238E27FC236}">
                <a16:creationId xmlns:a16="http://schemas.microsoft.com/office/drawing/2014/main" id="{BA39C5C7-0ED2-1DF3-1B9A-D8523B88B5F3}"/>
              </a:ext>
            </a:extLst>
          </p:cNvPr>
          <p:cNvSpPr txBox="1">
            <a:spLocks/>
          </p:cNvSpPr>
          <p:nvPr/>
        </p:nvSpPr>
        <p:spPr>
          <a:xfrm>
            <a:off x="6094679" y="1536455"/>
            <a:ext cx="5202382" cy="2323418"/>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a:solidFill>
                  <a:prstClr val="white"/>
                </a:solidFill>
                <a:latin typeface="Arial"/>
              </a:rPr>
              <a:t>B</a:t>
            </a:r>
            <a:r>
              <a:rPr kumimoji="0" lang="en-GB" sz="2000" b="0" i="0" u="none" strike="noStrike" kern="1200" cap="none" spc="0" normalizeH="0" baseline="0" noProof="0" dirty="0">
                <a:ln>
                  <a:noFill/>
                </a:ln>
                <a:solidFill>
                  <a:prstClr val="white"/>
                </a:solidFill>
                <a:effectLst/>
                <a:uLnTx/>
                <a:uFillTx/>
                <a:latin typeface="Arial"/>
                <a:ea typeface="+mn-ea"/>
                <a:cs typeface="+mn-cs"/>
              </a:rPr>
              <a:t>efore the training, I wouldn’t dig as deep into older peoples career history. I really examine this now and look into the history and draw out every transferable skill I can. Then try and sell this to employers.”</a:t>
            </a:r>
          </a:p>
        </p:txBody>
      </p:sp>
      <p:sp>
        <p:nvSpPr>
          <p:cNvPr id="6" name="TextBox 5">
            <a:extLst>
              <a:ext uri="{FF2B5EF4-FFF2-40B4-BE49-F238E27FC236}">
                <a16:creationId xmlns:a16="http://schemas.microsoft.com/office/drawing/2014/main" id="{BE20459E-CEFC-00FA-83B1-50796806A0B6}"/>
              </a:ext>
            </a:extLst>
          </p:cNvPr>
          <p:cNvSpPr txBox="1"/>
          <p:nvPr/>
        </p:nvSpPr>
        <p:spPr>
          <a:xfrm>
            <a:off x="464548" y="1164350"/>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AC345670-DFCD-A280-605A-A2D16249648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987504" y="3863245"/>
            <a:ext cx="5358938" cy="3062249"/>
          </a:xfrm>
          <a:prstGeom prst="rect">
            <a:avLst/>
          </a:prstGeom>
        </p:spPr>
      </p:pic>
      <p:sp>
        <p:nvSpPr>
          <p:cNvPr id="12" name="TextBox 11">
            <a:extLst>
              <a:ext uri="{FF2B5EF4-FFF2-40B4-BE49-F238E27FC236}">
                <a16:creationId xmlns:a16="http://schemas.microsoft.com/office/drawing/2014/main" id="{9C3139BB-A30D-75E0-C00B-B54869462F1E}"/>
              </a:ext>
            </a:extLst>
          </p:cNvPr>
          <p:cNvSpPr txBox="1"/>
          <p:nvPr/>
        </p:nvSpPr>
        <p:spPr>
          <a:xfrm>
            <a:off x="5656258" y="1164349"/>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Content Placeholder 1">
            <a:extLst>
              <a:ext uri="{FF2B5EF4-FFF2-40B4-BE49-F238E27FC236}">
                <a16:creationId xmlns:a16="http://schemas.microsoft.com/office/drawing/2014/main" id="{DA1B136D-999A-1F01-A47D-526548606E70}"/>
              </a:ext>
            </a:extLst>
          </p:cNvPr>
          <p:cNvSpPr txBox="1">
            <a:spLocks/>
          </p:cNvSpPr>
          <p:nvPr/>
        </p:nvSpPr>
        <p:spPr>
          <a:xfrm>
            <a:off x="945302" y="3236751"/>
            <a:ext cx="4500000" cy="761356"/>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000" dirty="0">
                <a:solidFill>
                  <a:schemeClr val="bg1"/>
                </a:solidFill>
              </a:rPr>
              <a:t>I think the training makes you understand the background to the negativity clients bring to their job application process.” </a:t>
            </a:r>
          </a:p>
        </p:txBody>
      </p:sp>
      <p:sp>
        <p:nvSpPr>
          <p:cNvPr id="14" name="TextBox 13">
            <a:extLst>
              <a:ext uri="{FF2B5EF4-FFF2-40B4-BE49-F238E27FC236}">
                <a16:creationId xmlns:a16="http://schemas.microsoft.com/office/drawing/2014/main" id="{D71E6D86-9578-04D1-986E-985512FFC4BF}"/>
              </a:ext>
            </a:extLst>
          </p:cNvPr>
          <p:cNvSpPr txBox="1"/>
          <p:nvPr/>
        </p:nvSpPr>
        <p:spPr>
          <a:xfrm>
            <a:off x="437734" y="2859894"/>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Content Placeholder 1">
            <a:extLst>
              <a:ext uri="{FF2B5EF4-FFF2-40B4-BE49-F238E27FC236}">
                <a16:creationId xmlns:a16="http://schemas.microsoft.com/office/drawing/2014/main" id="{E605649A-8A50-FA55-34C4-7EC5BF93A8CF}"/>
              </a:ext>
            </a:extLst>
          </p:cNvPr>
          <p:cNvSpPr txBox="1">
            <a:spLocks/>
          </p:cNvSpPr>
          <p:nvPr/>
        </p:nvSpPr>
        <p:spPr>
          <a:xfrm>
            <a:off x="948072" y="4872677"/>
            <a:ext cx="4500000" cy="1575436"/>
          </a:xfrm>
          <a:prstGeom prst="rect">
            <a:avLst/>
          </a:prstGeom>
        </p:spPr>
        <p:txBody>
          <a:bodyPr vert="horz" lIns="0" tIns="0" rIns="0" bIns="0" rtlCol="0" anchor="t" anchorCtr="0">
            <a:normAutofit fontScale="25000" lnSpcReduction="20000"/>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8000" dirty="0">
                <a:solidFill>
                  <a:schemeClr val="bg1"/>
                </a:solidFill>
              </a:rPr>
              <a:t>I have rarely been in those situations with older people before, so the training is useful for building my confidence and preparing for when they do come around.” </a:t>
            </a:r>
            <a:endParaRPr lang="en-GB" sz="2000" dirty="0">
              <a:solidFill>
                <a:schemeClr val="bg1"/>
              </a:solidFill>
            </a:endParaRPr>
          </a:p>
        </p:txBody>
      </p:sp>
      <p:sp>
        <p:nvSpPr>
          <p:cNvPr id="17" name="TextBox 16">
            <a:extLst>
              <a:ext uri="{FF2B5EF4-FFF2-40B4-BE49-F238E27FC236}">
                <a16:creationId xmlns:a16="http://schemas.microsoft.com/office/drawing/2014/main" id="{4094995F-BE57-26C6-D5B2-E6AAC0060A13}"/>
              </a:ext>
            </a:extLst>
          </p:cNvPr>
          <p:cNvSpPr txBox="1"/>
          <p:nvPr/>
        </p:nvSpPr>
        <p:spPr>
          <a:xfrm>
            <a:off x="464548" y="4491388"/>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43041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399C8-4FAC-49D2-9631-F8CC6ADE7795}"/>
              </a:ext>
            </a:extLst>
          </p:cNvPr>
          <p:cNvSpPr>
            <a:spLocks noGrp="1"/>
          </p:cNvSpPr>
          <p:nvPr>
            <p:ph type="ctrTitle"/>
          </p:nvPr>
        </p:nvSpPr>
        <p:spPr>
          <a:xfrm>
            <a:off x="540000" y="1592210"/>
            <a:ext cx="5556000" cy="1680379"/>
          </a:xfrm>
        </p:spPr>
        <p:txBody>
          <a:bodyPr>
            <a:normAutofit/>
          </a:bodyPr>
          <a:lstStyle/>
          <a:p>
            <a:r>
              <a:rPr lang="en-GB" dirty="0"/>
              <a:t>Impact on clients</a:t>
            </a:r>
          </a:p>
        </p:txBody>
      </p:sp>
      <p:sp>
        <p:nvSpPr>
          <p:cNvPr id="5" name="Subtitle 4">
            <a:extLst>
              <a:ext uri="{FF2B5EF4-FFF2-40B4-BE49-F238E27FC236}">
                <a16:creationId xmlns:a16="http://schemas.microsoft.com/office/drawing/2014/main" id="{4B42F61D-6394-4A9D-AA17-22D25C92E488}"/>
              </a:ext>
            </a:extLst>
          </p:cNvPr>
          <p:cNvSpPr>
            <a:spLocks noGrp="1"/>
          </p:cNvSpPr>
          <p:nvPr>
            <p:ph type="subTitle" idx="1"/>
          </p:nvPr>
        </p:nvSpPr>
        <p:spPr/>
        <p:txBody>
          <a:bodyPr/>
          <a:lstStyle/>
          <a:p>
            <a:r>
              <a:rPr lang="en-GB" dirty="0"/>
              <a:t>Key Workers</a:t>
            </a:r>
          </a:p>
        </p:txBody>
      </p:sp>
    </p:spTree>
    <p:extLst>
      <p:ext uri="{BB962C8B-B14F-4D97-AF65-F5344CB8AC3E}">
        <p14:creationId xmlns:p14="http://schemas.microsoft.com/office/powerpoint/2010/main" val="2193503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Impact on clients </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753849"/>
            <a:ext cx="5327400" cy="4423114"/>
          </a:xfrm>
        </p:spPr>
        <p:txBody>
          <a:bodyPr/>
          <a:lstStyle/>
          <a:p>
            <a:pPr marL="0" lvl="1" indent="0">
              <a:buNone/>
            </a:pPr>
            <a:r>
              <a:rPr lang="en-GB" dirty="0"/>
              <a:t>Changes to practice after training more incremental than revolutionary </a:t>
            </a:r>
          </a:p>
          <a:p>
            <a:pPr marL="0" lvl="1" indent="0">
              <a:buNone/>
            </a:pPr>
            <a:r>
              <a:rPr lang="en-GB" dirty="0"/>
              <a:t>Hard to identify client impact directly attributable to training </a:t>
            </a:r>
          </a:p>
          <a:p>
            <a:pPr marL="0" lvl="1" indent="0">
              <a:buNone/>
            </a:pPr>
            <a:r>
              <a:rPr lang="en-GB" dirty="0"/>
              <a:t>Even so, around half of KWs reported: </a:t>
            </a:r>
          </a:p>
          <a:p>
            <a:pPr lvl="1"/>
            <a:r>
              <a:rPr lang="en-GB" dirty="0"/>
              <a:t>Greater assuredness to challenge mindsets and build confidence, including clients identifying age as a barrier</a:t>
            </a:r>
          </a:p>
          <a:p>
            <a:pPr lvl="1"/>
            <a:r>
              <a:rPr lang="en-GB" dirty="0"/>
              <a:t>Clients more engaged, more likely to progress and achieve employment outcomes</a:t>
            </a:r>
          </a:p>
          <a:p>
            <a:pPr marL="0" lvl="1" indent="0">
              <a:buNone/>
            </a:pPr>
            <a:endParaRPr lang="en-GB" dirty="0"/>
          </a:p>
          <a:p>
            <a:pPr marL="0" lvl="1" indent="0">
              <a:buNone/>
            </a:pPr>
            <a:r>
              <a:rPr lang="en-GB" dirty="0"/>
              <a:t> </a:t>
            </a:r>
            <a:endParaRPr lang="en-GB" b="1" dirty="0">
              <a:solidFill>
                <a:schemeClr val="accent6">
                  <a:lumMod val="75000"/>
                </a:schemeClr>
              </a:solidFill>
            </a:endParaRPr>
          </a:p>
        </p:txBody>
      </p:sp>
      <p:pic>
        <p:nvPicPr>
          <p:cNvPr id="9" name="Picture Placeholder 6">
            <a:extLst>
              <a:ext uri="{FF2B5EF4-FFF2-40B4-BE49-F238E27FC236}">
                <a16:creationId xmlns:a16="http://schemas.microsoft.com/office/drawing/2014/main" id="{A3EE7AB3-54E2-8622-A242-92E8917BE353}"/>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630266" y="1048765"/>
            <a:ext cx="5374800" cy="5636962"/>
          </a:xfrm>
          <a:prstGeom prst="rect">
            <a:avLst/>
          </a:prstGeom>
        </p:spPr>
      </p:pic>
    </p:spTree>
    <p:extLst>
      <p:ext uri="{BB962C8B-B14F-4D97-AF65-F5344CB8AC3E}">
        <p14:creationId xmlns:p14="http://schemas.microsoft.com/office/powerpoint/2010/main" val="1888378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5E35034B-0006-D4FA-BC63-480EEBEFDFBF}"/>
              </a:ext>
            </a:extLst>
          </p:cNvPr>
          <p:cNvSpPr txBox="1">
            <a:spLocks/>
          </p:cNvSpPr>
          <p:nvPr/>
        </p:nvSpPr>
        <p:spPr>
          <a:xfrm>
            <a:off x="932038" y="1536455"/>
            <a:ext cx="4500000" cy="1323439"/>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I had a participant who was 59 who worked in café. She left work due to cancer, and came back to us after that, and her confidence was low, so I focused on her confidence. I used elements of the training to build that approach, and it worked well. The participant is now really confident... She’s now in another job. </a:t>
            </a:r>
          </a:p>
        </p:txBody>
      </p:sp>
      <p:sp>
        <p:nvSpPr>
          <p:cNvPr id="4" name="Title 1">
            <a:extLst>
              <a:ext uri="{FF2B5EF4-FFF2-40B4-BE49-F238E27FC236}">
                <a16:creationId xmlns:a16="http://schemas.microsoft.com/office/drawing/2014/main" id="{F176F0CD-2A82-0080-8841-105DAE129616}"/>
              </a:ext>
            </a:extLst>
          </p:cNvPr>
          <p:cNvSpPr txBox="1">
            <a:spLocks/>
          </p:cNvSpPr>
          <p:nvPr/>
        </p:nvSpPr>
        <p:spPr>
          <a:xfrm>
            <a:off x="539999" y="540001"/>
            <a:ext cx="11112000" cy="1034462"/>
          </a:xfrm>
          <a:prstGeom prst="rect">
            <a:avLst/>
          </a:prstGeom>
        </p:spPr>
        <p:txBody>
          <a:bodyPr/>
          <a:lstStyle>
            <a:lvl1pPr algn="l" defTabSz="914400" rtl="0" eaLnBrk="1" latinLnBrk="0" hangingPunct="1">
              <a:lnSpc>
                <a:spcPts val="3600"/>
              </a:lnSpc>
              <a:spcBef>
                <a:spcPct val="0"/>
              </a:spcBef>
              <a:buNone/>
              <a:defRPr sz="3000" kern="1200">
                <a:solidFill>
                  <a:schemeClr val="tx2"/>
                </a:solidFill>
                <a:latin typeface="+mj-lt"/>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3000" b="0" i="0" u="none" strike="noStrike" kern="1200" cap="none" spc="0" normalizeH="0" baseline="0" noProof="0" dirty="0">
                <a:ln>
                  <a:noFill/>
                </a:ln>
                <a:solidFill>
                  <a:prstClr val="white"/>
                </a:solidFill>
                <a:effectLst/>
                <a:uLnTx/>
                <a:uFillTx/>
                <a:latin typeface="Arial"/>
                <a:ea typeface="+mj-ea"/>
                <a:cs typeface="+mj-cs"/>
              </a:rPr>
              <a:t>KW voices: impact on clients</a:t>
            </a:r>
          </a:p>
        </p:txBody>
      </p:sp>
      <p:sp>
        <p:nvSpPr>
          <p:cNvPr id="8" name="Content Placeholder 1">
            <a:extLst>
              <a:ext uri="{FF2B5EF4-FFF2-40B4-BE49-F238E27FC236}">
                <a16:creationId xmlns:a16="http://schemas.microsoft.com/office/drawing/2014/main" id="{BA39C5C7-0ED2-1DF3-1B9A-D8523B88B5F3}"/>
              </a:ext>
            </a:extLst>
          </p:cNvPr>
          <p:cNvSpPr txBox="1">
            <a:spLocks/>
          </p:cNvSpPr>
          <p:nvPr/>
        </p:nvSpPr>
        <p:spPr>
          <a:xfrm>
            <a:off x="6094679" y="1536455"/>
            <a:ext cx="5202382" cy="2323418"/>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I had a client who was ‘fast click’ applying on Indeed but [the job opportunities] weren’t the best. With the training I felt comfortable to show him a different way: you can do 100 garbage applications, or three really good ones… The training enabled me to support them and provide theory.”</a:t>
            </a:r>
          </a:p>
        </p:txBody>
      </p:sp>
      <p:sp>
        <p:nvSpPr>
          <p:cNvPr id="6" name="TextBox 5">
            <a:extLst>
              <a:ext uri="{FF2B5EF4-FFF2-40B4-BE49-F238E27FC236}">
                <a16:creationId xmlns:a16="http://schemas.microsoft.com/office/drawing/2014/main" id="{BE20459E-CEFC-00FA-83B1-50796806A0B6}"/>
              </a:ext>
            </a:extLst>
          </p:cNvPr>
          <p:cNvSpPr txBox="1"/>
          <p:nvPr/>
        </p:nvSpPr>
        <p:spPr>
          <a:xfrm>
            <a:off x="464548" y="1164350"/>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AC345670-DFCD-A280-605A-A2D16249648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987504" y="3863245"/>
            <a:ext cx="5358938" cy="3062249"/>
          </a:xfrm>
          <a:prstGeom prst="rect">
            <a:avLst/>
          </a:prstGeom>
        </p:spPr>
      </p:pic>
      <p:sp>
        <p:nvSpPr>
          <p:cNvPr id="12" name="TextBox 11">
            <a:extLst>
              <a:ext uri="{FF2B5EF4-FFF2-40B4-BE49-F238E27FC236}">
                <a16:creationId xmlns:a16="http://schemas.microsoft.com/office/drawing/2014/main" id="{9C3139BB-A30D-75E0-C00B-B54869462F1E}"/>
              </a:ext>
            </a:extLst>
          </p:cNvPr>
          <p:cNvSpPr txBox="1"/>
          <p:nvPr/>
        </p:nvSpPr>
        <p:spPr>
          <a:xfrm>
            <a:off x="5656258" y="1164349"/>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Content Placeholder 1">
            <a:extLst>
              <a:ext uri="{FF2B5EF4-FFF2-40B4-BE49-F238E27FC236}">
                <a16:creationId xmlns:a16="http://schemas.microsoft.com/office/drawing/2014/main" id="{65E29B44-9B0D-BF7B-DB54-4381936D7686}"/>
              </a:ext>
            </a:extLst>
          </p:cNvPr>
          <p:cNvSpPr txBox="1">
            <a:spLocks/>
          </p:cNvSpPr>
          <p:nvPr/>
        </p:nvSpPr>
        <p:spPr>
          <a:xfrm>
            <a:off x="932038" y="4533838"/>
            <a:ext cx="5202382" cy="2323418"/>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After communicating better with clients, I notice they have increased engagement and are more likely to come back and be more positive with us.”</a:t>
            </a:r>
          </a:p>
        </p:txBody>
      </p:sp>
      <p:sp>
        <p:nvSpPr>
          <p:cNvPr id="17" name="TextBox 16">
            <a:extLst>
              <a:ext uri="{FF2B5EF4-FFF2-40B4-BE49-F238E27FC236}">
                <a16:creationId xmlns:a16="http://schemas.microsoft.com/office/drawing/2014/main" id="{EE4A3B66-9E9C-C91F-2D9C-0A92B792EC63}"/>
              </a:ext>
            </a:extLst>
          </p:cNvPr>
          <p:cNvSpPr txBox="1"/>
          <p:nvPr/>
        </p:nvSpPr>
        <p:spPr>
          <a:xfrm>
            <a:off x="464548" y="4199668"/>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54888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399C8-4FAC-49D2-9631-F8CC6ADE7795}"/>
              </a:ext>
            </a:extLst>
          </p:cNvPr>
          <p:cNvSpPr>
            <a:spLocks noGrp="1"/>
          </p:cNvSpPr>
          <p:nvPr>
            <p:ph type="ctrTitle"/>
          </p:nvPr>
        </p:nvSpPr>
        <p:spPr>
          <a:xfrm>
            <a:off x="539999" y="1592210"/>
            <a:ext cx="6259811" cy="1680379"/>
          </a:xfrm>
        </p:spPr>
        <p:txBody>
          <a:bodyPr>
            <a:normAutofit fontScale="90000"/>
          </a:bodyPr>
          <a:lstStyle/>
          <a:p>
            <a:r>
              <a:rPr lang="en-GB" dirty="0"/>
              <a:t>Equipped to support older clients</a:t>
            </a:r>
          </a:p>
        </p:txBody>
      </p:sp>
      <p:sp>
        <p:nvSpPr>
          <p:cNvPr id="5" name="Subtitle 4">
            <a:extLst>
              <a:ext uri="{FF2B5EF4-FFF2-40B4-BE49-F238E27FC236}">
                <a16:creationId xmlns:a16="http://schemas.microsoft.com/office/drawing/2014/main" id="{4B42F61D-6394-4A9D-AA17-22D25C92E488}"/>
              </a:ext>
            </a:extLst>
          </p:cNvPr>
          <p:cNvSpPr>
            <a:spLocks noGrp="1"/>
          </p:cNvSpPr>
          <p:nvPr>
            <p:ph type="subTitle" idx="1"/>
          </p:nvPr>
        </p:nvSpPr>
        <p:spPr/>
        <p:txBody>
          <a:bodyPr/>
          <a:lstStyle/>
          <a:p>
            <a:r>
              <a:rPr lang="en-GB" dirty="0"/>
              <a:t>Key Workers</a:t>
            </a:r>
          </a:p>
        </p:txBody>
      </p:sp>
    </p:spTree>
    <p:extLst>
      <p:ext uri="{BB962C8B-B14F-4D97-AF65-F5344CB8AC3E}">
        <p14:creationId xmlns:p14="http://schemas.microsoft.com/office/powerpoint/2010/main" val="1306873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How well equipped KWs feel to support clients</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753849"/>
            <a:ext cx="5327400" cy="4423114"/>
          </a:xfrm>
        </p:spPr>
        <p:txBody>
          <a:bodyPr/>
          <a:lstStyle/>
          <a:p>
            <a:pPr marL="0" lvl="1" indent="0">
              <a:buNone/>
            </a:pPr>
            <a:r>
              <a:rPr lang="en-GB" dirty="0"/>
              <a:t>KWs asked how well equipped they felt to support older clients across specific issues before and after training</a:t>
            </a:r>
          </a:p>
          <a:p>
            <a:pPr marL="0" indent="0">
              <a:buNone/>
            </a:pPr>
            <a:r>
              <a:rPr lang="en-GB" dirty="0"/>
              <a:t>All statements saw a positive movement on average score (see following slide)</a:t>
            </a:r>
          </a:p>
          <a:p>
            <a:pPr marL="0" indent="0">
              <a:buNone/>
            </a:pPr>
            <a:r>
              <a:rPr lang="en-GB" dirty="0"/>
              <a:t>Largest increases shown in supporting older clients to:</a:t>
            </a:r>
          </a:p>
          <a:p>
            <a:pPr lvl="1"/>
            <a:r>
              <a:rPr lang="en-GB" dirty="0"/>
              <a:t>Be more confident </a:t>
            </a:r>
          </a:p>
          <a:p>
            <a:pPr lvl="1"/>
            <a:r>
              <a:rPr lang="en-GB" dirty="0"/>
              <a:t>View their age differently</a:t>
            </a:r>
          </a:p>
          <a:p>
            <a:pPr lvl="1"/>
            <a:r>
              <a:rPr lang="en-GB" dirty="0"/>
              <a:t>Stay motivated </a:t>
            </a:r>
          </a:p>
          <a:p>
            <a:pPr marL="0" lvl="1" indent="0">
              <a:buNone/>
            </a:pPr>
            <a:endParaRPr lang="en-GB" dirty="0"/>
          </a:p>
          <a:p>
            <a:pPr marL="0" lvl="1" indent="0">
              <a:buNone/>
            </a:pPr>
            <a:r>
              <a:rPr lang="en-GB" dirty="0"/>
              <a:t> </a:t>
            </a:r>
            <a:endParaRPr lang="en-GB" b="1" dirty="0">
              <a:solidFill>
                <a:schemeClr val="accent6">
                  <a:lumMod val="75000"/>
                </a:schemeClr>
              </a:solidFill>
            </a:endParaRPr>
          </a:p>
        </p:txBody>
      </p:sp>
      <p:sp>
        <p:nvSpPr>
          <p:cNvPr id="5" name="Content Placeholder 2">
            <a:extLst>
              <a:ext uri="{FF2B5EF4-FFF2-40B4-BE49-F238E27FC236}">
                <a16:creationId xmlns:a16="http://schemas.microsoft.com/office/drawing/2014/main" id="{C604B81C-BE03-A3D3-8FB1-27F58385C9F3}"/>
              </a:ext>
            </a:extLst>
          </p:cNvPr>
          <p:cNvSpPr txBox="1">
            <a:spLocks/>
          </p:cNvSpPr>
          <p:nvPr/>
        </p:nvSpPr>
        <p:spPr>
          <a:xfrm>
            <a:off x="6444807" y="1753849"/>
            <a:ext cx="3150215" cy="2259351"/>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dirty="0"/>
              <a:t>Good levels of impact from baseline to follow-up across a range of areas</a:t>
            </a:r>
          </a:p>
          <a:p>
            <a:pPr marL="0" lvl="1" indent="0">
              <a:buNone/>
            </a:pPr>
            <a:r>
              <a:rPr lang="en-GB" dirty="0"/>
              <a:t>For all statements, some KWs reported a decrease, which may reflect greater recognition of need but a lack of support/guidance to address the need</a:t>
            </a:r>
          </a:p>
          <a:p>
            <a:pPr marL="0" lvl="1" indent="0">
              <a:buFont typeface="Symbol" panose="05050102010706020507" pitchFamily="18" charset="2"/>
              <a:buNone/>
            </a:pPr>
            <a:endParaRPr lang="en-GB" dirty="0"/>
          </a:p>
          <a:p>
            <a:pPr marL="0" lvl="1" indent="0">
              <a:buFont typeface="Symbol" panose="05050102010706020507" pitchFamily="18" charset="2"/>
              <a:buNone/>
            </a:pPr>
            <a:r>
              <a:rPr lang="en-GB" dirty="0"/>
              <a:t> </a:t>
            </a:r>
            <a:endParaRPr lang="en-GB" b="1" dirty="0">
              <a:solidFill>
                <a:schemeClr val="accent6">
                  <a:lumMod val="75000"/>
                </a:schemeClr>
              </a:solidFill>
            </a:endParaRPr>
          </a:p>
        </p:txBody>
      </p:sp>
      <p:pic>
        <p:nvPicPr>
          <p:cNvPr id="6" name="Picture 5" descr="A picture containing icon&#10;&#10;Description automatically generated">
            <a:extLst>
              <a:ext uri="{FF2B5EF4-FFF2-40B4-BE49-F238E27FC236}">
                <a16:creationId xmlns:a16="http://schemas.microsoft.com/office/drawing/2014/main" id="{A3C2ABCA-3F2B-2BF1-C558-060E6ECAE0A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408773" y="2280609"/>
            <a:ext cx="3783227" cy="4620640"/>
          </a:xfrm>
          <a:prstGeom prst="rect">
            <a:avLst/>
          </a:prstGeom>
        </p:spPr>
      </p:pic>
    </p:spTree>
    <p:extLst>
      <p:ext uri="{BB962C8B-B14F-4D97-AF65-F5344CB8AC3E}">
        <p14:creationId xmlns:p14="http://schemas.microsoft.com/office/powerpoint/2010/main" val="4014805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080A-2FF1-0B6E-F4D7-838A4BE1C5DC}"/>
              </a:ext>
            </a:extLst>
          </p:cNvPr>
          <p:cNvSpPr>
            <a:spLocks noGrp="1"/>
          </p:cNvSpPr>
          <p:nvPr>
            <p:ph type="title"/>
          </p:nvPr>
        </p:nvSpPr>
        <p:spPr/>
        <p:txBody>
          <a:bodyPr/>
          <a:lstStyle/>
          <a:p>
            <a:r>
              <a:rPr lang="en-GB" dirty="0"/>
              <a:t>How well equipped KWs feel to support clients</a:t>
            </a:r>
          </a:p>
        </p:txBody>
      </p:sp>
      <p:graphicFrame>
        <p:nvGraphicFramePr>
          <p:cNvPr id="4" name="Table 3">
            <a:extLst>
              <a:ext uri="{FF2B5EF4-FFF2-40B4-BE49-F238E27FC236}">
                <a16:creationId xmlns:a16="http://schemas.microsoft.com/office/drawing/2014/main" id="{F784F03C-18F0-0659-D7D7-9164CF7D3BF2}"/>
              </a:ext>
            </a:extLst>
          </p:cNvPr>
          <p:cNvGraphicFramePr>
            <a:graphicFrameLocks noGrp="1"/>
          </p:cNvGraphicFramePr>
          <p:nvPr>
            <p:extLst>
              <p:ext uri="{D42A27DB-BD31-4B8C-83A1-F6EECF244321}">
                <p14:modId xmlns:p14="http://schemas.microsoft.com/office/powerpoint/2010/main" val="1208255550"/>
              </p:ext>
            </p:extLst>
          </p:nvPr>
        </p:nvGraphicFramePr>
        <p:xfrm>
          <a:off x="539999" y="1706922"/>
          <a:ext cx="10638982" cy="4422774"/>
        </p:xfrm>
        <a:graphic>
          <a:graphicData uri="http://schemas.openxmlformats.org/drawingml/2006/table">
            <a:tbl>
              <a:tblPr firstRow="1" firstCol="1" lastRow="1" lastCol="1" bandRow="1" bandCol="1">
                <a:tableStyleId>{5C22544A-7EE6-4342-B048-85BDC9FD1C3A}</a:tableStyleId>
              </a:tblPr>
              <a:tblGrid>
                <a:gridCol w="5694218">
                  <a:extLst>
                    <a:ext uri="{9D8B030D-6E8A-4147-A177-3AD203B41FA5}">
                      <a16:colId xmlns:a16="http://schemas.microsoft.com/office/drawing/2014/main" val="1998418731"/>
                    </a:ext>
                  </a:extLst>
                </a:gridCol>
                <a:gridCol w="1080000">
                  <a:extLst>
                    <a:ext uri="{9D8B030D-6E8A-4147-A177-3AD203B41FA5}">
                      <a16:colId xmlns:a16="http://schemas.microsoft.com/office/drawing/2014/main" val="3356474031"/>
                    </a:ext>
                  </a:extLst>
                </a:gridCol>
                <a:gridCol w="1080000">
                  <a:extLst>
                    <a:ext uri="{9D8B030D-6E8A-4147-A177-3AD203B41FA5}">
                      <a16:colId xmlns:a16="http://schemas.microsoft.com/office/drawing/2014/main" val="1966690996"/>
                    </a:ext>
                  </a:extLst>
                </a:gridCol>
                <a:gridCol w="872837">
                  <a:extLst>
                    <a:ext uri="{9D8B030D-6E8A-4147-A177-3AD203B41FA5}">
                      <a16:colId xmlns:a16="http://schemas.microsoft.com/office/drawing/2014/main" val="3723578005"/>
                    </a:ext>
                  </a:extLst>
                </a:gridCol>
                <a:gridCol w="665018">
                  <a:extLst>
                    <a:ext uri="{9D8B030D-6E8A-4147-A177-3AD203B41FA5}">
                      <a16:colId xmlns:a16="http://schemas.microsoft.com/office/drawing/2014/main" val="3666646232"/>
                    </a:ext>
                  </a:extLst>
                </a:gridCol>
                <a:gridCol w="598517">
                  <a:extLst>
                    <a:ext uri="{9D8B030D-6E8A-4147-A177-3AD203B41FA5}">
                      <a16:colId xmlns:a16="http://schemas.microsoft.com/office/drawing/2014/main" val="1240976479"/>
                    </a:ext>
                  </a:extLst>
                </a:gridCol>
                <a:gridCol w="648392">
                  <a:extLst>
                    <a:ext uri="{9D8B030D-6E8A-4147-A177-3AD203B41FA5}">
                      <a16:colId xmlns:a16="http://schemas.microsoft.com/office/drawing/2014/main" val="2108527883"/>
                    </a:ext>
                  </a:extLst>
                </a:gridCol>
              </a:tblGrid>
              <a:tr h="608329">
                <a:tc>
                  <a:txBody>
                    <a:bodyPr/>
                    <a:lstStyle/>
                    <a:p>
                      <a:pPr marL="72000" algn="l">
                        <a:spcBef>
                          <a:spcPts val="45"/>
                        </a:spcBef>
                      </a:pPr>
                      <a:r>
                        <a:rPr lang="en-GB" sz="1600" b="1" dirty="0">
                          <a:effectLst/>
                        </a:rPr>
                        <a:t> </a:t>
                      </a:r>
                      <a:endParaRPr lang="en-GB" sz="1050" b="1" dirty="0">
                        <a:effectLst/>
                      </a:endParaRPr>
                    </a:p>
                    <a:p>
                      <a:pPr marL="72000" marR="1960880" indent="0" algn="l">
                        <a:spcAft>
                          <a:spcPts val="0"/>
                        </a:spcAft>
                      </a:pPr>
                      <a:r>
                        <a:rPr lang="en-GB" sz="1200" b="1" spc="-20" dirty="0">
                          <a:effectLst/>
                        </a:rPr>
                        <a:t>I</a:t>
                      </a:r>
                      <a:r>
                        <a:rPr lang="en-GB" sz="1200" b="1" spc="-35" dirty="0">
                          <a:effectLst/>
                        </a:rPr>
                        <a:t> </a:t>
                      </a:r>
                      <a:r>
                        <a:rPr lang="en-GB" sz="1200" b="1" spc="-20" dirty="0">
                          <a:effectLst/>
                        </a:rPr>
                        <a:t>feel</a:t>
                      </a:r>
                      <a:r>
                        <a:rPr lang="en-GB" sz="1200" b="1" spc="-40" dirty="0">
                          <a:effectLst/>
                        </a:rPr>
                        <a:t> </a:t>
                      </a:r>
                      <a:r>
                        <a:rPr lang="en-GB" sz="1200" b="1" spc="-20" dirty="0">
                          <a:effectLst/>
                        </a:rPr>
                        <a:t>well</a:t>
                      </a:r>
                      <a:r>
                        <a:rPr lang="en-GB" sz="1200" b="1" spc="-40" dirty="0">
                          <a:effectLst/>
                        </a:rPr>
                        <a:t> </a:t>
                      </a:r>
                      <a:r>
                        <a:rPr lang="en-GB" sz="1200" b="1" spc="-20" dirty="0">
                          <a:effectLst/>
                        </a:rPr>
                        <a:t>equipped</a:t>
                      </a:r>
                      <a:r>
                        <a:rPr lang="en-GB" sz="1200" b="1" spc="-25" dirty="0">
                          <a:effectLst/>
                        </a:rPr>
                        <a:t> </a:t>
                      </a:r>
                      <a:r>
                        <a:rPr lang="en-GB" sz="1200" b="1" spc="-20" dirty="0">
                          <a:effectLst/>
                        </a:rPr>
                        <a:t>to…</a:t>
                      </a:r>
                      <a:endParaRPr lang="en-GB" sz="105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71120" marR="58420" algn="ctr">
                        <a:lnSpc>
                          <a:spcPct val="110000"/>
                        </a:lnSpc>
                        <a:spcBef>
                          <a:spcPts val="555"/>
                        </a:spcBef>
                        <a:spcAft>
                          <a:spcPts val="0"/>
                        </a:spcAft>
                      </a:pPr>
                      <a:r>
                        <a:rPr lang="en-GB" sz="1100" b="1" spc="-20" dirty="0">
                          <a:effectLst/>
                        </a:rPr>
                        <a:t>Average</a:t>
                      </a:r>
                      <a:r>
                        <a:rPr lang="en-GB" sz="1100" b="1" spc="-65" dirty="0">
                          <a:effectLst/>
                        </a:rPr>
                        <a:t> </a:t>
                      </a:r>
                      <a:r>
                        <a:rPr lang="en-GB" sz="1100" b="1" spc="-20" dirty="0">
                          <a:effectLst/>
                        </a:rPr>
                        <a:t>score </a:t>
                      </a:r>
                      <a:r>
                        <a:rPr lang="en-GB" sz="1100" b="1" dirty="0">
                          <a:effectLst/>
                        </a:rPr>
                        <a:t>(baseline w/ </a:t>
                      </a:r>
                      <a:r>
                        <a:rPr lang="en-GB" sz="1100" b="1" spc="-10" dirty="0">
                          <a:effectLst/>
                        </a:rPr>
                        <a:t>training)</a:t>
                      </a:r>
                      <a:endParaRPr lang="en-GB" sz="10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53975" marR="41275" indent="0" algn="ctr">
                        <a:lnSpc>
                          <a:spcPct val="110000"/>
                        </a:lnSpc>
                        <a:spcBef>
                          <a:spcPts val="555"/>
                        </a:spcBef>
                        <a:spcAft>
                          <a:spcPts val="0"/>
                        </a:spcAft>
                      </a:pPr>
                      <a:r>
                        <a:rPr lang="en-GB" sz="1100" b="1" spc="-20" dirty="0">
                          <a:effectLst/>
                        </a:rPr>
                        <a:t>Average</a:t>
                      </a:r>
                      <a:r>
                        <a:rPr lang="en-GB" sz="1100" b="1" spc="-65" dirty="0">
                          <a:effectLst/>
                        </a:rPr>
                        <a:t> </a:t>
                      </a:r>
                      <a:r>
                        <a:rPr lang="en-GB" sz="1100" b="1" spc="-20" dirty="0">
                          <a:effectLst/>
                        </a:rPr>
                        <a:t>score </a:t>
                      </a:r>
                      <a:r>
                        <a:rPr lang="en-GB" sz="1100" b="1" dirty="0">
                          <a:effectLst/>
                        </a:rPr>
                        <a:t>(follow-up w/ </a:t>
                      </a:r>
                      <a:r>
                        <a:rPr lang="en-GB" sz="1100" b="1" spc="-10" dirty="0">
                          <a:effectLst/>
                        </a:rPr>
                        <a:t>training)</a:t>
                      </a:r>
                      <a:endParaRPr lang="en-GB" sz="10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l">
                        <a:spcBef>
                          <a:spcPts val="25"/>
                        </a:spcBef>
                      </a:pPr>
                      <a:r>
                        <a:rPr lang="en-GB" sz="900" b="1" dirty="0">
                          <a:effectLst/>
                        </a:rPr>
                        <a:t> </a:t>
                      </a:r>
                      <a:endParaRPr lang="en-GB" sz="1000" b="1" dirty="0">
                        <a:effectLst/>
                      </a:endParaRPr>
                    </a:p>
                    <a:p>
                      <a:pPr marL="40640" marR="33655" indent="34925" algn="ctr">
                        <a:lnSpc>
                          <a:spcPct val="110000"/>
                        </a:lnSpc>
                        <a:spcAft>
                          <a:spcPts val="0"/>
                        </a:spcAft>
                      </a:pPr>
                      <a:r>
                        <a:rPr lang="en-GB" sz="1100" b="1" spc="-10" dirty="0">
                          <a:effectLst/>
                        </a:rPr>
                        <a:t>Difference </a:t>
                      </a:r>
                      <a:r>
                        <a:rPr lang="en-GB" sz="1100" b="1" dirty="0">
                          <a:effectLst/>
                        </a:rPr>
                        <a:t>(post</a:t>
                      </a:r>
                      <a:r>
                        <a:rPr lang="en-GB" sz="1100" b="1" spc="-5" dirty="0">
                          <a:effectLst/>
                        </a:rPr>
                        <a:t> </a:t>
                      </a:r>
                      <a:r>
                        <a:rPr lang="en-GB" sz="1100" b="1" dirty="0">
                          <a:effectLst/>
                        </a:rPr>
                        <a:t>-</a:t>
                      </a:r>
                      <a:r>
                        <a:rPr lang="en-GB" sz="1100" b="1" spc="-5" dirty="0">
                          <a:effectLst/>
                        </a:rPr>
                        <a:t> </a:t>
                      </a:r>
                      <a:r>
                        <a:rPr lang="en-GB" sz="1100" b="1" spc="-25" dirty="0">
                          <a:effectLst/>
                        </a:rPr>
                        <a:t>pre)</a:t>
                      </a:r>
                      <a:endParaRPr lang="en-GB" sz="10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53975" marR="27305" indent="-17780" algn="ctr">
                        <a:lnSpc>
                          <a:spcPct val="110000"/>
                        </a:lnSpc>
                        <a:spcBef>
                          <a:spcPts val="555"/>
                        </a:spcBef>
                        <a:spcAft>
                          <a:spcPts val="0"/>
                        </a:spcAft>
                      </a:pPr>
                      <a:r>
                        <a:rPr lang="en-GB" sz="1100" b="1" dirty="0">
                          <a:effectLst/>
                        </a:rPr>
                        <a:t>%</a:t>
                      </a:r>
                      <a:r>
                        <a:rPr lang="en-GB" sz="1100" b="1" spc="-85" dirty="0">
                          <a:effectLst/>
                        </a:rPr>
                        <a:t> </a:t>
                      </a:r>
                      <a:r>
                        <a:rPr lang="en-GB" sz="1100" b="1" dirty="0">
                          <a:effectLst/>
                        </a:rPr>
                        <a:t>with </a:t>
                      </a:r>
                      <a:r>
                        <a:rPr lang="en-GB" sz="1100" b="1" spc="-10" dirty="0">
                          <a:effectLst/>
                        </a:rPr>
                        <a:t>higher score</a:t>
                      </a:r>
                      <a:endParaRPr lang="en-GB" sz="10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8100" marR="40005" indent="53975" algn="ctr">
                        <a:lnSpc>
                          <a:spcPct val="110000"/>
                        </a:lnSpc>
                        <a:spcBef>
                          <a:spcPts val="555"/>
                        </a:spcBef>
                        <a:spcAft>
                          <a:spcPts val="0"/>
                        </a:spcAft>
                      </a:pPr>
                      <a:r>
                        <a:rPr lang="en-GB" sz="1100" b="1" dirty="0">
                          <a:effectLst/>
                        </a:rPr>
                        <a:t>%</a:t>
                      </a:r>
                      <a:r>
                        <a:rPr lang="en-GB" sz="1100" b="1" spc="-85" dirty="0">
                          <a:effectLst/>
                        </a:rPr>
                        <a:t> </a:t>
                      </a:r>
                      <a:r>
                        <a:rPr lang="en-GB" sz="1100" b="1" dirty="0">
                          <a:effectLst/>
                        </a:rPr>
                        <a:t>with </a:t>
                      </a:r>
                      <a:r>
                        <a:rPr lang="en-GB" sz="1100" b="1" spc="-20" dirty="0">
                          <a:effectLst/>
                        </a:rPr>
                        <a:t>same </a:t>
                      </a:r>
                      <a:r>
                        <a:rPr lang="en-GB" sz="1100" b="1" spc="-10" dirty="0">
                          <a:effectLst/>
                        </a:rPr>
                        <a:t>score</a:t>
                      </a:r>
                      <a:endParaRPr lang="en-GB" sz="10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98425" indent="-39370" algn="ctr">
                        <a:lnSpc>
                          <a:spcPct val="110000"/>
                        </a:lnSpc>
                        <a:spcBef>
                          <a:spcPts val="555"/>
                        </a:spcBef>
                        <a:spcAft>
                          <a:spcPts val="0"/>
                        </a:spcAft>
                      </a:pPr>
                      <a:r>
                        <a:rPr lang="en-GB" sz="1100" b="1" dirty="0">
                          <a:effectLst/>
                        </a:rPr>
                        <a:t>%</a:t>
                      </a:r>
                      <a:r>
                        <a:rPr lang="en-GB" sz="1100" b="1" spc="-85" dirty="0">
                          <a:effectLst/>
                        </a:rPr>
                        <a:t> </a:t>
                      </a:r>
                      <a:r>
                        <a:rPr lang="en-GB" sz="1100" b="1" dirty="0">
                          <a:effectLst/>
                        </a:rPr>
                        <a:t>with </a:t>
                      </a:r>
                      <a:r>
                        <a:rPr lang="en-GB" sz="1100" b="1" spc="-10" dirty="0">
                          <a:effectLst/>
                        </a:rPr>
                        <a:t>lower score</a:t>
                      </a:r>
                      <a:endParaRPr lang="en-GB" sz="10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91741403"/>
                  </a:ext>
                </a:extLst>
              </a:tr>
              <a:tr h="238262">
                <a:tc>
                  <a:txBody>
                    <a:bodyPr/>
                    <a:lstStyle/>
                    <a:p>
                      <a:pPr marL="72000" algn="l">
                        <a:spcBef>
                          <a:spcPts val="435"/>
                        </a:spcBef>
                        <a:spcAft>
                          <a:spcPts val="0"/>
                        </a:spcAft>
                      </a:pPr>
                      <a:r>
                        <a:rPr lang="en-GB" sz="1200" b="0" spc="-10" dirty="0">
                          <a:effectLst/>
                        </a:rPr>
                        <a:t>Support</a:t>
                      </a:r>
                      <a:r>
                        <a:rPr lang="en-GB" sz="1200" b="0" spc="-55" dirty="0">
                          <a:effectLst/>
                        </a:rPr>
                        <a:t> </a:t>
                      </a:r>
                      <a:r>
                        <a:rPr lang="en-GB" sz="1200" b="0" spc="-10" dirty="0">
                          <a:effectLst/>
                        </a:rPr>
                        <a:t>older</a:t>
                      </a:r>
                      <a:r>
                        <a:rPr lang="en-GB" sz="1200" b="0" spc="-20" dirty="0">
                          <a:effectLst/>
                        </a:rPr>
                        <a:t> </a:t>
                      </a:r>
                      <a:r>
                        <a:rPr lang="en-GB" sz="1200" b="0" spc="-10" dirty="0">
                          <a:effectLst/>
                        </a:rPr>
                        <a:t>customers</a:t>
                      </a:r>
                      <a:r>
                        <a:rPr lang="en-GB" sz="1200" b="0" spc="-20" dirty="0">
                          <a:effectLst/>
                        </a:rPr>
                        <a:t> </a:t>
                      </a:r>
                      <a:r>
                        <a:rPr lang="en-GB" sz="1200" b="0" spc="-10" dirty="0">
                          <a:effectLst/>
                        </a:rPr>
                        <a:t>to</a:t>
                      </a:r>
                      <a:r>
                        <a:rPr lang="en-GB" sz="1200" b="0" spc="-75" dirty="0">
                          <a:effectLst/>
                        </a:rPr>
                        <a:t> </a:t>
                      </a:r>
                      <a:r>
                        <a:rPr lang="en-GB" sz="1200" b="0" spc="-10" dirty="0">
                          <a:effectLst/>
                        </a:rPr>
                        <a:t>be</a:t>
                      </a:r>
                      <a:r>
                        <a:rPr lang="en-GB" sz="1200" b="0" spc="-70" dirty="0">
                          <a:effectLst/>
                        </a:rPr>
                        <a:t> </a:t>
                      </a:r>
                      <a:r>
                        <a:rPr lang="en-GB" sz="1200" b="0" spc="-10" dirty="0">
                          <a:effectLst/>
                        </a:rPr>
                        <a:t>more</a:t>
                      </a:r>
                      <a:r>
                        <a:rPr lang="en-GB" sz="1200" b="0" spc="-75" dirty="0">
                          <a:effectLst/>
                        </a:rPr>
                        <a:t> </a:t>
                      </a:r>
                      <a:r>
                        <a:rPr lang="en-GB" sz="1200" b="0" spc="-10" dirty="0">
                          <a:effectLst/>
                        </a:rPr>
                        <a:t>confident</a:t>
                      </a:r>
                      <a:r>
                        <a:rPr lang="en-GB" sz="1200" b="0" spc="-20" dirty="0">
                          <a:effectLst/>
                        </a:rPr>
                        <a:t> </a:t>
                      </a:r>
                      <a:r>
                        <a:rPr lang="en-GB" sz="1200" b="0" spc="-10" dirty="0">
                          <a:effectLst/>
                        </a:rPr>
                        <a:t>in</a:t>
                      </a:r>
                      <a:r>
                        <a:rPr lang="en-GB" sz="1200" b="0" spc="-50" dirty="0">
                          <a:effectLst/>
                        </a:rPr>
                        <a:t> </a:t>
                      </a:r>
                      <a:r>
                        <a:rPr lang="en-GB" sz="1200" b="0" spc="-10" dirty="0">
                          <a:effectLst/>
                        </a:rPr>
                        <a:t>their</a:t>
                      </a:r>
                      <a:r>
                        <a:rPr lang="en-GB" sz="1200" b="0" spc="-25" dirty="0">
                          <a:effectLst/>
                        </a:rPr>
                        <a:t> </a:t>
                      </a:r>
                      <a:r>
                        <a:rPr lang="en-GB" sz="1200" b="0" spc="-10" dirty="0">
                          <a:effectLst/>
                        </a:rPr>
                        <a:t>abilities,</a:t>
                      </a:r>
                      <a:r>
                        <a:rPr lang="en-GB" sz="1200" b="0" spc="-20" dirty="0">
                          <a:effectLst/>
                        </a:rPr>
                        <a:t> </a:t>
                      </a:r>
                      <a:r>
                        <a:rPr lang="en-GB" sz="1200" b="0" spc="-10" dirty="0">
                          <a:effectLst/>
                        </a:rPr>
                        <a:t>skills</a:t>
                      </a:r>
                      <a:r>
                        <a:rPr lang="en-GB" sz="1200" b="0" spc="-20" dirty="0">
                          <a:effectLst/>
                        </a:rPr>
                        <a:t> </a:t>
                      </a:r>
                      <a:r>
                        <a:rPr lang="en-GB" sz="1200" b="0" spc="-10" dirty="0">
                          <a:effectLst/>
                        </a:rPr>
                        <a:t>and</a:t>
                      </a:r>
                      <a:r>
                        <a:rPr lang="en-GB" sz="1200" b="0" spc="-45" dirty="0">
                          <a:effectLst/>
                        </a:rPr>
                        <a:t> </a:t>
                      </a:r>
                      <a:r>
                        <a:rPr lang="en-GB" sz="1200" b="0" spc="-10" dirty="0">
                          <a:effectLst/>
                        </a:rPr>
                        <a:t>experience</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9215" marR="58420" algn="ctr">
                        <a:spcBef>
                          <a:spcPts val="435"/>
                        </a:spcBef>
                        <a:spcAft>
                          <a:spcPts val="0"/>
                        </a:spcAft>
                      </a:pPr>
                      <a:r>
                        <a:rPr lang="en-GB" sz="1200" b="0" spc="-25" dirty="0">
                          <a:effectLst/>
                        </a:rPr>
                        <a:t>6.6</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95000"/>
                      </a:schemeClr>
                    </a:solidFill>
                  </a:tcPr>
                </a:tc>
                <a:tc>
                  <a:txBody>
                    <a:bodyPr/>
                    <a:lstStyle/>
                    <a:p>
                      <a:pPr marR="415925" algn="ctr" defTabSz="539750">
                        <a:spcBef>
                          <a:spcPts val="0"/>
                        </a:spcBef>
                        <a:spcAft>
                          <a:spcPts val="0"/>
                        </a:spcAft>
                        <a:tabLst>
                          <a:tab pos="357188" algn="ctr"/>
                        </a:tabLst>
                      </a:pPr>
                      <a:r>
                        <a:rPr lang="en-GB" sz="1200" b="0" spc="-25" dirty="0">
                          <a:solidFill>
                            <a:schemeClr val="bg1"/>
                          </a:solidFill>
                          <a:effectLst/>
                        </a:rPr>
                        <a:t>	7.8</a:t>
                      </a:r>
                      <a:endParaRPr lang="en-GB" sz="1050" b="0" dirty="0">
                        <a:solidFill>
                          <a:schemeClr val="bg1"/>
                        </a:solidFill>
                        <a:effectLst/>
                        <a:latin typeface="Arial" panose="020B0604020202020204" pitchFamily="34" charset="0"/>
                        <a:ea typeface="+mn-ea"/>
                        <a:cs typeface="Times New Roman" panose="02020603050405020304" pitchFamily="18" charset="0"/>
                      </a:endParaRPr>
                    </a:p>
                  </a:txBody>
                  <a:tcPr marL="0" marR="0" marT="0" marB="0" anchor="ctr">
                    <a:solidFill>
                      <a:schemeClr val="accent6">
                        <a:lumMod val="75000"/>
                      </a:schemeClr>
                    </a:solidFill>
                  </a:tcPr>
                </a:tc>
                <a:tc>
                  <a:txBody>
                    <a:bodyPr/>
                    <a:lstStyle/>
                    <a:p>
                      <a:pPr marR="299085" algn="r">
                        <a:spcBef>
                          <a:spcPts val="435"/>
                        </a:spcBef>
                        <a:spcAft>
                          <a:spcPts val="0"/>
                        </a:spcAft>
                      </a:pPr>
                      <a:r>
                        <a:rPr lang="en-GB" sz="1200" b="0" spc="-25" dirty="0">
                          <a:solidFill>
                            <a:schemeClr val="bg1"/>
                          </a:solidFill>
                          <a:effectLst/>
                        </a:rPr>
                        <a:t>1.2</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50000"/>
                      </a:schemeClr>
                    </a:solidFill>
                  </a:tcPr>
                </a:tc>
                <a:tc>
                  <a:txBody>
                    <a:bodyPr/>
                    <a:lstStyle/>
                    <a:p>
                      <a:pPr marL="100330" marR="91440" algn="ctr">
                        <a:spcBef>
                          <a:spcPts val="435"/>
                        </a:spcBef>
                        <a:spcAft>
                          <a:spcPts val="0"/>
                        </a:spcAft>
                      </a:pPr>
                      <a:r>
                        <a:rPr lang="en-GB" sz="1200" b="0" spc="-25" dirty="0">
                          <a:solidFill>
                            <a:schemeClr val="bg1"/>
                          </a:solidFill>
                          <a:effectLst/>
                        </a:rPr>
                        <a:t>65%</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tc>
                  <a:txBody>
                    <a:bodyPr/>
                    <a:lstStyle/>
                    <a:p>
                      <a:pPr marL="113665" marR="108585" algn="ctr">
                        <a:spcBef>
                          <a:spcPts val="435"/>
                        </a:spcBef>
                        <a:spcAft>
                          <a:spcPts val="0"/>
                        </a:spcAft>
                      </a:pPr>
                      <a:r>
                        <a:rPr lang="en-GB" sz="1200" b="0" spc="-25" dirty="0">
                          <a:effectLst/>
                        </a:rPr>
                        <a:t>10%</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marL="133350" algn="ctr">
                        <a:spcBef>
                          <a:spcPts val="435"/>
                        </a:spcBef>
                        <a:spcAft>
                          <a:spcPts val="0"/>
                        </a:spcAft>
                      </a:pPr>
                      <a:r>
                        <a:rPr lang="en-GB" sz="1200" b="0" spc="-25" dirty="0">
                          <a:solidFill>
                            <a:schemeClr val="bg1"/>
                          </a:solidFill>
                          <a:effectLst/>
                        </a:rPr>
                        <a:t>25%</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3">
                        <a:lumMod val="75000"/>
                      </a:schemeClr>
                    </a:solidFill>
                  </a:tcPr>
                </a:tc>
                <a:extLst>
                  <a:ext uri="{0D108BD9-81ED-4DB2-BD59-A6C34878D82A}">
                    <a16:rowId xmlns:a16="http://schemas.microsoft.com/office/drawing/2014/main" val="1008865734"/>
                  </a:ext>
                </a:extLst>
              </a:tr>
              <a:tr h="238262">
                <a:tc>
                  <a:txBody>
                    <a:bodyPr/>
                    <a:lstStyle/>
                    <a:p>
                      <a:pPr marL="72000" algn="l">
                        <a:spcBef>
                          <a:spcPts val="435"/>
                        </a:spcBef>
                        <a:spcAft>
                          <a:spcPts val="0"/>
                        </a:spcAft>
                      </a:pPr>
                      <a:r>
                        <a:rPr lang="en-GB" sz="1200" b="0" spc="-10" dirty="0">
                          <a:effectLst/>
                        </a:rPr>
                        <a:t>Support</a:t>
                      </a:r>
                      <a:r>
                        <a:rPr lang="en-GB" sz="1200" b="0" spc="-45" dirty="0">
                          <a:effectLst/>
                        </a:rPr>
                        <a:t> </a:t>
                      </a:r>
                      <a:r>
                        <a:rPr lang="en-GB" sz="1200" b="0" spc="-10" dirty="0">
                          <a:effectLst/>
                        </a:rPr>
                        <a:t>older</a:t>
                      </a:r>
                      <a:r>
                        <a:rPr lang="en-GB" sz="1200" b="0" spc="-25" dirty="0">
                          <a:effectLst/>
                        </a:rPr>
                        <a:t> </a:t>
                      </a:r>
                      <a:r>
                        <a:rPr lang="en-GB" sz="1200" b="0" spc="-10" dirty="0">
                          <a:effectLst/>
                        </a:rPr>
                        <a:t>customers</a:t>
                      </a:r>
                      <a:r>
                        <a:rPr lang="en-GB" sz="1200" b="0" spc="-20" dirty="0">
                          <a:effectLst/>
                        </a:rPr>
                        <a:t> </a:t>
                      </a:r>
                      <a:r>
                        <a:rPr lang="en-GB" sz="1200" b="0" spc="-10" dirty="0">
                          <a:effectLst/>
                        </a:rPr>
                        <a:t>to</a:t>
                      </a:r>
                      <a:r>
                        <a:rPr lang="en-GB" sz="1200" b="0" spc="-75" dirty="0">
                          <a:effectLst/>
                        </a:rPr>
                        <a:t> </a:t>
                      </a:r>
                      <a:r>
                        <a:rPr lang="en-GB" sz="1200" b="0" spc="-10" dirty="0">
                          <a:effectLst/>
                        </a:rPr>
                        <a:t>view</a:t>
                      </a:r>
                      <a:r>
                        <a:rPr lang="en-GB" sz="1200" b="0" spc="-45" dirty="0">
                          <a:effectLst/>
                        </a:rPr>
                        <a:t> </a:t>
                      </a:r>
                      <a:r>
                        <a:rPr lang="en-GB" sz="1200" b="0" spc="-10" dirty="0">
                          <a:effectLst/>
                        </a:rPr>
                        <a:t>their</a:t>
                      </a:r>
                      <a:r>
                        <a:rPr lang="en-GB" sz="1200" b="0" spc="-25" dirty="0">
                          <a:effectLst/>
                        </a:rPr>
                        <a:t> </a:t>
                      </a:r>
                      <a:r>
                        <a:rPr lang="en-GB" sz="1200" b="0" spc="-10" dirty="0">
                          <a:effectLst/>
                        </a:rPr>
                        <a:t>age</a:t>
                      </a:r>
                      <a:r>
                        <a:rPr lang="en-GB" sz="1200" b="0" spc="-70" dirty="0">
                          <a:effectLst/>
                        </a:rPr>
                        <a:t> </a:t>
                      </a:r>
                      <a:r>
                        <a:rPr lang="en-GB" sz="1200" b="0" spc="-10" dirty="0">
                          <a:effectLst/>
                        </a:rPr>
                        <a:t>differently</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9215" marR="58420" algn="ctr">
                        <a:spcBef>
                          <a:spcPts val="435"/>
                        </a:spcBef>
                        <a:spcAft>
                          <a:spcPts val="0"/>
                        </a:spcAft>
                      </a:pPr>
                      <a:r>
                        <a:rPr lang="en-GB" sz="1200" b="0" spc="-25" dirty="0">
                          <a:effectLst/>
                        </a:rPr>
                        <a:t>6.7</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95000"/>
                      </a:schemeClr>
                    </a:solidFill>
                  </a:tcPr>
                </a:tc>
                <a:tc>
                  <a:txBody>
                    <a:bodyPr/>
                    <a:lstStyle/>
                    <a:p>
                      <a:pPr marR="415925" algn="ctr">
                        <a:spcBef>
                          <a:spcPts val="0"/>
                        </a:spcBef>
                        <a:spcAft>
                          <a:spcPts val="0"/>
                        </a:spcAft>
                        <a:tabLst>
                          <a:tab pos="360000" algn="ctr"/>
                        </a:tabLst>
                      </a:pPr>
                      <a:r>
                        <a:rPr lang="en-GB" sz="1200" b="0" spc="-25" dirty="0">
                          <a:solidFill>
                            <a:schemeClr val="bg1"/>
                          </a:solidFill>
                          <a:effectLst/>
                        </a:rPr>
                        <a:t>	7.8</a:t>
                      </a:r>
                      <a:endParaRPr lang="en-GB" sz="1050" b="0" dirty="0">
                        <a:solidFill>
                          <a:schemeClr val="bg1"/>
                        </a:solidFill>
                        <a:effectLst/>
                        <a:latin typeface="Arial" panose="020B0604020202020204" pitchFamily="34" charset="0"/>
                        <a:ea typeface="+mn-ea"/>
                        <a:cs typeface="Times New Roman" panose="02020603050405020304" pitchFamily="18" charset="0"/>
                      </a:endParaRPr>
                    </a:p>
                  </a:txBody>
                  <a:tcPr marL="0" marR="0" marT="0" marB="0" anchor="ctr">
                    <a:solidFill>
                      <a:schemeClr val="accent6">
                        <a:lumMod val="75000"/>
                      </a:schemeClr>
                    </a:solidFill>
                  </a:tcPr>
                </a:tc>
                <a:tc>
                  <a:txBody>
                    <a:bodyPr/>
                    <a:lstStyle/>
                    <a:p>
                      <a:pPr marR="299085" algn="r">
                        <a:spcBef>
                          <a:spcPts val="435"/>
                        </a:spcBef>
                        <a:spcAft>
                          <a:spcPts val="0"/>
                        </a:spcAft>
                      </a:pPr>
                      <a:r>
                        <a:rPr lang="en-GB" sz="1200" b="0" spc="-25" dirty="0">
                          <a:solidFill>
                            <a:schemeClr val="bg1"/>
                          </a:solidFill>
                          <a:effectLst/>
                        </a:rPr>
                        <a:t>1.2</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50000"/>
                      </a:schemeClr>
                    </a:solidFill>
                  </a:tcPr>
                </a:tc>
                <a:tc>
                  <a:txBody>
                    <a:bodyPr/>
                    <a:lstStyle/>
                    <a:p>
                      <a:pPr marL="100330" marR="91440" algn="ctr">
                        <a:spcBef>
                          <a:spcPts val="435"/>
                        </a:spcBef>
                        <a:spcAft>
                          <a:spcPts val="0"/>
                        </a:spcAft>
                      </a:pPr>
                      <a:r>
                        <a:rPr lang="en-GB" sz="1200" b="0" spc="-25" dirty="0">
                          <a:solidFill>
                            <a:schemeClr val="bg1"/>
                          </a:solidFill>
                          <a:effectLst/>
                        </a:rPr>
                        <a:t>70%</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50000"/>
                      </a:schemeClr>
                    </a:solidFill>
                  </a:tcPr>
                </a:tc>
                <a:tc>
                  <a:txBody>
                    <a:bodyPr/>
                    <a:lstStyle/>
                    <a:p>
                      <a:pPr marL="113665" marR="108585" algn="ctr">
                        <a:spcBef>
                          <a:spcPts val="435"/>
                        </a:spcBef>
                        <a:spcAft>
                          <a:spcPts val="0"/>
                        </a:spcAft>
                      </a:pPr>
                      <a:r>
                        <a:rPr lang="en-GB" sz="1200" b="0" spc="-25" dirty="0">
                          <a:effectLst/>
                        </a:rPr>
                        <a:t>15%</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75000"/>
                      </a:schemeClr>
                    </a:solidFill>
                  </a:tcPr>
                </a:tc>
                <a:tc>
                  <a:txBody>
                    <a:bodyPr/>
                    <a:lstStyle/>
                    <a:p>
                      <a:pPr marL="133350" algn="ctr">
                        <a:spcBef>
                          <a:spcPts val="435"/>
                        </a:spcBef>
                        <a:spcAft>
                          <a:spcPts val="0"/>
                        </a:spcAft>
                      </a:pPr>
                      <a:r>
                        <a:rPr lang="en-GB" sz="1200" b="0" spc="-25" dirty="0">
                          <a:solidFill>
                            <a:schemeClr val="tx1"/>
                          </a:solidFill>
                          <a:effectLst/>
                        </a:rPr>
                        <a:t>15%</a:t>
                      </a:r>
                      <a:endParaRPr lang="en-GB" sz="105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1347807127"/>
                  </a:ext>
                </a:extLst>
              </a:tr>
              <a:tr h="238262">
                <a:tc>
                  <a:txBody>
                    <a:bodyPr/>
                    <a:lstStyle/>
                    <a:p>
                      <a:pPr marL="72000" algn="l">
                        <a:spcBef>
                          <a:spcPts val="435"/>
                        </a:spcBef>
                        <a:spcAft>
                          <a:spcPts val="0"/>
                        </a:spcAft>
                      </a:pPr>
                      <a:r>
                        <a:rPr lang="en-GB" sz="1200" b="0" spc="-10" dirty="0">
                          <a:effectLst/>
                        </a:rPr>
                        <a:t>Keep</a:t>
                      </a:r>
                      <a:r>
                        <a:rPr lang="en-GB" sz="1200" b="0" spc="-75" dirty="0">
                          <a:effectLst/>
                        </a:rPr>
                        <a:t> </a:t>
                      </a:r>
                      <a:r>
                        <a:rPr lang="en-GB" sz="1200" b="0" spc="-10" dirty="0">
                          <a:effectLst/>
                        </a:rPr>
                        <a:t>older</a:t>
                      </a:r>
                      <a:r>
                        <a:rPr lang="en-GB" sz="1200" b="0" spc="-70" dirty="0">
                          <a:effectLst/>
                        </a:rPr>
                        <a:t> </a:t>
                      </a:r>
                      <a:r>
                        <a:rPr lang="en-GB" sz="1200" b="0" spc="-10" dirty="0">
                          <a:effectLst/>
                        </a:rPr>
                        <a:t>customers</a:t>
                      </a:r>
                      <a:r>
                        <a:rPr lang="en-GB" sz="1200" b="0" spc="-40" dirty="0">
                          <a:effectLst/>
                        </a:rPr>
                        <a:t> </a:t>
                      </a:r>
                      <a:r>
                        <a:rPr lang="en-GB" sz="1200" b="0" spc="-10" dirty="0">
                          <a:effectLst/>
                        </a:rPr>
                        <a:t>motivated</a:t>
                      </a:r>
                      <a:r>
                        <a:rPr lang="en-GB" sz="1200" b="0" spc="-70" dirty="0">
                          <a:effectLst/>
                        </a:rPr>
                        <a:t> </a:t>
                      </a:r>
                      <a:r>
                        <a:rPr lang="en-GB" sz="1200" b="0" spc="-10" dirty="0">
                          <a:effectLst/>
                        </a:rPr>
                        <a:t>to</a:t>
                      </a:r>
                      <a:r>
                        <a:rPr lang="en-GB" sz="1200" b="0" spc="-70" dirty="0">
                          <a:effectLst/>
                        </a:rPr>
                        <a:t> </a:t>
                      </a:r>
                      <a:r>
                        <a:rPr lang="en-GB" sz="1200" b="0" spc="-10" dirty="0">
                          <a:effectLst/>
                        </a:rPr>
                        <a:t>keep</a:t>
                      </a:r>
                      <a:r>
                        <a:rPr lang="en-GB" sz="1200" b="0" spc="-70" dirty="0">
                          <a:effectLst/>
                        </a:rPr>
                        <a:t> </a:t>
                      </a:r>
                      <a:r>
                        <a:rPr lang="en-GB" sz="1200" b="0" spc="-10" dirty="0">
                          <a:effectLst/>
                        </a:rPr>
                        <a:t>applying</a:t>
                      </a:r>
                      <a:r>
                        <a:rPr lang="en-GB" sz="1200" b="0" spc="-70" dirty="0">
                          <a:effectLst/>
                        </a:rPr>
                        <a:t> </a:t>
                      </a:r>
                      <a:r>
                        <a:rPr lang="en-GB" sz="1200" b="0" spc="-10" dirty="0">
                          <a:effectLst/>
                        </a:rPr>
                        <a:t>for</a:t>
                      </a:r>
                      <a:r>
                        <a:rPr lang="en-GB" sz="1200" b="0" spc="-45" dirty="0">
                          <a:effectLst/>
                        </a:rPr>
                        <a:t> </a:t>
                      </a:r>
                      <a:r>
                        <a:rPr lang="en-GB" sz="1200" b="0" spc="-20" dirty="0">
                          <a:effectLst/>
                        </a:rPr>
                        <a:t>jobs</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9215" marR="58420" algn="ctr">
                        <a:spcBef>
                          <a:spcPts val="435"/>
                        </a:spcBef>
                        <a:spcAft>
                          <a:spcPts val="0"/>
                        </a:spcAft>
                      </a:pPr>
                      <a:r>
                        <a:rPr lang="en-GB" sz="1200" b="0" spc="-25" dirty="0">
                          <a:effectLst/>
                        </a:rPr>
                        <a:t>6.7</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95000"/>
                      </a:schemeClr>
                    </a:solidFill>
                  </a:tcPr>
                </a:tc>
                <a:tc>
                  <a:txBody>
                    <a:bodyPr/>
                    <a:lstStyle/>
                    <a:p>
                      <a:pPr marR="415925" algn="ctr">
                        <a:spcBef>
                          <a:spcPts val="0"/>
                        </a:spcBef>
                        <a:spcAft>
                          <a:spcPts val="0"/>
                        </a:spcAft>
                        <a:tabLst>
                          <a:tab pos="360000" algn="ctr"/>
                        </a:tabLst>
                      </a:pPr>
                      <a:r>
                        <a:rPr lang="en-GB" sz="1200" b="0" spc="-25" dirty="0">
                          <a:solidFill>
                            <a:schemeClr val="bg1"/>
                          </a:solidFill>
                          <a:effectLst/>
                        </a:rPr>
                        <a:t>	7.8</a:t>
                      </a:r>
                      <a:endParaRPr lang="en-GB" sz="1050" b="0" dirty="0">
                        <a:solidFill>
                          <a:schemeClr val="bg1"/>
                        </a:solidFill>
                        <a:effectLst/>
                        <a:latin typeface="Arial" panose="020B0604020202020204" pitchFamily="34" charset="0"/>
                        <a:ea typeface="+mn-ea"/>
                        <a:cs typeface="Times New Roman" panose="02020603050405020304" pitchFamily="18" charset="0"/>
                      </a:endParaRPr>
                    </a:p>
                  </a:txBody>
                  <a:tcPr marL="0" marR="0" marT="0" marB="0" anchor="ctr">
                    <a:solidFill>
                      <a:schemeClr val="accent6">
                        <a:lumMod val="75000"/>
                      </a:schemeClr>
                    </a:solidFill>
                  </a:tcPr>
                </a:tc>
                <a:tc>
                  <a:txBody>
                    <a:bodyPr/>
                    <a:lstStyle/>
                    <a:p>
                      <a:pPr marR="299085" algn="r">
                        <a:spcBef>
                          <a:spcPts val="435"/>
                        </a:spcBef>
                        <a:spcAft>
                          <a:spcPts val="0"/>
                        </a:spcAft>
                      </a:pPr>
                      <a:r>
                        <a:rPr lang="en-GB" sz="1200" b="0" spc="-25" dirty="0">
                          <a:solidFill>
                            <a:schemeClr val="bg1"/>
                          </a:solidFill>
                          <a:effectLst/>
                        </a:rPr>
                        <a:t>1.1</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50000"/>
                      </a:schemeClr>
                    </a:solidFill>
                  </a:tcPr>
                </a:tc>
                <a:tc>
                  <a:txBody>
                    <a:bodyPr/>
                    <a:lstStyle/>
                    <a:p>
                      <a:pPr marL="100330" marR="91440" algn="ctr">
                        <a:spcBef>
                          <a:spcPts val="435"/>
                        </a:spcBef>
                        <a:spcAft>
                          <a:spcPts val="0"/>
                        </a:spcAft>
                      </a:pPr>
                      <a:r>
                        <a:rPr lang="en-GB" sz="1200" b="0" spc="-25" dirty="0">
                          <a:solidFill>
                            <a:schemeClr val="bg1"/>
                          </a:solidFill>
                          <a:effectLst/>
                        </a:rPr>
                        <a:t>70%</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50000"/>
                      </a:schemeClr>
                    </a:solidFill>
                  </a:tcPr>
                </a:tc>
                <a:tc>
                  <a:txBody>
                    <a:bodyPr/>
                    <a:lstStyle/>
                    <a:p>
                      <a:pPr marL="113665" marR="108585" algn="ctr">
                        <a:spcBef>
                          <a:spcPts val="435"/>
                        </a:spcBef>
                        <a:spcAft>
                          <a:spcPts val="0"/>
                        </a:spcAft>
                      </a:pPr>
                      <a:r>
                        <a:rPr lang="en-GB" sz="1200" b="0" spc="-25" dirty="0">
                          <a:effectLst/>
                        </a:rPr>
                        <a:t>10%</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marL="133350" algn="ctr">
                        <a:spcBef>
                          <a:spcPts val="435"/>
                        </a:spcBef>
                        <a:spcAft>
                          <a:spcPts val="0"/>
                        </a:spcAft>
                      </a:pPr>
                      <a:r>
                        <a:rPr lang="en-GB" sz="1200" b="0" spc="-25" dirty="0">
                          <a:solidFill>
                            <a:schemeClr val="tx1"/>
                          </a:solidFill>
                          <a:effectLst/>
                        </a:rPr>
                        <a:t>20%</a:t>
                      </a:r>
                      <a:endParaRPr lang="en-GB" sz="105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val="51639516"/>
                  </a:ext>
                </a:extLst>
              </a:tr>
              <a:tr h="238262">
                <a:tc>
                  <a:txBody>
                    <a:bodyPr/>
                    <a:lstStyle/>
                    <a:p>
                      <a:pPr marL="72000" algn="l">
                        <a:spcBef>
                          <a:spcPts val="435"/>
                        </a:spcBef>
                        <a:spcAft>
                          <a:spcPts val="0"/>
                        </a:spcAft>
                      </a:pPr>
                      <a:r>
                        <a:rPr lang="en-GB" sz="1200" b="0" spc="-10" dirty="0">
                          <a:effectLst/>
                        </a:rPr>
                        <a:t>Support</a:t>
                      </a:r>
                      <a:r>
                        <a:rPr lang="en-GB" sz="1200" b="0" spc="-20" dirty="0">
                          <a:effectLst/>
                        </a:rPr>
                        <a:t> </a:t>
                      </a:r>
                      <a:r>
                        <a:rPr lang="en-GB" sz="1200" b="0" spc="-10" dirty="0">
                          <a:effectLst/>
                        </a:rPr>
                        <a:t>older</a:t>
                      </a:r>
                      <a:r>
                        <a:rPr lang="en-GB" sz="1200" b="0" spc="-15" dirty="0">
                          <a:effectLst/>
                        </a:rPr>
                        <a:t> </a:t>
                      </a:r>
                      <a:r>
                        <a:rPr lang="en-GB" sz="1200" b="0" spc="-10" dirty="0">
                          <a:effectLst/>
                        </a:rPr>
                        <a:t>customers</a:t>
                      </a:r>
                      <a:r>
                        <a:rPr lang="en-GB" sz="1200" b="0" spc="-15" dirty="0">
                          <a:effectLst/>
                        </a:rPr>
                        <a:t> </a:t>
                      </a:r>
                      <a:r>
                        <a:rPr lang="en-GB" sz="1200" b="0" spc="-10" dirty="0">
                          <a:effectLst/>
                        </a:rPr>
                        <a:t>with</a:t>
                      </a:r>
                      <a:r>
                        <a:rPr lang="en-GB" sz="1200" b="0" spc="-45" dirty="0">
                          <a:effectLst/>
                        </a:rPr>
                        <a:t> </a:t>
                      </a:r>
                      <a:r>
                        <a:rPr lang="en-GB" sz="1200" b="0" spc="-10" dirty="0">
                          <a:effectLst/>
                        </a:rPr>
                        <a:t>caring</a:t>
                      </a:r>
                      <a:r>
                        <a:rPr lang="en-GB" sz="1200" b="0" spc="-40" dirty="0">
                          <a:effectLst/>
                        </a:rPr>
                        <a:t> </a:t>
                      </a:r>
                      <a:r>
                        <a:rPr lang="en-GB" sz="1200" b="0" spc="-10" dirty="0">
                          <a:effectLst/>
                        </a:rPr>
                        <a:t>responsibilities</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9215" marR="58420" algn="ctr">
                        <a:spcBef>
                          <a:spcPts val="435"/>
                        </a:spcBef>
                        <a:spcAft>
                          <a:spcPts val="0"/>
                        </a:spcAft>
                      </a:pPr>
                      <a:r>
                        <a:rPr lang="en-GB" sz="1200" b="0" spc="-25" dirty="0">
                          <a:effectLst/>
                        </a:rPr>
                        <a:t>6.7</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95000"/>
                      </a:schemeClr>
                    </a:solidFill>
                  </a:tcPr>
                </a:tc>
                <a:tc>
                  <a:txBody>
                    <a:bodyPr/>
                    <a:lstStyle/>
                    <a:p>
                      <a:pPr marR="415925" algn="ctr">
                        <a:spcBef>
                          <a:spcPts val="0"/>
                        </a:spcBef>
                        <a:spcAft>
                          <a:spcPts val="0"/>
                        </a:spcAft>
                        <a:tabLst>
                          <a:tab pos="360000" algn="ctr"/>
                        </a:tabLst>
                      </a:pPr>
                      <a:r>
                        <a:rPr lang="en-GB" sz="1200" b="0" spc="-25" dirty="0">
                          <a:solidFill>
                            <a:schemeClr val="bg1"/>
                          </a:solidFill>
                          <a:effectLst/>
                        </a:rPr>
                        <a:t>	7.5</a:t>
                      </a:r>
                      <a:endParaRPr lang="en-GB" sz="1050" b="0" dirty="0">
                        <a:solidFill>
                          <a:schemeClr val="bg1"/>
                        </a:solidFill>
                        <a:effectLst/>
                        <a:latin typeface="Arial" panose="020B0604020202020204" pitchFamily="34" charset="0"/>
                        <a:ea typeface="+mn-ea"/>
                        <a:cs typeface="Times New Roman" panose="02020603050405020304" pitchFamily="18" charset="0"/>
                      </a:endParaRPr>
                    </a:p>
                  </a:txBody>
                  <a:tcPr marL="0" marR="0" marT="0" marB="0" anchor="ctr">
                    <a:solidFill>
                      <a:schemeClr val="accent6">
                        <a:lumMod val="75000"/>
                      </a:schemeClr>
                    </a:solidFill>
                  </a:tcPr>
                </a:tc>
                <a:tc>
                  <a:txBody>
                    <a:bodyPr/>
                    <a:lstStyle/>
                    <a:p>
                      <a:pPr marR="299085" algn="r">
                        <a:spcBef>
                          <a:spcPts val="435"/>
                        </a:spcBef>
                        <a:spcAft>
                          <a:spcPts val="0"/>
                        </a:spcAft>
                      </a:pPr>
                      <a:r>
                        <a:rPr lang="en-GB" sz="1200" b="0" spc="-25" dirty="0">
                          <a:solidFill>
                            <a:schemeClr val="bg1"/>
                          </a:solidFill>
                          <a:effectLst/>
                        </a:rPr>
                        <a:t>0.9</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tc>
                  <a:txBody>
                    <a:bodyPr/>
                    <a:lstStyle/>
                    <a:p>
                      <a:pPr marL="100330" marR="91440" algn="ctr">
                        <a:spcBef>
                          <a:spcPts val="435"/>
                        </a:spcBef>
                        <a:spcAft>
                          <a:spcPts val="0"/>
                        </a:spcAft>
                      </a:pPr>
                      <a:r>
                        <a:rPr lang="en-GB" sz="1200" b="0" spc="-25" dirty="0">
                          <a:effectLst/>
                        </a:rPr>
                        <a:t>55%</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13665" marR="108585" algn="ctr">
                        <a:spcBef>
                          <a:spcPts val="435"/>
                        </a:spcBef>
                        <a:spcAft>
                          <a:spcPts val="0"/>
                        </a:spcAft>
                      </a:pPr>
                      <a:r>
                        <a:rPr lang="en-GB" sz="1200" b="0" spc="-25" dirty="0">
                          <a:solidFill>
                            <a:schemeClr val="bg1"/>
                          </a:solidFill>
                          <a:effectLst/>
                        </a:rPr>
                        <a:t>30%</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50000"/>
                      </a:schemeClr>
                    </a:solidFill>
                  </a:tcPr>
                </a:tc>
                <a:tc>
                  <a:txBody>
                    <a:bodyPr/>
                    <a:lstStyle/>
                    <a:p>
                      <a:pPr marL="133350" algn="ctr">
                        <a:spcBef>
                          <a:spcPts val="435"/>
                        </a:spcBef>
                        <a:spcAft>
                          <a:spcPts val="0"/>
                        </a:spcAft>
                      </a:pPr>
                      <a:r>
                        <a:rPr lang="en-GB" sz="1200" b="0" spc="-25" dirty="0">
                          <a:solidFill>
                            <a:schemeClr val="tx1"/>
                          </a:solidFill>
                          <a:effectLst/>
                        </a:rPr>
                        <a:t>15%</a:t>
                      </a:r>
                      <a:endParaRPr lang="en-GB" sz="105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1042836231"/>
                  </a:ext>
                </a:extLst>
              </a:tr>
              <a:tr h="238262">
                <a:tc>
                  <a:txBody>
                    <a:bodyPr/>
                    <a:lstStyle/>
                    <a:p>
                      <a:pPr marL="72000" algn="l">
                        <a:spcBef>
                          <a:spcPts val="435"/>
                        </a:spcBef>
                        <a:spcAft>
                          <a:spcPts val="0"/>
                        </a:spcAft>
                      </a:pPr>
                      <a:r>
                        <a:rPr lang="en-GB" sz="1200" b="0" spc="-20" dirty="0">
                          <a:effectLst/>
                        </a:rPr>
                        <a:t>Approach</a:t>
                      </a:r>
                      <a:r>
                        <a:rPr lang="en-GB" sz="1200" b="0" spc="-45" dirty="0">
                          <a:effectLst/>
                        </a:rPr>
                        <a:t> </a:t>
                      </a:r>
                      <a:r>
                        <a:rPr lang="en-GB" sz="1200" b="0" spc="-20" dirty="0">
                          <a:effectLst/>
                        </a:rPr>
                        <a:t>employers</a:t>
                      </a:r>
                      <a:r>
                        <a:rPr lang="en-GB" sz="1200" b="0" spc="-15" dirty="0">
                          <a:effectLst/>
                        </a:rPr>
                        <a:t> </a:t>
                      </a:r>
                      <a:r>
                        <a:rPr lang="en-GB" sz="1200" b="0" spc="-20" dirty="0">
                          <a:effectLst/>
                        </a:rPr>
                        <a:t>about</a:t>
                      </a:r>
                      <a:r>
                        <a:rPr lang="en-GB" sz="1200" b="0" spc="-15" dirty="0">
                          <a:effectLst/>
                        </a:rPr>
                        <a:t> </a:t>
                      </a:r>
                      <a:r>
                        <a:rPr lang="en-GB" sz="1200" b="0" spc="-20" dirty="0">
                          <a:effectLst/>
                        </a:rPr>
                        <a:t>older</a:t>
                      </a:r>
                      <a:r>
                        <a:rPr lang="en-GB" sz="1200" b="0" spc="-15" dirty="0">
                          <a:effectLst/>
                        </a:rPr>
                        <a:t> </a:t>
                      </a:r>
                      <a:r>
                        <a:rPr lang="en-GB" sz="1200" b="0" spc="-20" dirty="0">
                          <a:effectLst/>
                        </a:rPr>
                        <a:t>customers</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9215" marR="58420" algn="ctr">
                        <a:spcBef>
                          <a:spcPts val="435"/>
                        </a:spcBef>
                        <a:spcAft>
                          <a:spcPts val="0"/>
                        </a:spcAft>
                      </a:pPr>
                      <a:r>
                        <a:rPr lang="en-GB" sz="1200" b="0" spc="-25" dirty="0">
                          <a:effectLst/>
                        </a:rPr>
                        <a:t>6.9</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20000"/>
                        <a:lumOff val="80000"/>
                      </a:schemeClr>
                    </a:solidFill>
                  </a:tcPr>
                </a:tc>
                <a:tc>
                  <a:txBody>
                    <a:bodyPr/>
                    <a:lstStyle/>
                    <a:p>
                      <a:pPr marR="415925" algn="ctr">
                        <a:spcBef>
                          <a:spcPts val="0"/>
                        </a:spcBef>
                        <a:spcAft>
                          <a:spcPts val="0"/>
                        </a:spcAft>
                        <a:tabLst>
                          <a:tab pos="360000" algn="ctr"/>
                        </a:tabLst>
                      </a:pPr>
                      <a:r>
                        <a:rPr lang="en-GB" sz="1200" b="0" spc="-25" dirty="0">
                          <a:solidFill>
                            <a:schemeClr val="bg1"/>
                          </a:solidFill>
                          <a:effectLst/>
                        </a:rPr>
                        <a:t>	7.7</a:t>
                      </a:r>
                      <a:endParaRPr lang="en-GB" sz="1050" b="0" dirty="0">
                        <a:solidFill>
                          <a:schemeClr val="bg1"/>
                        </a:solidFill>
                        <a:effectLst/>
                        <a:latin typeface="Arial" panose="020B0604020202020204" pitchFamily="34" charset="0"/>
                        <a:ea typeface="+mn-ea"/>
                        <a:cs typeface="Times New Roman" panose="02020603050405020304" pitchFamily="18" charset="0"/>
                      </a:endParaRPr>
                    </a:p>
                  </a:txBody>
                  <a:tcPr marL="0" marR="0" marT="0" marB="0" anchor="ctr">
                    <a:solidFill>
                      <a:schemeClr val="accent6">
                        <a:lumMod val="75000"/>
                      </a:schemeClr>
                    </a:solidFill>
                  </a:tcPr>
                </a:tc>
                <a:tc>
                  <a:txBody>
                    <a:bodyPr/>
                    <a:lstStyle/>
                    <a:p>
                      <a:pPr marR="299085" algn="r">
                        <a:spcBef>
                          <a:spcPts val="435"/>
                        </a:spcBef>
                        <a:spcAft>
                          <a:spcPts val="0"/>
                        </a:spcAft>
                      </a:pPr>
                      <a:r>
                        <a:rPr lang="en-GB" sz="1200" b="0" spc="-25" dirty="0">
                          <a:solidFill>
                            <a:schemeClr val="bg1"/>
                          </a:solidFill>
                          <a:effectLst/>
                        </a:rPr>
                        <a:t>0.8</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tc>
                  <a:txBody>
                    <a:bodyPr/>
                    <a:lstStyle/>
                    <a:p>
                      <a:pPr marL="100330" marR="91440" algn="ctr">
                        <a:spcBef>
                          <a:spcPts val="435"/>
                        </a:spcBef>
                        <a:spcAft>
                          <a:spcPts val="0"/>
                        </a:spcAft>
                      </a:pPr>
                      <a:r>
                        <a:rPr lang="en-GB" sz="1200" b="0" spc="-25" dirty="0">
                          <a:effectLst/>
                        </a:rPr>
                        <a:t>50%</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13665" marR="108585" algn="ctr">
                        <a:spcBef>
                          <a:spcPts val="435"/>
                        </a:spcBef>
                        <a:spcAft>
                          <a:spcPts val="0"/>
                        </a:spcAft>
                      </a:pPr>
                      <a:r>
                        <a:rPr lang="en-GB" sz="1200" b="0" spc="-25" dirty="0">
                          <a:solidFill>
                            <a:schemeClr val="bg1"/>
                          </a:solidFill>
                          <a:effectLst/>
                        </a:rPr>
                        <a:t>30%</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50000"/>
                      </a:schemeClr>
                    </a:solidFill>
                  </a:tcPr>
                </a:tc>
                <a:tc>
                  <a:txBody>
                    <a:bodyPr/>
                    <a:lstStyle/>
                    <a:p>
                      <a:pPr marL="133350" algn="ctr">
                        <a:spcBef>
                          <a:spcPts val="435"/>
                        </a:spcBef>
                        <a:spcAft>
                          <a:spcPts val="0"/>
                        </a:spcAft>
                      </a:pPr>
                      <a:r>
                        <a:rPr lang="en-GB" sz="1200" b="0" spc="-25" dirty="0">
                          <a:solidFill>
                            <a:schemeClr val="tx1"/>
                          </a:solidFill>
                          <a:effectLst/>
                        </a:rPr>
                        <a:t>20%</a:t>
                      </a:r>
                      <a:endParaRPr lang="en-GB" sz="105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val="995936087"/>
                  </a:ext>
                </a:extLst>
              </a:tr>
              <a:tr h="238262">
                <a:tc>
                  <a:txBody>
                    <a:bodyPr/>
                    <a:lstStyle/>
                    <a:p>
                      <a:pPr marL="72000" algn="l">
                        <a:spcBef>
                          <a:spcPts val="435"/>
                        </a:spcBef>
                        <a:spcAft>
                          <a:spcPts val="0"/>
                        </a:spcAft>
                      </a:pPr>
                      <a:r>
                        <a:rPr lang="en-GB" sz="1200" b="0" spc="-10" dirty="0">
                          <a:effectLst/>
                        </a:rPr>
                        <a:t>Support</a:t>
                      </a:r>
                      <a:r>
                        <a:rPr lang="en-GB" sz="1200" b="0" spc="-35" dirty="0">
                          <a:effectLst/>
                        </a:rPr>
                        <a:t> </a:t>
                      </a:r>
                      <a:r>
                        <a:rPr lang="en-GB" sz="1200" b="0" spc="-10" dirty="0">
                          <a:effectLst/>
                        </a:rPr>
                        <a:t>older</a:t>
                      </a:r>
                      <a:r>
                        <a:rPr lang="en-GB" sz="1200" b="0" spc="-20" dirty="0">
                          <a:effectLst/>
                        </a:rPr>
                        <a:t> </a:t>
                      </a:r>
                      <a:r>
                        <a:rPr lang="en-GB" sz="1200" b="0" spc="-10" dirty="0">
                          <a:effectLst/>
                        </a:rPr>
                        <a:t>customers</a:t>
                      </a:r>
                      <a:r>
                        <a:rPr lang="en-GB" sz="1200" b="0" spc="-15" dirty="0">
                          <a:effectLst/>
                        </a:rPr>
                        <a:t> </a:t>
                      </a:r>
                      <a:r>
                        <a:rPr lang="en-GB" sz="1200" b="0" spc="-10" dirty="0">
                          <a:effectLst/>
                        </a:rPr>
                        <a:t>to</a:t>
                      </a:r>
                      <a:r>
                        <a:rPr lang="en-GB" sz="1200" b="0" spc="-75" dirty="0">
                          <a:effectLst/>
                        </a:rPr>
                        <a:t> </a:t>
                      </a:r>
                      <a:r>
                        <a:rPr lang="en-GB" sz="1200" b="0" spc="-10" dirty="0">
                          <a:effectLst/>
                        </a:rPr>
                        <a:t>sell</a:t>
                      </a:r>
                      <a:r>
                        <a:rPr lang="en-GB" sz="1200" b="0" spc="-55" dirty="0">
                          <a:effectLst/>
                        </a:rPr>
                        <a:t> </a:t>
                      </a:r>
                      <a:r>
                        <a:rPr lang="en-GB" sz="1200" b="0" spc="-10" dirty="0">
                          <a:effectLst/>
                        </a:rPr>
                        <a:t>themselves</a:t>
                      </a:r>
                      <a:r>
                        <a:rPr lang="en-GB" sz="1200" b="0" spc="-20" dirty="0">
                          <a:effectLst/>
                        </a:rPr>
                        <a:t> </a:t>
                      </a:r>
                      <a:r>
                        <a:rPr lang="en-GB" sz="1200" b="0" spc="-10" dirty="0">
                          <a:effectLst/>
                        </a:rPr>
                        <a:t>to</a:t>
                      </a:r>
                      <a:r>
                        <a:rPr lang="en-GB" sz="1200" b="0" spc="-70" dirty="0">
                          <a:effectLst/>
                        </a:rPr>
                        <a:t> </a:t>
                      </a:r>
                      <a:r>
                        <a:rPr lang="en-GB" sz="1200" b="0" spc="-10" dirty="0">
                          <a:effectLst/>
                        </a:rPr>
                        <a:t>employers</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9215" marR="58420" algn="ctr">
                        <a:spcBef>
                          <a:spcPts val="435"/>
                        </a:spcBef>
                        <a:spcAft>
                          <a:spcPts val="0"/>
                        </a:spcAft>
                      </a:pPr>
                      <a:r>
                        <a:rPr lang="en-GB" sz="1200" b="0" spc="-25" dirty="0">
                          <a:effectLst/>
                        </a:rPr>
                        <a:t>7.4</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R="415925" algn="ctr">
                        <a:spcBef>
                          <a:spcPts val="0"/>
                        </a:spcBef>
                        <a:spcAft>
                          <a:spcPts val="0"/>
                        </a:spcAft>
                        <a:tabLst>
                          <a:tab pos="360000" algn="ctr"/>
                        </a:tabLst>
                      </a:pPr>
                      <a:r>
                        <a:rPr lang="en-GB" sz="1200" b="0" spc="-25" dirty="0">
                          <a:solidFill>
                            <a:schemeClr val="bg1"/>
                          </a:solidFill>
                          <a:effectLst/>
                        </a:rPr>
                        <a:t>	8.0</a:t>
                      </a:r>
                      <a:endParaRPr lang="en-GB" sz="1050" b="0" dirty="0">
                        <a:solidFill>
                          <a:schemeClr val="bg1"/>
                        </a:solidFill>
                        <a:effectLst/>
                        <a:latin typeface="Arial" panose="020B0604020202020204" pitchFamily="34" charset="0"/>
                        <a:ea typeface="+mn-ea"/>
                        <a:cs typeface="Times New Roman" panose="02020603050405020304" pitchFamily="18" charset="0"/>
                      </a:endParaRPr>
                    </a:p>
                  </a:txBody>
                  <a:tcPr marL="0" marR="0" marT="0" marB="0" anchor="ctr">
                    <a:solidFill>
                      <a:schemeClr val="accent6">
                        <a:lumMod val="50000"/>
                      </a:schemeClr>
                    </a:solidFill>
                  </a:tcPr>
                </a:tc>
                <a:tc>
                  <a:txBody>
                    <a:bodyPr/>
                    <a:lstStyle/>
                    <a:p>
                      <a:pPr marR="299085" algn="r">
                        <a:spcBef>
                          <a:spcPts val="435"/>
                        </a:spcBef>
                        <a:spcAft>
                          <a:spcPts val="0"/>
                        </a:spcAft>
                      </a:pPr>
                      <a:r>
                        <a:rPr lang="en-GB" sz="1200" b="0" spc="-25" dirty="0">
                          <a:solidFill>
                            <a:schemeClr val="bg1"/>
                          </a:solidFill>
                          <a:effectLst/>
                        </a:rPr>
                        <a:t>0.6</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tc>
                  <a:txBody>
                    <a:bodyPr/>
                    <a:lstStyle/>
                    <a:p>
                      <a:pPr marL="100330" marR="91440" algn="ctr">
                        <a:spcBef>
                          <a:spcPts val="435"/>
                        </a:spcBef>
                        <a:spcAft>
                          <a:spcPts val="0"/>
                        </a:spcAft>
                      </a:pPr>
                      <a:r>
                        <a:rPr lang="en-GB" sz="1200" b="0" spc="-25" dirty="0">
                          <a:effectLst/>
                        </a:rPr>
                        <a:t>55%</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13665" marR="108585" algn="ctr">
                        <a:spcBef>
                          <a:spcPts val="435"/>
                        </a:spcBef>
                        <a:spcAft>
                          <a:spcPts val="0"/>
                        </a:spcAft>
                      </a:pPr>
                      <a:r>
                        <a:rPr lang="en-GB" sz="1200" b="0" spc="-25" dirty="0">
                          <a:effectLst/>
                        </a:rPr>
                        <a:t>15%</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75000"/>
                      </a:schemeClr>
                    </a:solidFill>
                  </a:tcPr>
                </a:tc>
                <a:tc>
                  <a:txBody>
                    <a:bodyPr/>
                    <a:lstStyle/>
                    <a:p>
                      <a:pPr marL="133350" algn="ctr">
                        <a:spcBef>
                          <a:spcPts val="435"/>
                        </a:spcBef>
                        <a:spcAft>
                          <a:spcPts val="0"/>
                        </a:spcAft>
                      </a:pPr>
                      <a:r>
                        <a:rPr lang="en-GB" sz="1200" b="0" spc="-25" dirty="0">
                          <a:solidFill>
                            <a:schemeClr val="bg1"/>
                          </a:solidFill>
                          <a:effectLst/>
                        </a:rPr>
                        <a:t>30%</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3">
                        <a:lumMod val="50000"/>
                      </a:schemeClr>
                    </a:solidFill>
                  </a:tcPr>
                </a:tc>
                <a:extLst>
                  <a:ext uri="{0D108BD9-81ED-4DB2-BD59-A6C34878D82A}">
                    <a16:rowId xmlns:a16="http://schemas.microsoft.com/office/drawing/2014/main" val="3079282411"/>
                  </a:ext>
                </a:extLst>
              </a:tr>
              <a:tr h="238262">
                <a:tc>
                  <a:txBody>
                    <a:bodyPr/>
                    <a:lstStyle/>
                    <a:p>
                      <a:pPr marL="72000" algn="l">
                        <a:spcBef>
                          <a:spcPts val="435"/>
                        </a:spcBef>
                        <a:spcAft>
                          <a:spcPts val="0"/>
                        </a:spcAft>
                      </a:pPr>
                      <a:r>
                        <a:rPr lang="en-GB" sz="1200" b="0" spc="-10" dirty="0">
                          <a:effectLst/>
                        </a:rPr>
                        <a:t>Support</a:t>
                      </a:r>
                      <a:r>
                        <a:rPr lang="en-GB" sz="1200" b="0" spc="-15" dirty="0">
                          <a:effectLst/>
                        </a:rPr>
                        <a:t> </a:t>
                      </a:r>
                      <a:r>
                        <a:rPr lang="en-GB" sz="1200" b="0" spc="-10" dirty="0">
                          <a:effectLst/>
                        </a:rPr>
                        <a:t>older</a:t>
                      </a:r>
                      <a:r>
                        <a:rPr lang="en-GB" sz="1200" b="0" spc="-15" dirty="0">
                          <a:effectLst/>
                        </a:rPr>
                        <a:t> </a:t>
                      </a:r>
                      <a:r>
                        <a:rPr lang="en-GB" sz="1200" b="0" spc="-10" dirty="0">
                          <a:effectLst/>
                        </a:rPr>
                        <a:t>customers to</a:t>
                      </a:r>
                      <a:r>
                        <a:rPr lang="en-GB" sz="1200" b="0" spc="-70" dirty="0">
                          <a:effectLst/>
                        </a:rPr>
                        <a:t> </a:t>
                      </a:r>
                      <a:r>
                        <a:rPr lang="en-GB" sz="1200" b="0" spc="-10" dirty="0">
                          <a:effectLst/>
                        </a:rPr>
                        <a:t>see</a:t>
                      </a:r>
                      <a:r>
                        <a:rPr lang="en-GB" sz="1200" b="0" spc="-75" dirty="0">
                          <a:effectLst/>
                        </a:rPr>
                        <a:t> </a:t>
                      </a:r>
                      <a:r>
                        <a:rPr lang="en-GB" sz="1200" b="0" spc="-10" dirty="0">
                          <a:effectLst/>
                        </a:rPr>
                        <a:t>the</a:t>
                      </a:r>
                      <a:r>
                        <a:rPr lang="en-GB" sz="1200" b="0" spc="-70" dirty="0">
                          <a:effectLst/>
                        </a:rPr>
                        <a:t> </a:t>
                      </a:r>
                      <a:r>
                        <a:rPr lang="en-GB" sz="1200" b="0" spc="-10" dirty="0">
                          <a:effectLst/>
                        </a:rPr>
                        <a:t>benefits of</a:t>
                      </a:r>
                      <a:r>
                        <a:rPr lang="en-GB" sz="1200" b="0" spc="-20" dirty="0">
                          <a:effectLst/>
                        </a:rPr>
                        <a:t> </a:t>
                      </a:r>
                      <a:r>
                        <a:rPr lang="en-GB" sz="1200" b="0" spc="-10" dirty="0">
                          <a:effectLst/>
                        </a:rPr>
                        <a:t>continuing</a:t>
                      </a:r>
                      <a:r>
                        <a:rPr lang="en-GB" sz="1200" b="0" spc="-40" dirty="0">
                          <a:effectLst/>
                        </a:rPr>
                        <a:t> </a:t>
                      </a:r>
                      <a:r>
                        <a:rPr lang="en-GB" sz="1200" b="0" spc="-10" dirty="0">
                          <a:effectLst/>
                        </a:rPr>
                        <a:t>to</a:t>
                      </a:r>
                      <a:r>
                        <a:rPr lang="en-GB" sz="1200" b="0" spc="-70" dirty="0">
                          <a:effectLst/>
                        </a:rPr>
                        <a:t> </a:t>
                      </a:r>
                      <a:r>
                        <a:rPr lang="en-GB" sz="1200" b="0" spc="-20" dirty="0">
                          <a:effectLst/>
                        </a:rPr>
                        <a:t>work</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9215" marR="58420" algn="ctr">
                        <a:spcBef>
                          <a:spcPts val="435"/>
                        </a:spcBef>
                        <a:spcAft>
                          <a:spcPts val="0"/>
                        </a:spcAft>
                      </a:pPr>
                      <a:r>
                        <a:rPr lang="en-GB" sz="1200" b="0" spc="-25" dirty="0">
                          <a:solidFill>
                            <a:schemeClr val="bg1"/>
                          </a:solidFill>
                          <a:effectLst/>
                        </a:rPr>
                        <a:t>7.7</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tc>
                  <a:txBody>
                    <a:bodyPr/>
                    <a:lstStyle/>
                    <a:p>
                      <a:pPr marR="415925" algn="ctr">
                        <a:spcBef>
                          <a:spcPts val="0"/>
                        </a:spcBef>
                        <a:spcAft>
                          <a:spcPts val="0"/>
                        </a:spcAft>
                        <a:tabLst>
                          <a:tab pos="360000" algn="ctr"/>
                        </a:tabLst>
                      </a:pPr>
                      <a:r>
                        <a:rPr lang="en-GB" sz="1200" b="0" spc="-25" dirty="0">
                          <a:solidFill>
                            <a:schemeClr val="bg1"/>
                          </a:solidFill>
                          <a:effectLst/>
                        </a:rPr>
                        <a:t>	8.2</a:t>
                      </a:r>
                      <a:endParaRPr lang="en-GB" sz="1050" b="0" dirty="0">
                        <a:solidFill>
                          <a:schemeClr val="bg1"/>
                        </a:solidFill>
                        <a:effectLst/>
                        <a:latin typeface="Arial" panose="020B0604020202020204" pitchFamily="34" charset="0"/>
                        <a:ea typeface="+mn-ea"/>
                        <a:cs typeface="Times New Roman" panose="02020603050405020304" pitchFamily="18" charset="0"/>
                      </a:endParaRPr>
                    </a:p>
                  </a:txBody>
                  <a:tcPr marL="0" marR="0" marT="0" marB="0" anchor="ctr">
                    <a:solidFill>
                      <a:schemeClr val="accent6">
                        <a:lumMod val="50000"/>
                      </a:schemeClr>
                    </a:solidFill>
                  </a:tcPr>
                </a:tc>
                <a:tc>
                  <a:txBody>
                    <a:bodyPr/>
                    <a:lstStyle/>
                    <a:p>
                      <a:pPr marR="299085" algn="r">
                        <a:spcBef>
                          <a:spcPts val="435"/>
                        </a:spcBef>
                        <a:spcAft>
                          <a:spcPts val="0"/>
                        </a:spcAft>
                      </a:pPr>
                      <a:r>
                        <a:rPr lang="en-GB" sz="1200" b="0" spc="-25" dirty="0">
                          <a:effectLst/>
                        </a:rPr>
                        <a:t>0.5</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00330" marR="91440" algn="ctr">
                        <a:spcBef>
                          <a:spcPts val="435"/>
                        </a:spcBef>
                        <a:spcAft>
                          <a:spcPts val="0"/>
                        </a:spcAft>
                      </a:pPr>
                      <a:r>
                        <a:rPr lang="en-GB" sz="1200" b="0" spc="-25" dirty="0">
                          <a:effectLst/>
                        </a:rPr>
                        <a:t>50%</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13665" marR="108585" algn="ctr">
                        <a:spcBef>
                          <a:spcPts val="435"/>
                        </a:spcBef>
                        <a:spcAft>
                          <a:spcPts val="0"/>
                        </a:spcAft>
                      </a:pPr>
                      <a:r>
                        <a:rPr lang="en-GB" sz="1200" b="0" spc="-25" dirty="0">
                          <a:solidFill>
                            <a:schemeClr val="bg1"/>
                          </a:solidFill>
                          <a:effectLst/>
                        </a:rPr>
                        <a:t>30%</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75000"/>
                      </a:schemeClr>
                    </a:solidFill>
                  </a:tcPr>
                </a:tc>
                <a:tc>
                  <a:txBody>
                    <a:bodyPr/>
                    <a:lstStyle/>
                    <a:p>
                      <a:pPr marL="133350" algn="ctr">
                        <a:spcBef>
                          <a:spcPts val="435"/>
                        </a:spcBef>
                        <a:spcAft>
                          <a:spcPts val="0"/>
                        </a:spcAft>
                      </a:pPr>
                      <a:r>
                        <a:rPr lang="en-GB" sz="1200" b="0" spc="-25" dirty="0">
                          <a:solidFill>
                            <a:schemeClr val="tx1"/>
                          </a:solidFill>
                          <a:effectLst/>
                        </a:rPr>
                        <a:t>20%</a:t>
                      </a:r>
                      <a:endParaRPr lang="en-GB" sz="105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val="47316038"/>
                  </a:ext>
                </a:extLst>
              </a:tr>
              <a:tr h="238262">
                <a:tc>
                  <a:txBody>
                    <a:bodyPr/>
                    <a:lstStyle/>
                    <a:p>
                      <a:pPr marL="72000" algn="l">
                        <a:spcBef>
                          <a:spcPts val="435"/>
                        </a:spcBef>
                        <a:spcAft>
                          <a:spcPts val="0"/>
                        </a:spcAft>
                      </a:pPr>
                      <a:r>
                        <a:rPr lang="en-GB" sz="1200" b="0" spc="-10" dirty="0">
                          <a:effectLst/>
                        </a:rPr>
                        <a:t>Support</a:t>
                      </a:r>
                      <a:r>
                        <a:rPr lang="en-GB" sz="1200" b="0" spc="-35" dirty="0">
                          <a:effectLst/>
                        </a:rPr>
                        <a:t> </a:t>
                      </a:r>
                      <a:r>
                        <a:rPr lang="en-GB" sz="1200" b="0" spc="-10" dirty="0">
                          <a:effectLst/>
                        </a:rPr>
                        <a:t>older</a:t>
                      </a:r>
                      <a:r>
                        <a:rPr lang="en-GB" sz="1200" b="0" spc="-30" dirty="0">
                          <a:effectLst/>
                        </a:rPr>
                        <a:t> </a:t>
                      </a:r>
                      <a:r>
                        <a:rPr lang="en-GB" sz="1200" b="0" spc="-10" dirty="0">
                          <a:effectLst/>
                        </a:rPr>
                        <a:t>customers</a:t>
                      </a:r>
                      <a:r>
                        <a:rPr lang="en-GB" sz="1200" b="0" spc="-25" dirty="0">
                          <a:effectLst/>
                        </a:rPr>
                        <a:t> </a:t>
                      </a:r>
                      <a:r>
                        <a:rPr lang="en-GB" sz="1200" b="0" spc="-10" dirty="0">
                          <a:effectLst/>
                        </a:rPr>
                        <a:t>with</a:t>
                      </a:r>
                      <a:r>
                        <a:rPr lang="en-GB" sz="1200" b="0" spc="-55" dirty="0">
                          <a:effectLst/>
                        </a:rPr>
                        <a:t> </a:t>
                      </a:r>
                      <a:r>
                        <a:rPr lang="en-GB" sz="1200" b="0" spc="-10" dirty="0">
                          <a:effectLst/>
                        </a:rPr>
                        <a:t>physical</a:t>
                      </a:r>
                      <a:r>
                        <a:rPr lang="en-GB" sz="1200" b="0" spc="-65" dirty="0">
                          <a:effectLst/>
                        </a:rPr>
                        <a:t> </a:t>
                      </a:r>
                      <a:r>
                        <a:rPr lang="en-GB" sz="1200" b="0" spc="-10" dirty="0">
                          <a:effectLst/>
                        </a:rPr>
                        <a:t>health</a:t>
                      </a:r>
                      <a:r>
                        <a:rPr lang="en-GB" sz="1200" b="0" spc="-55" dirty="0">
                          <a:effectLst/>
                        </a:rPr>
                        <a:t> </a:t>
                      </a:r>
                      <a:r>
                        <a:rPr lang="en-GB" sz="1200" b="0" spc="-10" dirty="0">
                          <a:effectLst/>
                        </a:rPr>
                        <a:t>issues</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9215" marR="58420" algn="ctr">
                        <a:spcBef>
                          <a:spcPts val="435"/>
                        </a:spcBef>
                        <a:spcAft>
                          <a:spcPts val="0"/>
                        </a:spcAft>
                      </a:pPr>
                      <a:r>
                        <a:rPr lang="en-GB" sz="1200" b="0" spc="-25" dirty="0">
                          <a:effectLst/>
                        </a:rPr>
                        <a:t>7.1</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R="415925" algn="ctr">
                        <a:spcBef>
                          <a:spcPts val="0"/>
                        </a:spcBef>
                        <a:spcAft>
                          <a:spcPts val="0"/>
                        </a:spcAft>
                        <a:tabLst>
                          <a:tab pos="360000" algn="ctr"/>
                        </a:tabLst>
                      </a:pPr>
                      <a:r>
                        <a:rPr lang="en-GB" sz="1200" b="0" spc="-25" dirty="0">
                          <a:solidFill>
                            <a:schemeClr val="bg1"/>
                          </a:solidFill>
                          <a:effectLst/>
                        </a:rPr>
                        <a:t>	7.6</a:t>
                      </a:r>
                      <a:endParaRPr lang="en-GB" sz="1050" b="0" dirty="0">
                        <a:solidFill>
                          <a:schemeClr val="bg1"/>
                        </a:solidFill>
                        <a:effectLst/>
                        <a:latin typeface="Arial" panose="020B0604020202020204" pitchFamily="34" charset="0"/>
                        <a:ea typeface="+mn-ea"/>
                        <a:cs typeface="Times New Roman" panose="02020603050405020304" pitchFamily="18" charset="0"/>
                      </a:endParaRPr>
                    </a:p>
                  </a:txBody>
                  <a:tcPr marL="0" marR="0" marT="0" marB="0" anchor="ctr">
                    <a:solidFill>
                      <a:schemeClr val="accent6">
                        <a:lumMod val="75000"/>
                      </a:schemeClr>
                    </a:solidFill>
                  </a:tcPr>
                </a:tc>
                <a:tc>
                  <a:txBody>
                    <a:bodyPr/>
                    <a:lstStyle/>
                    <a:p>
                      <a:pPr marR="299085" algn="r">
                        <a:spcBef>
                          <a:spcPts val="435"/>
                        </a:spcBef>
                        <a:spcAft>
                          <a:spcPts val="0"/>
                        </a:spcAft>
                      </a:pPr>
                      <a:r>
                        <a:rPr lang="en-GB" sz="1200" b="0" spc="-25" dirty="0">
                          <a:effectLst/>
                        </a:rPr>
                        <a:t>0.5</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00330" marR="91440" algn="ctr">
                        <a:spcBef>
                          <a:spcPts val="435"/>
                        </a:spcBef>
                        <a:spcAft>
                          <a:spcPts val="0"/>
                        </a:spcAft>
                      </a:pPr>
                      <a:r>
                        <a:rPr lang="en-GB" sz="1200" b="0" spc="-25" dirty="0">
                          <a:effectLst/>
                        </a:rPr>
                        <a:t>50%</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13665" marR="108585" algn="ctr">
                        <a:spcBef>
                          <a:spcPts val="435"/>
                        </a:spcBef>
                        <a:spcAft>
                          <a:spcPts val="0"/>
                        </a:spcAft>
                      </a:pPr>
                      <a:r>
                        <a:rPr lang="en-GB" sz="1200" b="0" spc="-25" dirty="0">
                          <a:solidFill>
                            <a:schemeClr val="bg1"/>
                          </a:solidFill>
                          <a:effectLst/>
                        </a:rPr>
                        <a:t>25%</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75000"/>
                      </a:schemeClr>
                    </a:solidFill>
                  </a:tcPr>
                </a:tc>
                <a:tc>
                  <a:txBody>
                    <a:bodyPr/>
                    <a:lstStyle/>
                    <a:p>
                      <a:pPr marL="133350" algn="ctr">
                        <a:spcBef>
                          <a:spcPts val="435"/>
                        </a:spcBef>
                        <a:spcAft>
                          <a:spcPts val="0"/>
                        </a:spcAft>
                      </a:pPr>
                      <a:r>
                        <a:rPr lang="en-GB" sz="1200" b="0" spc="-25" dirty="0">
                          <a:solidFill>
                            <a:schemeClr val="bg1"/>
                          </a:solidFill>
                          <a:effectLst/>
                        </a:rPr>
                        <a:t>25%</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3">
                        <a:lumMod val="75000"/>
                      </a:schemeClr>
                    </a:solidFill>
                  </a:tcPr>
                </a:tc>
                <a:extLst>
                  <a:ext uri="{0D108BD9-81ED-4DB2-BD59-A6C34878D82A}">
                    <a16:rowId xmlns:a16="http://schemas.microsoft.com/office/drawing/2014/main" val="2473111804"/>
                  </a:ext>
                </a:extLst>
              </a:tr>
              <a:tr h="238262">
                <a:tc>
                  <a:txBody>
                    <a:bodyPr/>
                    <a:lstStyle/>
                    <a:p>
                      <a:pPr marL="72000" algn="l">
                        <a:spcBef>
                          <a:spcPts val="435"/>
                        </a:spcBef>
                        <a:spcAft>
                          <a:spcPts val="0"/>
                        </a:spcAft>
                      </a:pPr>
                      <a:r>
                        <a:rPr lang="en-GB" sz="1200" b="0" spc="-10" dirty="0">
                          <a:effectLst/>
                        </a:rPr>
                        <a:t>Identify</a:t>
                      </a:r>
                      <a:r>
                        <a:rPr lang="en-GB" sz="1200" b="0" spc="-85" dirty="0">
                          <a:effectLst/>
                        </a:rPr>
                        <a:t> </a:t>
                      </a:r>
                      <a:r>
                        <a:rPr lang="en-GB" sz="1200" b="0" spc="-10" dirty="0">
                          <a:effectLst/>
                        </a:rPr>
                        <a:t>jobs</a:t>
                      </a:r>
                      <a:r>
                        <a:rPr lang="en-GB" sz="1200" b="0" spc="-45" dirty="0">
                          <a:effectLst/>
                        </a:rPr>
                        <a:t> </a:t>
                      </a:r>
                      <a:r>
                        <a:rPr lang="en-GB" sz="1200" b="0" spc="-10" dirty="0">
                          <a:effectLst/>
                        </a:rPr>
                        <a:t>that</a:t>
                      </a:r>
                      <a:r>
                        <a:rPr lang="en-GB" sz="1200" b="0" spc="-40" dirty="0">
                          <a:effectLst/>
                        </a:rPr>
                        <a:t> </a:t>
                      </a:r>
                      <a:r>
                        <a:rPr lang="en-GB" sz="1200" b="0" spc="-10" dirty="0">
                          <a:effectLst/>
                        </a:rPr>
                        <a:t>are</a:t>
                      </a:r>
                      <a:r>
                        <a:rPr lang="en-GB" sz="1200" b="0" spc="-70" dirty="0">
                          <a:effectLst/>
                        </a:rPr>
                        <a:t> </a:t>
                      </a:r>
                      <a:r>
                        <a:rPr lang="en-GB" sz="1200" b="0" spc="-10" dirty="0">
                          <a:effectLst/>
                        </a:rPr>
                        <a:t>appropriate</a:t>
                      </a:r>
                      <a:r>
                        <a:rPr lang="en-GB" sz="1200" b="0" spc="-75" dirty="0">
                          <a:effectLst/>
                        </a:rPr>
                        <a:t> </a:t>
                      </a:r>
                      <a:r>
                        <a:rPr lang="en-GB" sz="1200" b="0" spc="-10" dirty="0">
                          <a:effectLst/>
                        </a:rPr>
                        <a:t>for</a:t>
                      </a:r>
                      <a:r>
                        <a:rPr lang="en-GB" sz="1200" b="0" spc="-35" dirty="0">
                          <a:effectLst/>
                        </a:rPr>
                        <a:t> </a:t>
                      </a:r>
                      <a:r>
                        <a:rPr lang="en-GB" sz="1200" b="0" spc="-10" dirty="0">
                          <a:effectLst/>
                        </a:rPr>
                        <a:t>older</a:t>
                      </a:r>
                      <a:r>
                        <a:rPr lang="en-GB" sz="1200" b="0" spc="-30" dirty="0">
                          <a:effectLst/>
                        </a:rPr>
                        <a:t> </a:t>
                      </a:r>
                      <a:r>
                        <a:rPr lang="en-GB" sz="1200" b="0" spc="-10" dirty="0">
                          <a:effectLst/>
                        </a:rPr>
                        <a:t>customers</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9215" marR="58420" algn="ctr">
                        <a:spcBef>
                          <a:spcPts val="435"/>
                        </a:spcBef>
                        <a:spcAft>
                          <a:spcPts val="0"/>
                        </a:spcAft>
                      </a:pPr>
                      <a:r>
                        <a:rPr lang="en-GB" sz="1200" b="0" spc="-25" dirty="0">
                          <a:effectLst/>
                        </a:rPr>
                        <a:t>7.3</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R="415925" algn="ctr">
                        <a:spcBef>
                          <a:spcPts val="0"/>
                        </a:spcBef>
                        <a:spcAft>
                          <a:spcPts val="0"/>
                        </a:spcAft>
                        <a:tabLst>
                          <a:tab pos="360000" algn="ctr"/>
                        </a:tabLst>
                      </a:pPr>
                      <a:r>
                        <a:rPr lang="en-GB" sz="1200" b="0" spc="-25" dirty="0">
                          <a:solidFill>
                            <a:schemeClr val="bg1"/>
                          </a:solidFill>
                          <a:effectLst/>
                        </a:rPr>
                        <a:t>	7.7</a:t>
                      </a:r>
                      <a:endParaRPr lang="en-GB" sz="1050" b="0" dirty="0">
                        <a:solidFill>
                          <a:schemeClr val="bg1"/>
                        </a:solidFill>
                        <a:effectLst/>
                        <a:latin typeface="Arial" panose="020B0604020202020204" pitchFamily="34" charset="0"/>
                        <a:ea typeface="+mn-ea"/>
                        <a:cs typeface="Times New Roman" panose="02020603050405020304" pitchFamily="18" charset="0"/>
                      </a:endParaRPr>
                    </a:p>
                  </a:txBody>
                  <a:tcPr marL="0" marR="0" marT="0" marB="0" anchor="ctr">
                    <a:solidFill>
                      <a:schemeClr val="accent6">
                        <a:lumMod val="75000"/>
                      </a:schemeClr>
                    </a:solidFill>
                  </a:tcPr>
                </a:tc>
                <a:tc>
                  <a:txBody>
                    <a:bodyPr/>
                    <a:lstStyle/>
                    <a:p>
                      <a:pPr marR="299085" algn="r">
                        <a:spcBef>
                          <a:spcPts val="435"/>
                        </a:spcBef>
                        <a:spcAft>
                          <a:spcPts val="0"/>
                        </a:spcAft>
                      </a:pPr>
                      <a:r>
                        <a:rPr lang="en-GB" sz="1200" b="0" spc="-25" dirty="0">
                          <a:effectLst/>
                        </a:rPr>
                        <a:t>0.4</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00330" marR="91440" algn="ctr">
                        <a:spcBef>
                          <a:spcPts val="435"/>
                        </a:spcBef>
                        <a:spcAft>
                          <a:spcPts val="0"/>
                        </a:spcAft>
                      </a:pPr>
                      <a:r>
                        <a:rPr lang="en-GB" sz="1200" b="0" spc="-25" dirty="0">
                          <a:effectLst/>
                        </a:rPr>
                        <a:t>55%</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13665" marR="108585" algn="ctr">
                        <a:spcBef>
                          <a:spcPts val="435"/>
                        </a:spcBef>
                        <a:spcAft>
                          <a:spcPts val="0"/>
                        </a:spcAft>
                      </a:pPr>
                      <a:r>
                        <a:rPr lang="en-GB" sz="1200" b="0" spc="-25" dirty="0">
                          <a:effectLst/>
                        </a:rPr>
                        <a:t>20%</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75000"/>
                      </a:schemeClr>
                    </a:solidFill>
                  </a:tcPr>
                </a:tc>
                <a:tc>
                  <a:txBody>
                    <a:bodyPr/>
                    <a:lstStyle/>
                    <a:p>
                      <a:pPr marL="133350" algn="ctr">
                        <a:spcBef>
                          <a:spcPts val="435"/>
                        </a:spcBef>
                        <a:spcAft>
                          <a:spcPts val="0"/>
                        </a:spcAft>
                      </a:pPr>
                      <a:r>
                        <a:rPr lang="en-GB" sz="1200" b="0" spc="-25" dirty="0">
                          <a:solidFill>
                            <a:schemeClr val="bg1"/>
                          </a:solidFill>
                          <a:effectLst/>
                        </a:rPr>
                        <a:t>25%</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3">
                        <a:lumMod val="75000"/>
                      </a:schemeClr>
                    </a:solidFill>
                  </a:tcPr>
                </a:tc>
                <a:extLst>
                  <a:ext uri="{0D108BD9-81ED-4DB2-BD59-A6C34878D82A}">
                    <a16:rowId xmlns:a16="http://schemas.microsoft.com/office/drawing/2014/main" val="931401119"/>
                  </a:ext>
                </a:extLst>
              </a:tr>
              <a:tr h="238262">
                <a:tc>
                  <a:txBody>
                    <a:bodyPr/>
                    <a:lstStyle/>
                    <a:p>
                      <a:pPr marL="72000" algn="l">
                        <a:spcBef>
                          <a:spcPts val="435"/>
                        </a:spcBef>
                        <a:spcAft>
                          <a:spcPts val="0"/>
                        </a:spcAft>
                      </a:pPr>
                      <a:r>
                        <a:rPr lang="en-GB" sz="1200" b="0" spc="-10" dirty="0">
                          <a:effectLst/>
                        </a:rPr>
                        <a:t>Support</a:t>
                      </a:r>
                      <a:r>
                        <a:rPr lang="en-GB" sz="1200" b="0" spc="-15" dirty="0">
                          <a:effectLst/>
                        </a:rPr>
                        <a:t> </a:t>
                      </a:r>
                      <a:r>
                        <a:rPr lang="en-GB" sz="1200" b="0" spc="-10" dirty="0">
                          <a:effectLst/>
                        </a:rPr>
                        <a:t>older</a:t>
                      </a:r>
                      <a:r>
                        <a:rPr lang="en-GB" sz="1200" b="0" spc="-15" dirty="0">
                          <a:effectLst/>
                        </a:rPr>
                        <a:t> </a:t>
                      </a:r>
                      <a:r>
                        <a:rPr lang="en-GB" sz="1200" b="0" spc="-10" dirty="0">
                          <a:effectLst/>
                        </a:rPr>
                        <a:t>customers to</a:t>
                      </a:r>
                      <a:r>
                        <a:rPr lang="en-GB" sz="1200" b="0" spc="-70" dirty="0">
                          <a:effectLst/>
                        </a:rPr>
                        <a:t> </a:t>
                      </a:r>
                      <a:r>
                        <a:rPr lang="en-GB" sz="1200" b="0" spc="-10" dirty="0">
                          <a:effectLst/>
                        </a:rPr>
                        <a:t>see</a:t>
                      </a:r>
                      <a:r>
                        <a:rPr lang="en-GB" sz="1200" b="0" spc="-75" dirty="0">
                          <a:effectLst/>
                        </a:rPr>
                        <a:t> </a:t>
                      </a:r>
                      <a:r>
                        <a:rPr lang="en-GB" sz="1200" b="0" spc="-10" dirty="0">
                          <a:effectLst/>
                        </a:rPr>
                        <a:t>the</a:t>
                      </a:r>
                      <a:r>
                        <a:rPr lang="en-GB" sz="1200" b="0" spc="-70" dirty="0">
                          <a:effectLst/>
                        </a:rPr>
                        <a:t> </a:t>
                      </a:r>
                      <a:r>
                        <a:rPr lang="en-GB" sz="1200" b="0" spc="-10" dirty="0">
                          <a:effectLst/>
                        </a:rPr>
                        <a:t>benefits of</a:t>
                      </a:r>
                      <a:r>
                        <a:rPr lang="en-GB" sz="1200" b="0" spc="-20" dirty="0">
                          <a:effectLst/>
                        </a:rPr>
                        <a:t> </a:t>
                      </a:r>
                      <a:r>
                        <a:rPr lang="en-GB" sz="1200" b="0" spc="-10" dirty="0">
                          <a:effectLst/>
                        </a:rPr>
                        <a:t>continuing</a:t>
                      </a:r>
                      <a:r>
                        <a:rPr lang="en-GB" sz="1200" b="0" spc="-40" dirty="0">
                          <a:effectLst/>
                        </a:rPr>
                        <a:t> </a:t>
                      </a:r>
                      <a:r>
                        <a:rPr lang="en-GB" sz="1200" b="0" spc="-10" dirty="0">
                          <a:effectLst/>
                        </a:rPr>
                        <a:t>to</a:t>
                      </a:r>
                      <a:r>
                        <a:rPr lang="en-GB" sz="1200" b="0" spc="-70" dirty="0">
                          <a:effectLst/>
                        </a:rPr>
                        <a:t> </a:t>
                      </a:r>
                      <a:r>
                        <a:rPr lang="en-GB" sz="1200" b="0" spc="-20" dirty="0">
                          <a:effectLst/>
                        </a:rPr>
                        <a:t>work</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9215" marR="58420" algn="ctr">
                        <a:spcBef>
                          <a:spcPts val="435"/>
                        </a:spcBef>
                        <a:spcAft>
                          <a:spcPts val="0"/>
                        </a:spcAft>
                      </a:pPr>
                      <a:r>
                        <a:rPr lang="en-GB" sz="1200" b="0" spc="-25" dirty="0">
                          <a:solidFill>
                            <a:schemeClr val="bg1"/>
                          </a:solidFill>
                          <a:effectLst/>
                        </a:rPr>
                        <a:t>7.8</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tc>
                  <a:txBody>
                    <a:bodyPr/>
                    <a:lstStyle/>
                    <a:p>
                      <a:pPr marR="415925" algn="ctr">
                        <a:spcBef>
                          <a:spcPts val="0"/>
                        </a:spcBef>
                        <a:spcAft>
                          <a:spcPts val="0"/>
                        </a:spcAft>
                        <a:tabLst>
                          <a:tab pos="360000" algn="ctr"/>
                        </a:tabLst>
                      </a:pPr>
                      <a:r>
                        <a:rPr lang="en-GB" sz="1200" b="0" spc="-25" dirty="0">
                          <a:solidFill>
                            <a:schemeClr val="bg1"/>
                          </a:solidFill>
                          <a:effectLst/>
                        </a:rPr>
                        <a:t>	8.2</a:t>
                      </a:r>
                      <a:endParaRPr lang="en-GB" sz="1050" b="0" dirty="0">
                        <a:solidFill>
                          <a:schemeClr val="bg1"/>
                        </a:solidFill>
                        <a:effectLst/>
                        <a:latin typeface="Arial" panose="020B0604020202020204" pitchFamily="34" charset="0"/>
                        <a:ea typeface="+mn-ea"/>
                        <a:cs typeface="Times New Roman" panose="02020603050405020304" pitchFamily="18" charset="0"/>
                      </a:endParaRPr>
                    </a:p>
                  </a:txBody>
                  <a:tcPr marL="0" marR="0" marT="0" marB="0" anchor="ctr">
                    <a:solidFill>
                      <a:schemeClr val="accent6">
                        <a:lumMod val="50000"/>
                      </a:schemeClr>
                    </a:solidFill>
                  </a:tcPr>
                </a:tc>
                <a:tc>
                  <a:txBody>
                    <a:bodyPr/>
                    <a:lstStyle/>
                    <a:p>
                      <a:pPr marR="299085" algn="r">
                        <a:spcBef>
                          <a:spcPts val="435"/>
                        </a:spcBef>
                        <a:spcAft>
                          <a:spcPts val="0"/>
                        </a:spcAft>
                      </a:pPr>
                      <a:r>
                        <a:rPr lang="en-GB" sz="1200" b="0" spc="-25" dirty="0">
                          <a:effectLst/>
                        </a:rPr>
                        <a:t>0.4</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00330" marR="91440" algn="ctr">
                        <a:spcBef>
                          <a:spcPts val="435"/>
                        </a:spcBef>
                        <a:spcAft>
                          <a:spcPts val="0"/>
                        </a:spcAft>
                      </a:pPr>
                      <a:r>
                        <a:rPr lang="en-GB" sz="1200" b="0" spc="-25" dirty="0">
                          <a:effectLst/>
                        </a:rPr>
                        <a:t>55%</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13665" marR="108585" algn="ctr">
                        <a:spcBef>
                          <a:spcPts val="435"/>
                        </a:spcBef>
                        <a:spcAft>
                          <a:spcPts val="0"/>
                        </a:spcAft>
                      </a:pPr>
                      <a:r>
                        <a:rPr lang="en-GB" sz="1200" b="0" spc="-25" dirty="0">
                          <a:effectLst/>
                        </a:rPr>
                        <a:t>20%</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75000"/>
                      </a:schemeClr>
                    </a:solidFill>
                  </a:tcPr>
                </a:tc>
                <a:tc>
                  <a:txBody>
                    <a:bodyPr/>
                    <a:lstStyle/>
                    <a:p>
                      <a:pPr marL="133350" algn="ctr">
                        <a:spcBef>
                          <a:spcPts val="435"/>
                        </a:spcBef>
                        <a:spcAft>
                          <a:spcPts val="0"/>
                        </a:spcAft>
                      </a:pPr>
                      <a:r>
                        <a:rPr lang="en-GB" sz="1200" b="0" spc="-25" dirty="0">
                          <a:solidFill>
                            <a:schemeClr val="bg1"/>
                          </a:solidFill>
                          <a:effectLst/>
                        </a:rPr>
                        <a:t>25%</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3">
                        <a:lumMod val="75000"/>
                      </a:schemeClr>
                    </a:solidFill>
                  </a:tcPr>
                </a:tc>
                <a:extLst>
                  <a:ext uri="{0D108BD9-81ED-4DB2-BD59-A6C34878D82A}">
                    <a16:rowId xmlns:a16="http://schemas.microsoft.com/office/drawing/2014/main" val="3821245432"/>
                  </a:ext>
                </a:extLst>
              </a:tr>
              <a:tr h="238262">
                <a:tc>
                  <a:txBody>
                    <a:bodyPr/>
                    <a:lstStyle/>
                    <a:p>
                      <a:pPr marL="72000" algn="l">
                        <a:spcBef>
                          <a:spcPts val="435"/>
                        </a:spcBef>
                        <a:spcAft>
                          <a:spcPts val="0"/>
                        </a:spcAft>
                      </a:pPr>
                      <a:r>
                        <a:rPr lang="en-GB" sz="1200" b="0" spc="-10" dirty="0">
                          <a:effectLst/>
                        </a:rPr>
                        <a:t>Support</a:t>
                      </a:r>
                      <a:r>
                        <a:rPr lang="en-GB" sz="1200" b="0" spc="-35" dirty="0">
                          <a:effectLst/>
                        </a:rPr>
                        <a:t> </a:t>
                      </a:r>
                      <a:r>
                        <a:rPr lang="en-GB" sz="1200" b="0" spc="-10" dirty="0">
                          <a:effectLst/>
                        </a:rPr>
                        <a:t>older</a:t>
                      </a:r>
                      <a:r>
                        <a:rPr lang="en-GB" sz="1200" b="0" spc="-35" dirty="0">
                          <a:effectLst/>
                        </a:rPr>
                        <a:t> </a:t>
                      </a:r>
                      <a:r>
                        <a:rPr lang="en-GB" sz="1200" b="0" spc="-10" dirty="0">
                          <a:effectLst/>
                        </a:rPr>
                        <a:t>customers</a:t>
                      </a:r>
                      <a:r>
                        <a:rPr lang="en-GB" sz="1200" b="0" spc="-30" dirty="0">
                          <a:effectLst/>
                        </a:rPr>
                        <a:t> </a:t>
                      </a:r>
                      <a:r>
                        <a:rPr lang="en-GB" sz="1200" b="0" spc="-10" dirty="0">
                          <a:effectLst/>
                        </a:rPr>
                        <a:t>with</a:t>
                      </a:r>
                      <a:r>
                        <a:rPr lang="en-GB" sz="1200" b="0" spc="-60" dirty="0">
                          <a:effectLst/>
                        </a:rPr>
                        <a:t> </a:t>
                      </a:r>
                      <a:r>
                        <a:rPr lang="en-GB" sz="1200" b="0" spc="-10" dirty="0">
                          <a:effectLst/>
                        </a:rPr>
                        <a:t>financial</a:t>
                      </a:r>
                      <a:r>
                        <a:rPr lang="en-GB" sz="1200" b="0" spc="-65" dirty="0">
                          <a:effectLst/>
                        </a:rPr>
                        <a:t> </a:t>
                      </a:r>
                      <a:r>
                        <a:rPr lang="en-GB" sz="1200" b="0" spc="-10" dirty="0">
                          <a:effectLst/>
                        </a:rPr>
                        <a:t>issues</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9215" marR="58420" algn="ctr">
                        <a:spcBef>
                          <a:spcPts val="435"/>
                        </a:spcBef>
                        <a:spcAft>
                          <a:spcPts val="0"/>
                        </a:spcAft>
                      </a:pPr>
                      <a:r>
                        <a:rPr lang="en-GB" sz="1200" b="0" spc="-25" dirty="0">
                          <a:effectLst/>
                        </a:rPr>
                        <a:t>7.3</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R="415925" algn="ctr">
                        <a:spcBef>
                          <a:spcPts val="0"/>
                        </a:spcBef>
                        <a:spcAft>
                          <a:spcPts val="0"/>
                        </a:spcAft>
                        <a:tabLst>
                          <a:tab pos="360000" algn="ctr"/>
                        </a:tabLst>
                      </a:pPr>
                      <a:r>
                        <a:rPr lang="en-GB" sz="1200" b="0" spc="-25" dirty="0">
                          <a:solidFill>
                            <a:schemeClr val="bg1"/>
                          </a:solidFill>
                          <a:effectLst/>
                        </a:rPr>
                        <a:t>	7.7</a:t>
                      </a:r>
                      <a:endParaRPr lang="en-GB" sz="1050" b="0" dirty="0">
                        <a:solidFill>
                          <a:schemeClr val="bg1"/>
                        </a:solidFill>
                        <a:effectLst/>
                        <a:latin typeface="Arial" panose="020B0604020202020204" pitchFamily="34" charset="0"/>
                        <a:ea typeface="+mn-ea"/>
                        <a:cs typeface="Times New Roman" panose="02020603050405020304" pitchFamily="18" charset="0"/>
                      </a:endParaRPr>
                    </a:p>
                  </a:txBody>
                  <a:tcPr marL="0" marR="0" marT="0" marB="0" anchor="ctr">
                    <a:solidFill>
                      <a:schemeClr val="accent6">
                        <a:lumMod val="75000"/>
                      </a:schemeClr>
                    </a:solidFill>
                  </a:tcPr>
                </a:tc>
                <a:tc>
                  <a:txBody>
                    <a:bodyPr/>
                    <a:lstStyle/>
                    <a:p>
                      <a:pPr marR="299085" algn="r">
                        <a:spcBef>
                          <a:spcPts val="435"/>
                        </a:spcBef>
                        <a:spcAft>
                          <a:spcPts val="0"/>
                        </a:spcAft>
                      </a:pPr>
                      <a:r>
                        <a:rPr lang="en-GB" sz="1200" b="0" spc="-25" dirty="0">
                          <a:effectLst/>
                        </a:rPr>
                        <a:t>0.4</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00330" marR="91440" algn="ctr">
                        <a:spcBef>
                          <a:spcPts val="435"/>
                        </a:spcBef>
                        <a:spcAft>
                          <a:spcPts val="0"/>
                        </a:spcAft>
                      </a:pPr>
                      <a:r>
                        <a:rPr lang="en-GB" sz="1200" b="0" spc="-25" dirty="0">
                          <a:effectLst/>
                        </a:rPr>
                        <a:t>50%</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13665" marR="108585" algn="ctr">
                        <a:spcBef>
                          <a:spcPts val="435"/>
                        </a:spcBef>
                        <a:spcAft>
                          <a:spcPts val="0"/>
                        </a:spcAft>
                      </a:pPr>
                      <a:r>
                        <a:rPr lang="en-GB" sz="1200" b="0" spc="-25" dirty="0">
                          <a:solidFill>
                            <a:schemeClr val="bg1"/>
                          </a:solidFill>
                          <a:effectLst/>
                        </a:rPr>
                        <a:t>25%</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65000"/>
                      </a:schemeClr>
                    </a:solidFill>
                  </a:tcPr>
                </a:tc>
                <a:tc>
                  <a:txBody>
                    <a:bodyPr/>
                    <a:lstStyle/>
                    <a:p>
                      <a:pPr marL="133350" algn="ctr">
                        <a:spcBef>
                          <a:spcPts val="435"/>
                        </a:spcBef>
                        <a:spcAft>
                          <a:spcPts val="0"/>
                        </a:spcAft>
                      </a:pPr>
                      <a:r>
                        <a:rPr lang="en-GB" sz="1200" b="0" spc="-25" dirty="0">
                          <a:solidFill>
                            <a:schemeClr val="bg1"/>
                          </a:solidFill>
                          <a:effectLst/>
                        </a:rPr>
                        <a:t>25%</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3">
                        <a:lumMod val="75000"/>
                      </a:schemeClr>
                    </a:solidFill>
                  </a:tcPr>
                </a:tc>
                <a:extLst>
                  <a:ext uri="{0D108BD9-81ED-4DB2-BD59-A6C34878D82A}">
                    <a16:rowId xmlns:a16="http://schemas.microsoft.com/office/drawing/2014/main" val="158751404"/>
                  </a:ext>
                </a:extLst>
              </a:tr>
              <a:tr h="238262">
                <a:tc>
                  <a:txBody>
                    <a:bodyPr/>
                    <a:lstStyle/>
                    <a:p>
                      <a:pPr marL="72000" algn="l">
                        <a:spcBef>
                          <a:spcPts val="435"/>
                        </a:spcBef>
                        <a:spcAft>
                          <a:spcPts val="0"/>
                        </a:spcAft>
                      </a:pPr>
                      <a:r>
                        <a:rPr lang="en-GB" sz="1200" b="0" spc="-10" dirty="0">
                          <a:effectLst/>
                        </a:rPr>
                        <a:t>Support</a:t>
                      </a:r>
                      <a:r>
                        <a:rPr lang="en-GB" sz="1200" b="0" spc="-50" dirty="0">
                          <a:effectLst/>
                        </a:rPr>
                        <a:t> </a:t>
                      </a:r>
                      <a:r>
                        <a:rPr lang="en-GB" sz="1200" b="0" spc="-10" dirty="0">
                          <a:effectLst/>
                        </a:rPr>
                        <a:t>older</a:t>
                      </a:r>
                      <a:r>
                        <a:rPr lang="en-GB" sz="1200" b="0" spc="-25" dirty="0">
                          <a:effectLst/>
                        </a:rPr>
                        <a:t> </a:t>
                      </a:r>
                      <a:r>
                        <a:rPr lang="en-GB" sz="1200" b="0" spc="-10" dirty="0">
                          <a:effectLst/>
                        </a:rPr>
                        <a:t>customers</a:t>
                      </a:r>
                      <a:r>
                        <a:rPr lang="en-GB" sz="1200" b="0" spc="-20" dirty="0">
                          <a:effectLst/>
                        </a:rPr>
                        <a:t> </a:t>
                      </a:r>
                      <a:r>
                        <a:rPr lang="en-GB" sz="1200" b="0" spc="-10" dirty="0">
                          <a:effectLst/>
                        </a:rPr>
                        <a:t>to</a:t>
                      </a:r>
                      <a:r>
                        <a:rPr lang="en-GB" sz="1200" b="0" spc="-75" dirty="0">
                          <a:effectLst/>
                        </a:rPr>
                        <a:t> </a:t>
                      </a:r>
                      <a:r>
                        <a:rPr lang="en-GB" sz="1200" b="0" spc="-10" dirty="0">
                          <a:effectLst/>
                        </a:rPr>
                        <a:t>identify</a:t>
                      </a:r>
                      <a:r>
                        <a:rPr lang="en-GB" sz="1200" b="0" spc="-55" dirty="0">
                          <a:effectLst/>
                        </a:rPr>
                        <a:t> </a:t>
                      </a:r>
                      <a:r>
                        <a:rPr lang="en-GB" sz="1200" b="0" spc="-10" dirty="0">
                          <a:effectLst/>
                        </a:rPr>
                        <a:t>their</a:t>
                      </a:r>
                      <a:r>
                        <a:rPr lang="en-GB" sz="1200" b="0" spc="-25" dirty="0">
                          <a:effectLst/>
                        </a:rPr>
                        <a:t> </a:t>
                      </a:r>
                      <a:r>
                        <a:rPr lang="en-GB" sz="1200" b="0" spc="-10" dirty="0">
                          <a:effectLst/>
                        </a:rPr>
                        <a:t>transferrable</a:t>
                      </a:r>
                      <a:r>
                        <a:rPr lang="en-GB" sz="1200" b="0" spc="-70" dirty="0">
                          <a:effectLst/>
                        </a:rPr>
                        <a:t> </a:t>
                      </a:r>
                      <a:r>
                        <a:rPr lang="en-GB" sz="1200" b="0" spc="-10" dirty="0">
                          <a:effectLst/>
                        </a:rPr>
                        <a:t>skills</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9215" marR="58420" algn="ctr">
                        <a:spcBef>
                          <a:spcPts val="435"/>
                        </a:spcBef>
                        <a:spcAft>
                          <a:spcPts val="0"/>
                        </a:spcAft>
                      </a:pPr>
                      <a:r>
                        <a:rPr lang="en-GB" sz="1200" b="0" spc="-25" dirty="0">
                          <a:solidFill>
                            <a:schemeClr val="bg1"/>
                          </a:solidFill>
                          <a:effectLst/>
                        </a:rPr>
                        <a:t>7.7</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tc>
                  <a:txBody>
                    <a:bodyPr/>
                    <a:lstStyle/>
                    <a:p>
                      <a:pPr marR="415925" algn="ctr">
                        <a:spcBef>
                          <a:spcPts val="0"/>
                        </a:spcBef>
                        <a:spcAft>
                          <a:spcPts val="0"/>
                        </a:spcAft>
                        <a:tabLst>
                          <a:tab pos="360000" algn="ctr"/>
                        </a:tabLst>
                      </a:pPr>
                      <a:r>
                        <a:rPr lang="en-GB" sz="1200" b="0" spc="-25" dirty="0">
                          <a:solidFill>
                            <a:schemeClr val="bg1"/>
                          </a:solidFill>
                          <a:effectLst/>
                        </a:rPr>
                        <a:t>	8.0</a:t>
                      </a:r>
                      <a:endParaRPr lang="en-GB" sz="1050" b="0" dirty="0">
                        <a:solidFill>
                          <a:schemeClr val="bg1"/>
                        </a:solidFill>
                        <a:effectLst/>
                        <a:latin typeface="Arial" panose="020B0604020202020204" pitchFamily="34" charset="0"/>
                        <a:ea typeface="+mn-ea"/>
                        <a:cs typeface="Times New Roman" panose="02020603050405020304" pitchFamily="18" charset="0"/>
                      </a:endParaRPr>
                    </a:p>
                  </a:txBody>
                  <a:tcPr marL="0" marR="0" marT="0" marB="0" anchor="ctr">
                    <a:solidFill>
                      <a:schemeClr val="accent6">
                        <a:lumMod val="50000"/>
                      </a:schemeClr>
                    </a:solidFill>
                  </a:tcPr>
                </a:tc>
                <a:tc>
                  <a:txBody>
                    <a:bodyPr/>
                    <a:lstStyle/>
                    <a:p>
                      <a:pPr marR="299085" algn="r">
                        <a:spcBef>
                          <a:spcPts val="435"/>
                        </a:spcBef>
                        <a:spcAft>
                          <a:spcPts val="0"/>
                        </a:spcAft>
                      </a:pPr>
                      <a:r>
                        <a:rPr lang="en-GB" sz="1200" b="0" spc="-25" dirty="0">
                          <a:effectLst/>
                        </a:rPr>
                        <a:t>0.4</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00330" marR="91440" algn="ctr">
                        <a:spcBef>
                          <a:spcPts val="435"/>
                        </a:spcBef>
                        <a:spcAft>
                          <a:spcPts val="0"/>
                        </a:spcAft>
                      </a:pPr>
                      <a:r>
                        <a:rPr lang="en-GB" sz="1200" b="0" spc="-25" dirty="0">
                          <a:effectLst/>
                        </a:rPr>
                        <a:t>50%</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13665" marR="108585" algn="ctr">
                        <a:spcBef>
                          <a:spcPts val="435"/>
                        </a:spcBef>
                        <a:spcAft>
                          <a:spcPts val="0"/>
                        </a:spcAft>
                      </a:pPr>
                      <a:r>
                        <a:rPr lang="en-GB" sz="1200" b="0" spc="-25" dirty="0">
                          <a:effectLst/>
                        </a:rPr>
                        <a:t>20%</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75000"/>
                      </a:schemeClr>
                    </a:solidFill>
                  </a:tcPr>
                </a:tc>
                <a:tc>
                  <a:txBody>
                    <a:bodyPr/>
                    <a:lstStyle/>
                    <a:p>
                      <a:pPr marL="133350" algn="ctr">
                        <a:spcBef>
                          <a:spcPts val="435"/>
                        </a:spcBef>
                        <a:spcAft>
                          <a:spcPts val="0"/>
                        </a:spcAft>
                      </a:pPr>
                      <a:r>
                        <a:rPr lang="en-GB" sz="1200" b="0" spc="-25" dirty="0">
                          <a:solidFill>
                            <a:schemeClr val="bg1"/>
                          </a:solidFill>
                          <a:effectLst/>
                        </a:rPr>
                        <a:t>30%</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3">
                        <a:lumMod val="50000"/>
                      </a:schemeClr>
                    </a:solidFill>
                  </a:tcPr>
                </a:tc>
                <a:extLst>
                  <a:ext uri="{0D108BD9-81ED-4DB2-BD59-A6C34878D82A}">
                    <a16:rowId xmlns:a16="http://schemas.microsoft.com/office/drawing/2014/main" val="3171213176"/>
                  </a:ext>
                </a:extLst>
              </a:tr>
              <a:tr h="238262">
                <a:tc>
                  <a:txBody>
                    <a:bodyPr/>
                    <a:lstStyle/>
                    <a:p>
                      <a:pPr marL="72000" algn="l">
                        <a:spcBef>
                          <a:spcPts val="435"/>
                        </a:spcBef>
                        <a:spcAft>
                          <a:spcPts val="0"/>
                        </a:spcAft>
                      </a:pPr>
                      <a:r>
                        <a:rPr lang="en-GB" sz="1200" b="0" spc="-10" dirty="0">
                          <a:effectLst/>
                        </a:rPr>
                        <a:t>Support older customers to</a:t>
                      </a:r>
                      <a:r>
                        <a:rPr lang="en-GB" sz="1200" b="0" spc="-65" dirty="0">
                          <a:effectLst/>
                        </a:rPr>
                        <a:t> </a:t>
                      </a:r>
                      <a:r>
                        <a:rPr lang="en-GB" sz="1200" b="0" spc="-10" dirty="0">
                          <a:effectLst/>
                        </a:rPr>
                        <a:t>take</a:t>
                      </a:r>
                      <a:r>
                        <a:rPr lang="en-GB" sz="1200" b="0" spc="-65" dirty="0">
                          <a:effectLst/>
                        </a:rPr>
                        <a:t> </a:t>
                      </a:r>
                      <a:r>
                        <a:rPr lang="en-GB" sz="1200" b="0" spc="-10" dirty="0">
                          <a:effectLst/>
                        </a:rPr>
                        <a:t>up</a:t>
                      </a:r>
                      <a:r>
                        <a:rPr lang="en-GB" sz="1200" b="0" spc="-35" dirty="0">
                          <a:effectLst/>
                        </a:rPr>
                        <a:t> </a:t>
                      </a:r>
                      <a:r>
                        <a:rPr lang="en-GB" sz="1200" b="0" spc="-10" dirty="0">
                          <a:effectLst/>
                        </a:rPr>
                        <a:t>training</a:t>
                      </a:r>
                      <a:r>
                        <a:rPr lang="en-GB" sz="1200" b="0" spc="-35" dirty="0">
                          <a:effectLst/>
                        </a:rPr>
                        <a:t> </a:t>
                      </a:r>
                      <a:r>
                        <a:rPr lang="en-GB" sz="1200" b="0" spc="-10" dirty="0">
                          <a:effectLst/>
                        </a:rPr>
                        <a:t>opportunities</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9215" marR="58420" algn="ctr">
                        <a:spcBef>
                          <a:spcPts val="435"/>
                        </a:spcBef>
                        <a:spcAft>
                          <a:spcPts val="0"/>
                        </a:spcAft>
                      </a:pPr>
                      <a:r>
                        <a:rPr lang="en-GB" sz="1200" b="0" spc="-25" dirty="0">
                          <a:solidFill>
                            <a:schemeClr val="bg1"/>
                          </a:solidFill>
                          <a:effectLst/>
                        </a:rPr>
                        <a:t>7.5</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tc>
                  <a:txBody>
                    <a:bodyPr/>
                    <a:lstStyle/>
                    <a:p>
                      <a:pPr marR="415925" algn="ctr">
                        <a:spcBef>
                          <a:spcPts val="0"/>
                        </a:spcBef>
                        <a:spcAft>
                          <a:spcPts val="0"/>
                        </a:spcAft>
                        <a:tabLst>
                          <a:tab pos="360000" algn="ctr"/>
                        </a:tabLst>
                      </a:pPr>
                      <a:r>
                        <a:rPr lang="en-GB" sz="1200" b="0" spc="-25" dirty="0">
                          <a:solidFill>
                            <a:schemeClr val="bg1"/>
                          </a:solidFill>
                          <a:effectLst/>
                        </a:rPr>
                        <a:t>	7.8</a:t>
                      </a:r>
                      <a:endParaRPr lang="en-GB" sz="1050" b="0" dirty="0">
                        <a:solidFill>
                          <a:schemeClr val="bg1"/>
                        </a:solidFill>
                        <a:effectLst/>
                        <a:latin typeface="Arial" panose="020B0604020202020204" pitchFamily="34" charset="0"/>
                        <a:ea typeface="+mn-ea"/>
                        <a:cs typeface="Times New Roman" panose="02020603050405020304" pitchFamily="18" charset="0"/>
                      </a:endParaRPr>
                    </a:p>
                  </a:txBody>
                  <a:tcPr marL="0" marR="0" marT="0" marB="0" anchor="ctr">
                    <a:solidFill>
                      <a:schemeClr val="accent6">
                        <a:lumMod val="75000"/>
                      </a:schemeClr>
                    </a:solidFill>
                  </a:tcPr>
                </a:tc>
                <a:tc>
                  <a:txBody>
                    <a:bodyPr/>
                    <a:lstStyle/>
                    <a:p>
                      <a:pPr marR="299085" algn="r">
                        <a:spcBef>
                          <a:spcPts val="435"/>
                        </a:spcBef>
                        <a:spcAft>
                          <a:spcPts val="0"/>
                        </a:spcAft>
                      </a:pPr>
                      <a:r>
                        <a:rPr lang="en-GB" sz="1200" b="0" spc="-25" dirty="0">
                          <a:effectLst/>
                        </a:rPr>
                        <a:t>0.4</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00330" marR="91440" algn="ctr">
                        <a:spcBef>
                          <a:spcPts val="435"/>
                        </a:spcBef>
                        <a:spcAft>
                          <a:spcPts val="0"/>
                        </a:spcAft>
                      </a:pPr>
                      <a:r>
                        <a:rPr lang="en-GB" sz="1200" b="0" spc="-25" dirty="0">
                          <a:effectLst/>
                        </a:rPr>
                        <a:t>50%</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13665" marR="108585" algn="ctr">
                        <a:spcBef>
                          <a:spcPts val="435"/>
                        </a:spcBef>
                        <a:spcAft>
                          <a:spcPts val="0"/>
                        </a:spcAft>
                      </a:pPr>
                      <a:r>
                        <a:rPr lang="en-GB" sz="1200" b="0" spc="-25" dirty="0">
                          <a:solidFill>
                            <a:schemeClr val="bg1"/>
                          </a:solidFill>
                          <a:effectLst/>
                        </a:rPr>
                        <a:t>25%</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65000"/>
                      </a:schemeClr>
                    </a:solidFill>
                  </a:tcPr>
                </a:tc>
                <a:tc>
                  <a:txBody>
                    <a:bodyPr/>
                    <a:lstStyle/>
                    <a:p>
                      <a:pPr marL="133350" algn="ctr">
                        <a:spcBef>
                          <a:spcPts val="435"/>
                        </a:spcBef>
                        <a:spcAft>
                          <a:spcPts val="0"/>
                        </a:spcAft>
                      </a:pPr>
                      <a:r>
                        <a:rPr lang="en-GB" sz="1200" b="0" spc="-25" dirty="0">
                          <a:solidFill>
                            <a:schemeClr val="bg1"/>
                          </a:solidFill>
                          <a:effectLst/>
                        </a:rPr>
                        <a:t>25%</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3">
                        <a:lumMod val="60000"/>
                        <a:lumOff val="40000"/>
                      </a:schemeClr>
                    </a:solidFill>
                  </a:tcPr>
                </a:tc>
                <a:extLst>
                  <a:ext uri="{0D108BD9-81ED-4DB2-BD59-A6C34878D82A}">
                    <a16:rowId xmlns:a16="http://schemas.microsoft.com/office/drawing/2014/main" val="780292122"/>
                  </a:ext>
                </a:extLst>
              </a:tr>
              <a:tr h="238262">
                <a:tc>
                  <a:txBody>
                    <a:bodyPr/>
                    <a:lstStyle/>
                    <a:p>
                      <a:pPr marL="72000" algn="l">
                        <a:spcBef>
                          <a:spcPts val="435"/>
                        </a:spcBef>
                        <a:spcAft>
                          <a:spcPts val="0"/>
                        </a:spcAft>
                      </a:pPr>
                      <a:r>
                        <a:rPr lang="en-GB" sz="1200" b="0" spc="-10" dirty="0">
                          <a:effectLst/>
                        </a:rPr>
                        <a:t>Support</a:t>
                      </a:r>
                      <a:r>
                        <a:rPr lang="en-GB" sz="1200" b="0" spc="-40" dirty="0">
                          <a:effectLst/>
                        </a:rPr>
                        <a:t> </a:t>
                      </a:r>
                      <a:r>
                        <a:rPr lang="en-GB" sz="1200" b="0" spc="-10" dirty="0">
                          <a:effectLst/>
                        </a:rPr>
                        <a:t>older</a:t>
                      </a:r>
                      <a:r>
                        <a:rPr lang="en-GB" sz="1200" b="0" spc="-40" dirty="0">
                          <a:effectLst/>
                        </a:rPr>
                        <a:t> </a:t>
                      </a:r>
                      <a:r>
                        <a:rPr lang="en-GB" sz="1200" b="0" spc="-10" dirty="0">
                          <a:effectLst/>
                        </a:rPr>
                        <a:t>customers</a:t>
                      </a:r>
                      <a:r>
                        <a:rPr lang="en-GB" sz="1200" b="0" spc="-30" dirty="0">
                          <a:effectLst/>
                        </a:rPr>
                        <a:t> </a:t>
                      </a:r>
                      <a:r>
                        <a:rPr lang="en-GB" sz="1200" b="0" spc="-10" dirty="0">
                          <a:effectLst/>
                        </a:rPr>
                        <a:t>with</a:t>
                      </a:r>
                      <a:r>
                        <a:rPr lang="en-GB" sz="1200" b="0" spc="-65" dirty="0">
                          <a:effectLst/>
                        </a:rPr>
                        <a:t> </a:t>
                      </a:r>
                      <a:r>
                        <a:rPr lang="en-GB" sz="1200" b="0" spc="-10" dirty="0">
                          <a:effectLst/>
                        </a:rPr>
                        <a:t>mental</a:t>
                      </a:r>
                      <a:r>
                        <a:rPr lang="en-GB" sz="1200" b="0" spc="-70" dirty="0">
                          <a:effectLst/>
                        </a:rPr>
                        <a:t> </a:t>
                      </a:r>
                      <a:r>
                        <a:rPr lang="en-GB" sz="1200" b="0" spc="-10" dirty="0">
                          <a:effectLst/>
                        </a:rPr>
                        <a:t>health</a:t>
                      </a:r>
                      <a:r>
                        <a:rPr lang="en-GB" sz="1200" b="0" spc="-60" dirty="0">
                          <a:effectLst/>
                        </a:rPr>
                        <a:t> </a:t>
                      </a:r>
                      <a:r>
                        <a:rPr lang="en-GB" sz="1200" b="0" spc="-10" dirty="0">
                          <a:effectLst/>
                        </a:rPr>
                        <a:t>issues</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9215" marR="58420" algn="ctr">
                        <a:spcBef>
                          <a:spcPts val="435"/>
                        </a:spcBef>
                        <a:spcAft>
                          <a:spcPts val="0"/>
                        </a:spcAft>
                      </a:pPr>
                      <a:r>
                        <a:rPr lang="en-GB" sz="1200" b="0" spc="-25" dirty="0">
                          <a:solidFill>
                            <a:schemeClr val="bg1"/>
                          </a:solidFill>
                          <a:effectLst/>
                        </a:rPr>
                        <a:t>7.5</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tc>
                  <a:txBody>
                    <a:bodyPr/>
                    <a:lstStyle/>
                    <a:p>
                      <a:pPr marR="415925" algn="ctr">
                        <a:spcBef>
                          <a:spcPts val="0"/>
                        </a:spcBef>
                        <a:spcAft>
                          <a:spcPts val="0"/>
                        </a:spcAft>
                        <a:tabLst>
                          <a:tab pos="360000" algn="ctr"/>
                        </a:tabLst>
                      </a:pPr>
                      <a:r>
                        <a:rPr lang="en-GB" sz="1200" b="0" spc="-25" dirty="0">
                          <a:solidFill>
                            <a:schemeClr val="bg1"/>
                          </a:solidFill>
                          <a:effectLst/>
                        </a:rPr>
                        <a:t>	7.8</a:t>
                      </a:r>
                      <a:endParaRPr lang="en-GB" sz="1050" b="0" dirty="0">
                        <a:solidFill>
                          <a:schemeClr val="bg1"/>
                        </a:solidFill>
                        <a:effectLst/>
                        <a:latin typeface="Arial" panose="020B0604020202020204" pitchFamily="34" charset="0"/>
                        <a:ea typeface="+mn-ea"/>
                        <a:cs typeface="Times New Roman" panose="02020603050405020304" pitchFamily="18" charset="0"/>
                      </a:endParaRPr>
                    </a:p>
                  </a:txBody>
                  <a:tcPr marL="0" marR="0" marT="0" marB="0" anchor="ctr">
                    <a:solidFill>
                      <a:schemeClr val="accent6">
                        <a:lumMod val="75000"/>
                      </a:schemeClr>
                    </a:solidFill>
                  </a:tcPr>
                </a:tc>
                <a:tc>
                  <a:txBody>
                    <a:bodyPr/>
                    <a:lstStyle/>
                    <a:p>
                      <a:pPr marR="299085" algn="r">
                        <a:spcBef>
                          <a:spcPts val="435"/>
                        </a:spcBef>
                        <a:spcAft>
                          <a:spcPts val="0"/>
                        </a:spcAft>
                      </a:pPr>
                      <a:r>
                        <a:rPr lang="en-GB" sz="1200" b="0" spc="-25" dirty="0">
                          <a:effectLst/>
                        </a:rPr>
                        <a:t>0.4</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00330" marR="91440" algn="ctr">
                        <a:spcBef>
                          <a:spcPts val="435"/>
                        </a:spcBef>
                        <a:spcAft>
                          <a:spcPts val="0"/>
                        </a:spcAft>
                      </a:pPr>
                      <a:r>
                        <a:rPr lang="en-GB" sz="1200" b="0" spc="-25" dirty="0">
                          <a:effectLst/>
                        </a:rPr>
                        <a:t>50%</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13665" marR="108585" algn="ctr">
                        <a:spcBef>
                          <a:spcPts val="435"/>
                        </a:spcBef>
                        <a:spcAft>
                          <a:spcPts val="0"/>
                        </a:spcAft>
                      </a:pPr>
                      <a:r>
                        <a:rPr lang="en-GB" sz="1200" b="0" spc="-25" dirty="0">
                          <a:solidFill>
                            <a:schemeClr val="bg1"/>
                          </a:solidFill>
                          <a:effectLst/>
                        </a:rPr>
                        <a:t>30%</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50000"/>
                      </a:schemeClr>
                    </a:solidFill>
                  </a:tcPr>
                </a:tc>
                <a:tc>
                  <a:txBody>
                    <a:bodyPr/>
                    <a:lstStyle/>
                    <a:p>
                      <a:pPr marL="133350" algn="ctr">
                        <a:spcBef>
                          <a:spcPts val="435"/>
                        </a:spcBef>
                        <a:spcAft>
                          <a:spcPts val="0"/>
                        </a:spcAft>
                      </a:pPr>
                      <a:r>
                        <a:rPr lang="en-GB" sz="1200" b="0" spc="-25" dirty="0">
                          <a:solidFill>
                            <a:schemeClr val="tx1"/>
                          </a:solidFill>
                          <a:effectLst/>
                        </a:rPr>
                        <a:t>20%</a:t>
                      </a:r>
                      <a:endParaRPr lang="en-GB" sz="105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val="2113660368"/>
                  </a:ext>
                </a:extLst>
              </a:tr>
              <a:tr h="238262">
                <a:tc>
                  <a:txBody>
                    <a:bodyPr/>
                    <a:lstStyle/>
                    <a:p>
                      <a:pPr marL="72000" algn="l">
                        <a:spcBef>
                          <a:spcPts val="435"/>
                        </a:spcBef>
                        <a:spcAft>
                          <a:spcPts val="0"/>
                        </a:spcAft>
                      </a:pPr>
                      <a:r>
                        <a:rPr lang="en-GB" sz="1200" b="0" spc="-10" dirty="0">
                          <a:effectLst/>
                        </a:rPr>
                        <a:t>Support</a:t>
                      </a:r>
                      <a:r>
                        <a:rPr lang="en-GB" sz="1200" b="0" spc="-25" dirty="0">
                          <a:effectLst/>
                        </a:rPr>
                        <a:t> </a:t>
                      </a:r>
                      <a:r>
                        <a:rPr lang="en-GB" sz="1200" b="0" spc="-10" dirty="0">
                          <a:effectLst/>
                        </a:rPr>
                        <a:t>older</a:t>
                      </a:r>
                      <a:r>
                        <a:rPr lang="en-GB" sz="1200" b="0" spc="-20" dirty="0">
                          <a:effectLst/>
                        </a:rPr>
                        <a:t> </a:t>
                      </a:r>
                      <a:r>
                        <a:rPr lang="en-GB" sz="1200" b="0" spc="-10" dirty="0">
                          <a:effectLst/>
                        </a:rPr>
                        <a:t>customers</a:t>
                      </a:r>
                      <a:r>
                        <a:rPr lang="en-GB" sz="1200" b="0" spc="-15" dirty="0">
                          <a:effectLst/>
                        </a:rPr>
                        <a:t> </a:t>
                      </a:r>
                      <a:r>
                        <a:rPr lang="en-GB" sz="1200" b="0" spc="-10" dirty="0">
                          <a:effectLst/>
                        </a:rPr>
                        <a:t>to</a:t>
                      </a:r>
                      <a:r>
                        <a:rPr lang="en-GB" sz="1200" b="0" spc="-75" dirty="0">
                          <a:effectLst/>
                        </a:rPr>
                        <a:t> </a:t>
                      </a:r>
                      <a:r>
                        <a:rPr lang="en-GB" sz="1200" b="0" spc="-10" dirty="0">
                          <a:effectLst/>
                        </a:rPr>
                        <a:t>consider</a:t>
                      </a:r>
                      <a:r>
                        <a:rPr lang="en-GB" sz="1200" b="0" spc="-15" dirty="0">
                          <a:effectLst/>
                        </a:rPr>
                        <a:t> </a:t>
                      </a:r>
                      <a:r>
                        <a:rPr lang="en-GB" sz="1200" b="0" spc="-10" dirty="0">
                          <a:effectLst/>
                        </a:rPr>
                        <a:t>different</a:t>
                      </a:r>
                      <a:r>
                        <a:rPr lang="en-GB" sz="1200" b="0" spc="-20" dirty="0">
                          <a:effectLst/>
                        </a:rPr>
                        <a:t> </a:t>
                      </a:r>
                      <a:r>
                        <a:rPr lang="en-GB" sz="1200" b="0" spc="-10" dirty="0">
                          <a:effectLst/>
                        </a:rPr>
                        <a:t>job</a:t>
                      </a:r>
                      <a:r>
                        <a:rPr lang="en-GB" sz="1200" b="0" spc="-45" dirty="0">
                          <a:effectLst/>
                        </a:rPr>
                        <a:t> </a:t>
                      </a:r>
                      <a:r>
                        <a:rPr lang="en-GB" sz="1200" b="0" spc="-10" dirty="0">
                          <a:effectLst/>
                        </a:rPr>
                        <a:t>roles</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9215" marR="58420" algn="ctr">
                        <a:spcBef>
                          <a:spcPts val="435"/>
                        </a:spcBef>
                        <a:spcAft>
                          <a:spcPts val="0"/>
                        </a:spcAft>
                      </a:pPr>
                      <a:r>
                        <a:rPr lang="en-GB" sz="1200" b="0" spc="-25" dirty="0">
                          <a:solidFill>
                            <a:schemeClr val="bg1"/>
                          </a:solidFill>
                          <a:effectLst/>
                        </a:rPr>
                        <a:t>7.6</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tc>
                  <a:txBody>
                    <a:bodyPr/>
                    <a:lstStyle/>
                    <a:p>
                      <a:pPr marR="415925" algn="ctr">
                        <a:spcBef>
                          <a:spcPts val="0"/>
                        </a:spcBef>
                        <a:spcAft>
                          <a:spcPts val="0"/>
                        </a:spcAft>
                        <a:tabLst>
                          <a:tab pos="360000" algn="ctr"/>
                        </a:tabLst>
                      </a:pPr>
                      <a:r>
                        <a:rPr lang="en-GB" sz="1200" b="0" spc="-25" dirty="0">
                          <a:solidFill>
                            <a:schemeClr val="bg1"/>
                          </a:solidFill>
                          <a:effectLst/>
                        </a:rPr>
                        <a:t>	7.9</a:t>
                      </a:r>
                      <a:endParaRPr lang="en-GB" sz="1050" b="0" dirty="0">
                        <a:solidFill>
                          <a:schemeClr val="bg1"/>
                        </a:solidFill>
                        <a:effectLst/>
                        <a:latin typeface="Arial" panose="020B0604020202020204" pitchFamily="34" charset="0"/>
                        <a:ea typeface="+mn-ea"/>
                        <a:cs typeface="Times New Roman" panose="02020603050405020304" pitchFamily="18" charset="0"/>
                      </a:endParaRPr>
                    </a:p>
                  </a:txBody>
                  <a:tcPr marL="0" marR="0" marT="0" marB="0" anchor="ctr">
                    <a:solidFill>
                      <a:schemeClr val="accent6">
                        <a:lumMod val="75000"/>
                      </a:schemeClr>
                    </a:solidFill>
                  </a:tcPr>
                </a:tc>
                <a:tc>
                  <a:txBody>
                    <a:bodyPr/>
                    <a:lstStyle/>
                    <a:p>
                      <a:pPr marR="299085" algn="r">
                        <a:spcBef>
                          <a:spcPts val="435"/>
                        </a:spcBef>
                        <a:spcAft>
                          <a:spcPts val="0"/>
                        </a:spcAft>
                      </a:pPr>
                      <a:r>
                        <a:rPr lang="en-GB" sz="1200" b="0" spc="-25" dirty="0">
                          <a:effectLst/>
                        </a:rPr>
                        <a:t>0.3</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00330" marR="91440" algn="ctr">
                        <a:spcBef>
                          <a:spcPts val="435"/>
                        </a:spcBef>
                        <a:spcAft>
                          <a:spcPts val="0"/>
                        </a:spcAft>
                      </a:pPr>
                      <a:r>
                        <a:rPr lang="en-GB" sz="1200" b="0" spc="-25" dirty="0">
                          <a:effectLst/>
                        </a:rPr>
                        <a:t>50%</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13665" marR="108585" algn="ctr">
                        <a:spcBef>
                          <a:spcPts val="435"/>
                        </a:spcBef>
                        <a:spcAft>
                          <a:spcPts val="0"/>
                        </a:spcAft>
                      </a:pPr>
                      <a:r>
                        <a:rPr lang="en-GB" sz="1200" b="0" spc="-25" dirty="0">
                          <a:effectLst/>
                        </a:rPr>
                        <a:t>15%</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75000"/>
                      </a:schemeClr>
                    </a:solidFill>
                  </a:tcPr>
                </a:tc>
                <a:tc>
                  <a:txBody>
                    <a:bodyPr/>
                    <a:lstStyle/>
                    <a:p>
                      <a:pPr marL="133350" algn="ctr">
                        <a:spcBef>
                          <a:spcPts val="435"/>
                        </a:spcBef>
                        <a:spcAft>
                          <a:spcPts val="0"/>
                        </a:spcAft>
                      </a:pPr>
                      <a:r>
                        <a:rPr lang="en-GB" sz="1200" b="0" spc="-25" dirty="0">
                          <a:solidFill>
                            <a:schemeClr val="bg1"/>
                          </a:solidFill>
                          <a:effectLst/>
                        </a:rPr>
                        <a:t>35%</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3">
                        <a:lumMod val="50000"/>
                      </a:schemeClr>
                    </a:solidFill>
                  </a:tcPr>
                </a:tc>
                <a:extLst>
                  <a:ext uri="{0D108BD9-81ED-4DB2-BD59-A6C34878D82A}">
                    <a16:rowId xmlns:a16="http://schemas.microsoft.com/office/drawing/2014/main" val="579504907"/>
                  </a:ext>
                </a:extLst>
              </a:tr>
              <a:tr h="240515">
                <a:tc>
                  <a:txBody>
                    <a:bodyPr/>
                    <a:lstStyle/>
                    <a:p>
                      <a:pPr marL="72000" algn="l">
                        <a:spcBef>
                          <a:spcPts val="435"/>
                        </a:spcBef>
                        <a:spcAft>
                          <a:spcPts val="0"/>
                        </a:spcAft>
                      </a:pPr>
                      <a:r>
                        <a:rPr lang="en-GB" sz="1200" b="0" spc="-10" dirty="0">
                          <a:effectLst/>
                        </a:rPr>
                        <a:t>Support</a:t>
                      </a:r>
                      <a:r>
                        <a:rPr lang="en-GB" sz="1200" b="0" spc="-15" dirty="0">
                          <a:effectLst/>
                        </a:rPr>
                        <a:t> </a:t>
                      </a:r>
                      <a:r>
                        <a:rPr lang="en-GB" sz="1200" b="0" spc="-10" dirty="0">
                          <a:effectLst/>
                        </a:rPr>
                        <a:t>older</a:t>
                      </a:r>
                      <a:r>
                        <a:rPr lang="en-GB" sz="1200" b="0" spc="-15" dirty="0">
                          <a:effectLst/>
                        </a:rPr>
                        <a:t> </a:t>
                      </a:r>
                      <a:r>
                        <a:rPr lang="en-GB" sz="1200" b="0" spc="-10" dirty="0">
                          <a:effectLst/>
                        </a:rPr>
                        <a:t>customers to</a:t>
                      </a:r>
                      <a:r>
                        <a:rPr lang="en-GB" sz="1200" b="0" spc="-70" dirty="0">
                          <a:effectLst/>
                        </a:rPr>
                        <a:t> </a:t>
                      </a:r>
                      <a:r>
                        <a:rPr lang="en-GB" sz="1200" b="0" spc="-10" dirty="0">
                          <a:effectLst/>
                        </a:rPr>
                        <a:t>be</a:t>
                      </a:r>
                      <a:r>
                        <a:rPr lang="en-GB" sz="1200" b="0" spc="-75" dirty="0">
                          <a:effectLst/>
                        </a:rPr>
                        <a:t> </a:t>
                      </a:r>
                      <a:r>
                        <a:rPr lang="en-GB" sz="1200" b="0" spc="-10" dirty="0">
                          <a:effectLst/>
                        </a:rPr>
                        <a:t>more</a:t>
                      </a:r>
                      <a:r>
                        <a:rPr lang="en-GB" sz="1200" b="0" spc="-70" dirty="0">
                          <a:effectLst/>
                        </a:rPr>
                        <a:t> </a:t>
                      </a:r>
                      <a:r>
                        <a:rPr lang="en-GB" sz="1200" b="0" spc="-10" dirty="0">
                          <a:effectLst/>
                        </a:rPr>
                        <a:t>confident</a:t>
                      </a:r>
                      <a:r>
                        <a:rPr lang="en-GB" sz="1200" b="0" spc="-15" dirty="0">
                          <a:effectLst/>
                        </a:rPr>
                        <a:t> </a:t>
                      </a:r>
                      <a:r>
                        <a:rPr lang="en-GB" sz="1200" b="0" spc="-10" dirty="0">
                          <a:effectLst/>
                        </a:rPr>
                        <a:t>around</a:t>
                      </a:r>
                      <a:r>
                        <a:rPr lang="en-GB" sz="1200" b="0" spc="-40" dirty="0">
                          <a:effectLst/>
                        </a:rPr>
                        <a:t> </a:t>
                      </a:r>
                      <a:r>
                        <a:rPr lang="en-GB" sz="1200" b="0" spc="-10" dirty="0">
                          <a:effectLst/>
                        </a:rPr>
                        <a:t>starting</a:t>
                      </a:r>
                      <a:r>
                        <a:rPr lang="en-GB" sz="1200" b="0" spc="-40" dirty="0">
                          <a:effectLst/>
                        </a:rPr>
                        <a:t> </a:t>
                      </a:r>
                      <a:r>
                        <a:rPr lang="en-GB" sz="1200" b="0" spc="-10" dirty="0">
                          <a:effectLst/>
                        </a:rPr>
                        <a:t>a</a:t>
                      </a:r>
                      <a:r>
                        <a:rPr lang="en-GB" sz="1200" b="0" spc="-70" dirty="0">
                          <a:effectLst/>
                        </a:rPr>
                        <a:t> </a:t>
                      </a:r>
                      <a:r>
                        <a:rPr lang="en-GB" sz="1200" b="0" spc="-25" dirty="0">
                          <a:effectLst/>
                        </a:rPr>
                        <a:t>job</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9215" marR="58420" algn="ctr">
                        <a:spcBef>
                          <a:spcPts val="435"/>
                        </a:spcBef>
                        <a:spcAft>
                          <a:spcPts val="0"/>
                        </a:spcAft>
                      </a:pPr>
                      <a:r>
                        <a:rPr lang="en-GB" sz="1200" b="0" spc="-25" dirty="0">
                          <a:effectLst/>
                        </a:rPr>
                        <a:t>7.9</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tc>
                  <a:txBody>
                    <a:bodyPr/>
                    <a:lstStyle/>
                    <a:p>
                      <a:pPr marR="415925" algn="ctr">
                        <a:spcBef>
                          <a:spcPts val="0"/>
                        </a:spcBef>
                        <a:spcAft>
                          <a:spcPts val="0"/>
                        </a:spcAft>
                        <a:tabLst>
                          <a:tab pos="360000" algn="ctr"/>
                        </a:tabLst>
                      </a:pPr>
                      <a:r>
                        <a:rPr lang="en-GB" sz="1200" b="0" spc="-25" dirty="0">
                          <a:solidFill>
                            <a:schemeClr val="bg1"/>
                          </a:solidFill>
                          <a:effectLst/>
                        </a:rPr>
                        <a:t>	8.1</a:t>
                      </a:r>
                      <a:endParaRPr lang="en-GB" sz="1050" b="0" dirty="0">
                        <a:solidFill>
                          <a:schemeClr val="bg1"/>
                        </a:solidFill>
                        <a:effectLst/>
                        <a:latin typeface="Arial" panose="020B0604020202020204" pitchFamily="34" charset="0"/>
                        <a:ea typeface="+mn-ea"/>
                        <a:cs typeface="Times New Roman" panose="02020603050405020304" pitchFamily="18" charset="0"/>
                      </a:endParaRPr>
                    </a:p>
                  </a:txBody>
                  <a:tcPr marL="0" marR="0" marT="0" marB="0" anchor="ctr">
                    <a:solidFill>
                      <a:schemeClr val="accent6">
                        <a:lumMod val="50000"/>
                      </a:schemeClr>
                    </a:solidFill>
                  </a:tcPr>
                </a:tc>
                <a:tc>
                  <a:txBody>
                    <a:bodyPr/>
                    <a:lstStyle/>
                    <a:p>
                      <a:pPr marR="299085" algn="r">
                        <a:spcBef>
                          <a:spcPts val="435"/>
                        </a:spcBef>
                        <a:spcAft>
                          <a:spcPts val="0"/>
                        </a:spcAft>
                      </a:pPr>
                      <a:r>
                        <a:rPr lang="en-GB" sz="1200" b="0" kern="1200" spc="-25" dirty="0">
                          <a:solidFill>
                            <a:schemeClr val="dk1"/>
                          </a:solidFill>
                          <a:effectLst/>
                          <a:latin typeface="+mn-lt"/>
                          <a:ea typeface="+mn-ea"/>
                          <a:cs typeface="+mn-cs"/>
                        </a:rPr>
                        <a:t>0.2</a:t>
                      </a:r>
                    </a:p>
                  </a:txBody>
                  <a:tcPr marL="0" marR="0" marT="0" marB="0" anchor="ctr">
                    <a:solidFill>
                      <a:schemeClr val="accent6">
                        <a:lumMod val="60000"/>
                        <a:lumOff val="40000"/>
                      </a:schemeClr>
                    </a:solidFill>
                  </a:tcPr>
                </a:tc>
                <a:tc>
                  <a:txBody>
                    <a:bodyPr/>
                    <a:lstStyle/>
                    <a:p>
                      <a:pPr marL="100330" marR="91440" algn="ctr">
                        <a:spcBef>
                          <a:spcPts val="435"/>
                        </a:spcBef>
                        <a:spcAft>
                          <a:spcPts val="0"/>
                        </a:spcAft>
                      </a:pPr>
                      <a:r>
                        <a:rPr lang="en-GB" sz="1200" b="0" spc="-25" dirty="0">
                          <a:effectLst/>
                        </a:rPr>
                        <a:t>50%</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113665" marR="108585" algn="ctr">
                        <a:spcBef>
                          <a:spcPts val="435"/>
                        </a:spcBef>
                        <a:spcAft>
                          <a:spcPts val="0"/>
                        </a:spcAft>
                      </a:pPr>
                      <a:r>
                        <a:rPr lang="en-GB" sz="1200" b="0" spc="-25" dirty="0">
                          <a:effectLst/>
                        </a:rPr>
                        <a:t>25%</a:t>
                      </a:r>
                      <a:endParaRPr lang="en-GB" sz="105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1">
                        <a:lumMod val="65000"/>
                      </a:schemeClr>
                    </a:solidFill>
                  </a:tcPr>
                </a:tc>
                <a:tc>
                  <a:txBody>
                    <a:bodyPr/>
                    <a:lstStyle/>
                    <a:p>
                      <a:pPr marL="133350" algn="ctr">
                        <a:spcBef>
                          <a:spcPts val="435"/>
                        </a:spcBef>
                        <a:spcAft>
                          <a:spcPts val="0"/>
                        </a:spcAft>
                      </a:pPr>
                      <a:r>
                        <a:rPr lang="en-GB" sz="1200" b="0" spc="-25" dirty="0">
                          <a:solidFill>
                            <a:schemeClr val="bg1"/>
                          </a:solidFill>
                          <a:effectLst/>
                        </a:rPr>
                        <a:t>25%</a:t>
                      </a:r>
                      <a:endParaRPr lang="en-GB" sz="105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3">
                        <a:lumMod val="60000"/>
                        <a:lumOff val="40000"/>
                      </a:schemeClr>
                    </a:solidFill>
                  </a:tcPr>
                </a:tc>
                <a:extLst>
                  <a:ext uri="{0D108BD9-81ED-4DB2-BD59-A6C34878D82A}">
                    <a16:rowId xmlns:a16="http://schemas.microsoft.com/office/drawing/2014/main" val="3632200409"/>
                  </a:ext>
                </a:extLst>
              </a:tr>
            </a:tbl>
          </a:graphicData>
        </a:graphic>
      </p:graphicFrame>
      <p:sp>
        <p:nvSpPr>
          <p:cNvPr id="5" name="TextBox 4">
            <a:extLst>
              <a:ext uri="{FF2B5EF4-FFF2-40B4-BE49-F238E27FC236}">
                <a16:creationId xmlns:a16="http://schemas.microsoft.com/office/drawing/2014/main" id="{132F2B01-2DE3-0DCB-B2E9-304FFD072B18}"/>
              </a:ext>
            </a:extLst>
          </p:cNvPr>
          <p:cNvSpPr txBox="1"/>
          <p:nvPr/>
        </p:nvSpPr>
        <p:spPr>
          <a:xfrm>
            <a:off x="437408" y="1205131"/>
            <a:ext cx="11095046" cy="369332"/>
          </a:xfrm>
          <a:prstGeom prst="rect">
            <a:avLst/>
          </a:prstGeom>
          <a:noFill/>
        </p:spPr>
        <p:txBody>
          <a:bodyPr wrap="square" rtlCol="0">
            <a:spAutoFit/>
          </a:bodyPr>
          <a:lstStyle/>
          <a:p>
            <a:r>
              <a:rPr lang="en-GB" b="1" dirty="0"/>
              <a:t>To what extent do you agree with this statement (1=strongly disagree and 10=strongly agree)</a:t>
            </a:r>
          </a:p>
        </p:txBody>
      </p:sp>
    </p:spTree>
    <p:extLst>
      <p:ext uri="{BB962C8B-B14F-4D97-AF65-F5344CB8AC3E}">
        <p14:creationId xmlns:p14="http://schemas.microsoft.com/office/powerpoint/2010/main" val="537576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dirty="0"/>
              <a:t>Report focus</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a:xfrm>
            <a:off x="540000" y="1574463"/>
            <a:ext cx="5400000" cy="4602500"/>
          </a:xfrm>
        </p:spPr>
        <p:txBody>
          <a:bodyPr/>
          <a:lstStyle/>
          <a:p>
            <a:pPr marL="0" indent="0">
              <a:buNone/>
            </a:pPr>
            <a:r>
              <a:rPr lang="en-GB" dirty="0"/>
              <a:t>Evaluation of 50+ employability training for frontline staff delivering the Working Well Work and Health Programme (WHP)</a:t>
            </a:r>
          </a:p>
          <a:p>
            <a:pPr marL="0" indent="0">
              <a:buNone/>
            </a:pPr>
            <a:r>
              <a:rPr lang="en-GB" dirty="0"/>
              <a:t>A partnership between: </a:t>
            </a:r>
          </a:p>
          <a:p>
            <a:r>
              <a:rPr lang="en-GB" dirty="0"/>
              <a:t>Centre for Ageing Better</a:t>
            </a:r>
          </a:p>
          <a:p>
            <a:r>
              <a:rPr lang="en-GB" dirty="0"/>
              <a:t>Institute of Employability Professionals</a:t>
            </a:r>
          </a:p>
          <a:p>
            <a:r>
              <a:rPr lang="en-GB" dirty="0"/>
              <a:t>APM/Ingeus</a:t>
            </a:r>
          </a:p>
          <a:p>
            <a:r>
              <a:rPr lang="en-GB" dirty="0"/>
              <a:t>Greater Manchester Combined Authority</a:t>
            </a:r>
          </a:p>
          <a:p>
            <a:pPr marL="0" indent="0">
              <a:buNone/>
            </a:pPr>
            <a:r>
              <a:rPr lang="en-GB" dirty="0"/>
              <a:t>Prepared by SQW, an independent social development research consultancy</a:t>
            </a:r>
          </a:p>
          <a:p>
            <a:endParaRPr lang="en-GB" dirty="0"/>
          </a:p>
          <a:p>
            <a:pPr marL="0" indent="0">
              <a:buNone/>
            </a:pPr>
            <a:endParaRPr lang="en-GB" dirty="0"/>
          </a:p>
        </p:txBody>
      </p:sp>
      <p:pic>
        <p:nvPicPr>
          <p:cNvPr id="7" name="Picture Placeholder 6">
            <a:extLst>
              <a:ext uri="{FF2B5EF4-FFF2-40B4-BE49-F238E27FC236}">
                <a16:creationId xmlns:a16="http://schemas.microsoft.com/office/drawing/2014/main" id="{2AE6ECCC-89AE-4374-9C0E-A4A8B298A5A4}"/>
              </a:ext>
            </a:extLst>
          </p:cNvPr>
          <p:cNvPicPr>
            <a:picLocks noGrp="1" noChangeAspect="1"/>
          </p:cNvPicPr>
          <p:nvPr>
            <p:ph type="pic" sz="quarter" idx="14"/>
          </p:nvPr>
        </p:nvPicPr>
        <p:blipFill>
          <a:blip r:embed="rId3" cstate="hqprint">
            <a:extLst>
              <a:ext uri="{28A0092B-C50C-407E-A947-70E740481C1C}">
                <a14:useLocalDpi xmlns:a14="http://schemas.microsoft.com/office/drawing/2010/main"/>
              </a:ext>
            </a:extLst>
          </a:blip>
          <a:srcRect/>
          <a:stretch/>
        </p:blipFill>
        <p:spPr>
          <a:xfrm>
            <a:off x="6276975" y="540002"/>
            <a:ext cx="5374800" cy="5636962"/>
          </a:xfrm>
        </p:spPr>
      </p:pic>
    </p:spTree>
    <p:extLst>
      <p:ext uri="{BB962C8B-B14F-4D97-AF65-F5344CB8AC3E}">
        <p14:creationId xmlns:p14="http://schemas.microsoft.com/office/powerpoint/2010/main" val="2125553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399C8-4FAC-49D2-9631-F8CC6ADE7795}"/>
              </a:ext>
            </a:extLst>
          </p:cNvPr>
          <p:cNvSpPr>
            <a:spLocks noGrp="1"/>
          </p:cNvSpPr>
          <p:nvPr>
            <p:ph type="ctrTitle"/>
          </p:nvPr>
        </p:nvSpPr>
        <p:spPr>
          <a:xfrm>
            <a:off x="539999" y="1592210"/>
            <a:ext cx="6700386" cy="2921601"/>
          </a:xfrm>
        </p:spPr>
        <p:txBody>
          <a:bodyPr>
            <a:normAutofit/>
          </a:bodyPr>
          <a:lstStyle/>
          <a:p>
            <a:r>
              <a:rPr lang="en-GB" dirty="0"/>
              <a:t>Suggested improvements</a:t>
            </a:r>
          </a:p>
        </p:txBody>
      </p:sp>
      <p:sp>
        <p:nvSpPr>
          <p:cNvPr id="5" name="Subtitle 4">
            <a:extLst>
              <a:ext uri="{FF2B5EF4-FFF2-40B4-BE49-F238E27FC236}">
                <a16:creationId xmlns:a16="http://schemas.microsoft.com/office/drawing/2014/main" id="{4B42F61D-6394-4A9D-AA17-22D25C92E488}"/>
              </a:ext>
            </a:extLst>
          </p:cNvPr>
          <p:cNvSpPr>
            <a:spLocks noGrp="1"/>
          </p:cNvSpPr>
          <p:nvPr>
            <p:ph type="subTitle" idx="1"/>
          </p:nvPr>
        </p:nvSpPr>
        <p:spPr/>
        <p:txBody>
          <a:bodyPr/>
          <a:lstStyle/>
          <a:p>
            <a:r>
              <a:rPr lang="en-GB" dirty="0"/>
              <a:t>Key Workers</a:t>
            </a:r>
          </a:p>
        </p:txBody>
      </p:sp>
    </p:spTree>
    <p:extLst>
      <p:ext uri="{BB962C8B-B14F-4D97-AF65-F5344CB8AC3E}">
        <p14:creationId xmlns:p14="http://schemas.microsoft.com/office/powerpoint/2010/main" val="525117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Suggested training improvements</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436914"/>
            <a:ext cx="5327400" cy="4740049"/>
          </a:xfrm>
        </p:spPr>
        <p:txBody>
          <a:bodyPr/>
          <a:lstStyle/>
          <a:p>
            <a:pPr marL="0" lvl="1" indent="0">
              <a:buNone/>
            </a:pPr>
            <a:r>
              <a:rPr lang="en-GB" dirty="0"/>
              <a:t>60% of KWs had no improvement suggestions, indicating a good level of satisfaction</a:t>
            </a:r>
          </a:p>
          <a:p>
            <a:pPr marL="0" lvl="1" indent="0">
              <a:buNone/>
            </a:pPr>
            <a:r>
              <a:rPr lang="en-GB" dirty="0"/>
              <a:t>Improvements suggested by KWs included: </a:t>
            </a:r>
          </a:p>
          <a:p>
            <a:pPr lvl="1"/>
            <a:r>
              <a:rPr lang="en-GB" dirty="0"/>
              <a:t>More face-to-face and group work </a:t>
            </a:r>
          </a:p>
          <a:p>
            <a:pPr lvl="1"/>
            <a:r>
              <a:rPr lang="en-GB" dirty="0"/>
              <a:t>More multi-media and interactive elements (which were well received)</a:t>
            </a:r>
          </a:p>
          <a:p>
            <a:pPr lvl="1"/>
            <a:r>
              <a:rPr lang="en-GB" dirty="0"/>
              <a:t>Advice on communicating, influencing mindset, spotting warning signs, and supporting health and skills</a:t>
            </a:r>
          </a:p>
          <a:p>
            <a:pPr lvl="1"/>
            <a:r>
              <a:rPr lang="en-GB" dirty="0"/>
              <a:t>Follow-up resources e.g. fact sheets </a:t>
            </a:r>
          </a:p>
          <a:p>
            <a:pPr marL="0" lvl="1" indent="0">
              <a:buNone/>
            </a:pPr>
            <a:r>
              <a:rPr lang="en-GB" dirty="0"/>
              <a:t> </a:t>
            </a:r>
            <a:endParaRPr lang="en-GB" b="1" dirty="0">
              <a:solidFill>
                <a:schemeClr val="accent6">
                  <a:lumMod val="75000"/>
                </a:schemeClr>
              </a:solidFill>
            </a:endParaRPr>
          </a:p>
        </p:txBody>
      </p:sp>
      <p:graphicFrame>
        <p:nvGraphicFramePr>
          <p:cNvPr id="4" name="Table 3">
            <a:extLst>
              <a:ext uri="{FF2B5EF4-FFF2-40B4-BE49-F238E27FC236}">
                <a16:creationId xmlns:a16="http://schemas.microsoft.com/office/drawing/2014/main" id="{F430D4B8-7539-82D9-A0A2-01CFC15A5942}"/>
              </a:ext>
            </a:extLst>
          </p:cNvPr>
          <p:cNvGraphicFramePr>
            <a:graphicFrameLocks noGrp="1"/>
          </p:cNvGraphicFramePr>
          <p:nvPr>
            <p:extLst>
              <p:ext uri="{D42A27DB-BD31-4B8C-83A1-F6EECF244321}">
                <p14:modId xmlns:p14="http://schemas.microsoft.com/office/powerpoint/2010/main" val="1252001185"/>
              </p:ext>
            </p:extLst>
          </p:nvPr>
        </p:nvGraphicFramePr>
        <p:xfrm>
          <a:off x="6405309" y="2211150"/>
          <a:ext cx="5116062" cy="3734655"/>
        </p:xfrm>
        <a:graphic>
          <a:graphicData uri="http://schemas.openxmlformats.org/drawingml/2006/table">
            <a:tbl>
              <a:tblPr firstRow="1" firstCol="1" lastRow="1" lastCol="1" bandRow="1" bandCol="1">
                <a:tableStyleId>{5C22544A-7EE6-4342-B048-85BDC9FD1C3A}</a:tableStyleId>
              </a:tblPr>
              <a:tblGrid>
                <a:gridCol w="3478920">
                  <a:extLst>
                    <a:ext uri="{9D8B030D-6E8A-4147-A177-3AD203B41FA5}">
                      <a16:colId xmlns:a16="http://schemas.microsoft.com/office/drawing/2014/main" val="3413036968"/>
                    </a:ext>
                  </a:extLst>
                </a:gridCol>
                <a:gridCol w="863600">
                  <a:extLst>
                    <a:ext uri="{9D8B030D-6E8A-4147-A177-3AD203B41FA5}">
                      <a16:colId xmlns:a16="http://schemas.microsoft.com/office/drawing/2014/main" val="688767101"/>
                    </a:ext>
                  </a:extLst>
                </a:gridCol>
                <a:gridCol w="773542">
                  <a:extLst>
                    <a:ext uri="{9D8B030D-6E8A-4147-A177-3AD203B41FA5}">
                      <a16:colId xmlns:a16="http://schemas.microsoft.com/office/drawing/2014/main" val="870967777"/>
                    </a:ext>
                  </a:extLst>
                </a:gridCol>
              </a:tblGrid>
              <a:tr h="566655">
                <a:tc>
                  <a:txBody>
                    <a:bodyPr/>
                    <a:lstStyle/>
                    <a:p>
                      <a:pPr marL="72000" indent="0" algn="l">
                        <a:spcBef>
                          <a:spcPts val="1200"/>
                        </a:spcBef>
                        <a:spcAft>
                          <a:spcPts val="1200"/>
                        </a:spcAft>
                      </a:pPr>
                      <a:r>
                        <a:rPr lang="en-GB" sz="1400" b="1" dirty="0">
                          <a:effectLst/>
                        </a:rPr>
                        <a:t>Suggestions</a:t>
                      </a:r>
                      <a:r>
                        <a:rPr lang="en-GB" sz="1400" b="1" spc="85" dirty="0">
                          <a:effectLst/>
                        </a:rPr>
                        <a:t> </a:t>
                      </a:r>
                      <a:r>
                        <a:rPr lang="en-GB" sz="1400" b="1" dirty="0">
                          <a:effectLst/>
                        </a:rPr>
                        <a:t>to</a:t>
                      </a:r>
                      <a:r>
                        <a:rPr lang="en-GB" sz="1400" b="1" spc="75" dirty="0">
                          <a:effectLst/>
                        </a:rPr>
                        <a:t> </a:t>
                      </a:r>
                      <a:r>
                        <a:rPr lang="en-GB" sz="1400" b="1" dirty="0">
                          <a:effectLst/>
                        </a:rPr>
                        <a:t>improve</a:t>
                      </a:r>
                      <a:r>
                        <a:rPr lang="en-GB" sz="1400" b="1" spc="75" dirty="0">
                          <a:effectLst/>
                        </a:rPr>
                        <a:t> </a:t>
                      </a:r>
                      <a:r>
                        <a:rPr lang="en-GB" sz="1400" b="1" spc="-10" dirty="0">
                          <a:effectLst/>
                        </a:rPr>
                        <a:t>training</a:t>
                      </a:r>
                      <a:endParaRPr lang="en-GB" sz="12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65100" marR="155575" algn="ctr">
                        <a:spcBef>
                          <a:spcPts val="1200"/>
                        </a:spcBef>
                        <a:spcAft>
                          <a:spcPts val="1200"/>
                        </a:spcAft>
                      </a:pPr>
                      <a:r>
                        <a:rPr lang="en-GB" sz="1400" b="1" spc="-10" dirty="0">
                          <a:effectLst/>
                        </a:rPr>
                        <a:t>Count</a:t>
                      </a:r>
                      <a:endParaRPr lang="en-GB" sz="12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44450" marR="36195" algn="ctr">
                        <a:spcBef>
                          <a:spcPts val="1200"/>
                        </a:spcBef>
                        <a:spcAft>
                          <a:spcPts val="1200"/>
                        </a:spcAft>
                      </a:pPr>
                      <a:r>
                        <a:rPr lang="en-GB" sz="1400" b="1" dirty="0">
                          <a:effectLst/>
                        </a:rPr>
                        <a:t>%</a:t>
                      </a:r>
                      <a:r>
                        <a:rPr lang="en-GB" sz="1400" b="1" spc="70" dirty="0">
                          <a:effectLst/>
                        </a:rPr>
                        <a:t> </a:t>
                      </a:r>
                      <a:r>
                        <a:rPr lang="en-GB" sz="1400" b="1" dirty="0">
                          <a:effectLst/>
                        </a:rPr>
                        <a:t>of</a:t>
                      </a:r>
                      <a:r>
                        <a:rPr lang="en-GB" sz="1400" b="1" spc="60" dirty="0">
                          <a:effectLst/>
                        </a:rPr>
                        <a:t> </a:t>
                      </a:r>
                      <a:r>
                        <a:rPr lang="en-GB" sz="1400" b="1" spc="-25" dirty="0">
                          <a:effectLst/>
                        </a:rPr>
                        <a:t>KWs</a:t>
                      </a:r>
                      <a:endParaRPr lang="en-GB" sz="12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2961446"/>
                  </a:ext>
                </a:extLst>
              </a:tr>
              <a:tr h="396000">
                <a:tc>
                  <a:txBody>
                    <a:bodyPr/>
                    <a:lstStyle/>
                    <a:p>
                      <a:pPr marL="72000" algn="l">
                        <a:spcBef>
                          <a:spcPts val="1200"/>
                        </a:spcBef>
                        <a:spcAft>
                          <a:spcPts val="1200"/>
                        </a:spcAft>
                      </a:pPr>
                      <a:r>
                        <a:rPr lang="en-GB" sz="1400" b="0" dirty="0">
                          <a:effectLst/>
                        </a:rPr>
                        <a:t>N/A</a:t>
                      </a:r>
                      <a:r>
                        <a:rPr lang="en-GB" sz="1400" b="0" spc="-55" dirty="0">
                          <a:effectLst/>
                        </a:rPr>
                        <a:t> </a:t>
                      </a:r>
                      <a:r>
                        <a:rPr lang="en-GB" sz="1400" b="0" dirty="0">
                          <a:effectLst/>
                        </a:rPr>
                        <a:t>/</a:t>
                      </a:r>
                      <a:r>
                        <a:rPr lang="en-GB" sz="1400" b="0" spc="25" dirty="0">
                          <a:effectLst/>
                        </a:rPr>
                        <a:t> </a:t>
                      </a:r>
                      <a:r>
                        <a:rPr lang="en-GB" sz="1400" b="0" spc="-10" dirty="0">
                          <a:effectLst/>
                        </a:rPr>
                        <a:t>nothing</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63830" marR="155575" algn="ctr">
                        <a:spcBef>
                          <a:spcPts val="1200"/>
                        </a:spcBef>
                        <a:spcAft>
                          <a:spcPts val="1200"/>
                        </a:spcAft>
                      </a:pPr>
                      <a:r>
                        <a:rPr lang="en-GB" sz="1400" b="0" spc="-25" dirty="0">
                          <a:solidFill>
                            <a:schemeClr val="bg1"/>
                          </a:solidFill>
                          <a:effectLst/>
                        </a:rPr>
                        <a:t>12</a:t>
                      </a:r>
                      <a:endParaRPr lang="en-GB" sz="120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44450" marR="32385" algn="ctr">
                        <a:spcBef>
                          <a:spcPts val="1200"/>
                        </a:spcBef>
                        <a:spcAft>
                          <a:spcPts val="1200"/>
                        </a:spcAft>
                      </a:pPr>
                      <a:r>
                        <a:rPr lang="en-GB" sz="1400" b="0" spc="-25" dirty="0">
                          <a:solidFill>
                            <a:schemeClr val="bg1"/>
                          </a:solidFill>
                          <a:effectLst/>
                        </a:rPr>
                        <a:t>60%</a:t>
                      </a:r>
                      <a:endParaRPr lang="en-GB" sz="120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5">
                        <a:lumMod val="75000"/>
                      </a:schemeClr>
                    </a:solidFill>
                  </a:tcPr>
                </a:tc>
                <a:extLst>
                  <a:ext uri="{0D108BD9-81ED-4DB2-BD59-A6C34878D82A}">
                    <a16:rowId xmlns:a16="http://schemas.microsoft.com/office/drawing/2014/main" val="2255289863"/>
                  </a:ext>
                </a:extLst>
              </a:tr>
              <a:tr h="396000">
                <a:tc>
                  <a:txBody>
                    <a:bodyPr/>
                    <a:lstStyle/>
                    <a:p>
                      <a:pPr marL="72000" algn="l">
                        <a:spcBef>
                          <a:spcPts val="1200"/>
                        </a:spcBef>
                        <a:spcAft>
                          <a:spcPts val="1200"/>
                        </a:spcAft>
                      </a:pPr>
                      <a:r>
                        <a:rPr lang="en-GB" sz="1400" b="0" dirty="0">
                          <a:effectLst/>
                        </a:rPr>
                        <a:t>Face</a:t>
                      </a:r>
                      <a:r>
                        <a:rPr lang="en-GB" sz="1400" b="0" spc="120" dirty="0">
                          <a:effectLst/>
                        </a:rPr>
                        <a:t>-</a:t>
                      </a:r>
                      <a:r>
                        <a:rPr lang="en-GB" sz="1400" b="0" dirty="0">
                          <a:effectLst/>
                        </a:rPr>
                        <a:t>to</a:t>
                      </a:r>
                      <a:r>
                        <a:rPr lang="en-GB" sz="1400" b="0" spc="125" dirty="0">
                          <a:effectLst/>
                        </a:rPr>
                        <a:t>-</a:t>
                      </a:r>
                      <a:r>
                        <a:rPr lang="en-GB" sz="1400" b="0" dirty="0">
                          <a:effectLst/>
                        </a:rPr>
                        <a:t>face</a:t>
                      </a:r>
                      <a:r>
                        <a:rPr lang="en-GB" sz="1400" b="0" spc="120" dirty="0">
                          <a:effectLst/>
                        </a:rPr>
                        <a:t> </a:t>
                      </a:r>
                      <a:r>
                        <a:rPr lang="en-GB" sz="1400" b="0" spc="-10" dirty="0">
                          <a:effectLst/>
                        </a:rPr>
                        <a:t>training</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5715" algn="ctr">
                        <a:spcBef>
                          <a:spcPts val="1200"/>
                        </a:spcBef>
                        <a:spcAft>
                          <a:spcPts val="1200"/>
                        </a:spcAft>
                      </a:pPr>
                      <a:r>
                        <a:rPr lang="en-GB" sz="1400" b="0" dirty="0">
                          <a:solidFill>
                            <a:schemeClr val="tx1"/>
                          </a:solidFill>
                          <a:effectLst/>
                        </a:rPr>
                        <a:t>3</a:t>
                      </a:r>
                      <a:endParaRPr lang="en-GB" sz="1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marL="44450" marR="32385" algn="ctr">
                        <a:spcBef>
                          <a:spcPts val="1200"/>
                        </a:spcBef>
                        <a:spcAft>
                          <a:spcPts val="1200"/>
                        </a:spcAft>
                      </a:pPr>
                      <a:r>
                        <a:rPr lang="en-GB" sz="1400" b="0" spc="-25" dirty="0">
                          <a:solidFill>
                            <a:schemeClr val="tx1"/>
                          </a:solidFill>
                          <a:effectLst/>
                        </a:rPr>
                        <a:t>15%</a:t>
                      </a:r>
                      <a:endParaRPr lang="en-GB" sz="1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extLst>
                  <a:ext uri="{0D108BD9-81ED-4DB2-BD59-A6C34878D82A}">
                    <a16:rowId xmlns:a16="http://schemas.microsoft.com/office/drawing/2014/main" val="1168499769"/>
                  </a:ext>
                </a:extLst>
              </a:tr>
              <a:tr h="396000">
                <a:tc>
                  <a:txBody>
                    <a:bodyPr/>
                    <a:lstStyle/>
                    <a:p>
                      <a:pPr marL="72000" algn="l">
                        <a:spcBef>
                          <a:spcPts val="1200"/>
                        </a:spcBef>
                        <a:spcAft>
                          <a:spcPts val="1200"/>
                        </a:spcAft>
                      </a:pPr>
                      <a:r>
                        <a:rPr lang="en-GB" sz="1400" b="0" dirty="0">
                          <a:effectLst/>
                        </a:rPr>
                        <a:t>Clarity</a:t>
                      </a:r>
                      <a:r>
                        <a:rPr lang="en-GB" sz="1400" b="0" spc="95" dirty="0">
                          <a:effectLst/>
                        </a:rPr>
                        <a:t> </a:t>
                      </a:r>
                      <a:r>
                        <a:rPr lang="en-GB" sz="1400" b="0" dirty="0">
                          <a:effectLst/>
                        </a:rPr>
                        <a:t>of</a:t>
                      </a:r>
                      <a:r>
                        <a:rPr lang="en-GB" sz="1400" b="0" spc="80" dirty="0">
                          <a:effectLst/>
                        </a:rPr>
                        <a:t> </a:t>
                      </a:r>
                      <a:r>
                        <a:rPr lang="en-GB" sz="1400" b="0" spc="-10" dirty="0">
                          <a:effectLst/>
                        </a:rPr>
                        <a:t>content</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5715" algn="ctr">
                        <a:spcBef>
                          <a:spcPts val="1200"/>
                        </a:spcBef>
                        <a:spcAft>
                          <a:spcPts val="1200"/>
                        </a:spcAft>
                      </a:pPr>
                      <a:r>
                        <a:rPr lang="en-GB" sz="1400" b="0" dirty="0">
                          <a:solidFill>
                            <a:schemeClr val="tx1"/>
                          </a:solidFill>
                          <a:effectLst/>
                        </a:rPr>
                        <a:t>1</a:t>
                      </a:r>
                      <a:endParaRPr lang="en-GB" sz="1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44450" marR="32385" algn="ctr">
                        <a:spcBef>
                          <a:spcPts val="1200"/>
                        </a:spcBef>
                        <a:spcAft>
                          <a:spcPts val="1200"/>
                        </a:spcAft>
                      </a:pPr>
                      <a:r>
                        <a:rPr lang="en-GB" sz="1400" b="0" spc="-25" dirty="0">
                          <a:solidFill>
                            <a:schemeClr val="tx1"/>
                          </a:solidFill>
                          <a:effectLst/>
                        </a:rPr>
                        <a:t>5%</a:t>
                      </a:r>
                      <a:endParaRPr lang="en-GB" sz="1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3520621949"/>
                  </a:ext>
                </a:extLst>
              </a:tr>
              <a:tr h="396000">
                <a:tc>
                  <a:txBody>
                    <a:bodyPr/>
                    <a:lstStyle/>
                    <a:p>
                      <a:pPr marL="72000" algn="l">
                        <a:spcBef>
                          <a:spcPts val="1200"/>
                        </a:spcBef>
                        <a:spcAft>
                          <a:spcPts val="1200"/>
                        </a:spcAft>
                      </a:pPr>
                      <a:r>
                        <a:rPr lang="en-GB" sz="1400" b="0" dirty="0">
                          <a:effectLst/>
                        </a:rPr>
                        <a:t>Offer</a:t>
                      </a:r>
                      <a:r>
                        <a:rPr lang="en-GB" sz="1400" b="0" spc="60" dirty="0">
                          <a:effectLst/>
                        </a:rPr>
                        <a:t> </a:t>
                      </a:r>
                      <a:r>
                        <a:rPr lang="en-GB" sz="1400" b="0" dirty="0">
                          <a:effectLst/>
                        </a:rPr>
                        <a:t>more</a:t>
                      </a:r>
                      <a:r>
                        <a:rPr lang="en-GB" sz="1400" b="0" spc="85" dirty="0">
                          <a:effectLst/>
                        </a:rPr>
                        <a:t> </a:t>
                      </a:r>
                      <a:r>
                        <a:rPr lang="en-GB" sz="1400" b="0" dirty="0">
                          <a:effectLst/>
                        </a:rPr>
                        <a:t>practical</a:t>
                      </a:r>
                      <a:r>
                        <a:rPr lang="en-GB" sz="1400" b="0" spc="10" dirty="0">
                          <a:effectLst/>
                        </a:rPr>
                        <a:t> </a:t>
                      </a:r>
                      <a:r>
                        <a:rPr lang="en-GB" sz="1400" b="0" dirty="0">
                          <a:effectLst/>
                        </a:rPr>
                        <a:t>solutions</a:t>
                      </a:r>
                      <a:r>
                        <a:rPr lang="en-GB" sz="1400" b="0" spc="95" dirty="0">
                          <a:effectLst/>
                        </a:rPr>
                        <a:t> </a:t>
                      </a:r>
                      <a:r>
                        <a:rPr lang="en-GB" sz="1400" b="0" dirty="0">
                          <a:effectLst/>
                        </a:rPr>
                        <a:t>/</a:t>
                      </a:r>
                      <a:r>
                        <a:rPr lang="en-GB" sz="1400" b="0" spc="70" dirty="0">
                          <a:effectLst/>
                        </a:rPr>
                        <a:t> </a:t>
                      </a:r>
                      <a:r>
                        <a:rPr lang="en-GB" sz="1400" b="0" dirty="0">
                          <a:effectLst/>
                        </a:rPr>
                        <a:t>more</a:t>
                      </a:r>
                      <a:r>
                        <a:rPr lang="en-GB" sz="1400" b="0" spc="85" dirty="0">
                          <a:effectLst/>
                        </a:rPr>
                        <a:t> </a:t>
                      </a:r>
                      <a:r>
                        <a:rPr lang="en-GB" sz="1400" b="0" spc="-10" dirty="0">
                          <a:effectLst/>
                        </a:rPr>
                        <a:t>detail</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5715" algn="ctr">
                        <a:spcBef>
                          <a:spcPts val="1200"/>
                        </a:spcBef>
                        <a:spcAft>
                          <a:spcPts val="1200"/>
                        </a:spcAft>
                      </a:pPr>
                      <a:r>
                        <a:rPr lang="en-GB" sz="1400" b="0" dirty="0">
                          <a:solidFill>
                            <a:schemeClr val="tx1"/>
                          </a:solidFill>
                          <a:effectLst/>
                        </a:rPr>
                        <a:t>1</a:t>
                      </a:r>
                      <a:endParaRPr lang="en-GB" sz="1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44450" marR="32385" algn="ctr">
                        <a:spcBef>
                          <a:spcPts val="1200"/>
                        </a:spcBef>
                        <a:spcAft>
                          <a:spcPts val="1200"/>
                        </a:spcAft>
                      </a:pPr>
                      <a:r>
                        <a:rPr lang="en-GB" sz="1400" b="0" spc="-25" dirty="0">
                          <a:solidFill>
                            <a:schemeClr val="tx1"/>
                          </a:solidFill>
                          <a:effectLst/>
                        </a:rPr>
                        <a:t>5%</a:t>
                      </a:r>
                      <a:endParaRPr lang="en-GB" sz="1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2878471254"/>
                  </a:ext>
                </a:extLst>
              </a:tr>
              <a:tr h="396000">
                <a:tc>
                  <a:txBody>
                    <a:bodyPr/>
                    <a:lstStyle/>
                    <a:p>
                      <a:pPr marL="72000" algn="l">
                        <a:spcBef>
                          <a:spcPts val="1200"/>
                        </a:spcBef>
                        <a:spcAft>
                          <a:spcPts val="1200"/>
                        </a:spcAft>
                      </a:pPr>
                      <a:r>
                        <a:rPr lang="en-GB" sz="1400" b="0" dirty="0">
                          <a:effectLst/>
                        </a:rPr>
                        <a:t>Tutor</a:t>
                      </a:r>
                      <a:r>
                        <a:rPr lang="en-GB" sz="1400" b="0" spc="20" dirty="0">
                          <a:effectLst/>
                        </a:rPr>
                        <a:t> </a:t>
                      </a:r>
                      <a:r>
                        <a:rPr lang="en-GB" sz="1400" b="0" dirty="0">
                          <a:effectLst/>
                        </a:rPr>
                        <a:t>led</a:t>
                      </a:r>
                      <a:r>
                        <a:rPr lang="en-GB" sz="1400" b="0" spc="-25" dirty="0">
                          <a:effectLst/>
                        </a:rPr>
                        <a:t> </a:t>
                      </a:r>
                      <a:r>
                        <a:rPr lang="en-GB" sz="1400" b="0" spc="-10" dirty="0">
                          <a:effectLst/>
                        </a:rPr>
                        <a:t>training</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5715" algn="ctr">
                        <a:spcBef>
                          <a:spcPts val="1200"/>
                        </a:spcBef>
                        <a:spcAft>
                          <a:spcPts val="1200"/>
                        </a:spcAft>
                      </a:pPr>
                      <a:r>
                        <a:rPr lang="en-GB" sz="1400" b="0" dirty="0">
                          <a:solidFill>
                            <a:schemeClr val="tx1"/>
                          </a:solidFill>
                          <a:effectLst/>
                        </a:rPr>
                        <a:t>1</a:t>
                      </a:r>
                      <a:endParaRPr lang="en-GB" sz="1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44450" marR="32385" algn="ctr">
                        <a:spcBef>
                          <a:spcPts val="1200"/>
                        </a:spcBef>
                        <a:spcAft>
                          <a:spcPts val="1200"/>
                        </a:spcAft>
                      </a:pPr>
                      <a:r>
                        <a:rPr lang="en-GB" sz="1400" b="0" spc="-25" dirty="0">
                          <a:solidFill>
                            <a:schemeClr val="tx1"/>
                          </a:solidFill>
                          <a:effectLst/>
                        </a:rPr>
                        <a:t>5%</a:t>
                      </a:r>
                      <a:endParaRPr lang="en-GB" sz="1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1035817595"/>
                  </a:ext>
                </a:extLst>
              </a:tr>
              <a:tr h="396000">
                <a:tc>
                  <a:txBody>
                    <a:bodyPr/>
                    <a:lstStyle/>
                    <a:p>
                      <a:pPr marL="72000" algn="l">
                        <a:spcBef>
                          <a:spcPts val="1200"/>
                        </a:spcBef>
                        <a:spcAft>
                          <a:spcPts val="1200"/>
                        </a:spcAft>
                      </a:pPr>
                      <a:r>
                        <a:rPr lang="en-GB" sz="1400" b="0" dirty="0">
                          <a:effectLst/>
                        </a:rPr>
                        <a:t>Provide</a:t>
                      </a:r>
                      <a:r>
                        <a:rPr lang="en-GB" sz="1400" b="0" spc="105" dirty="0">
                          <a:effectLst/>
                        </a:rPr>
                        <a:t> </a:t>
                      </a:r>
                      <a:r>
                        <a:rPr lang="en-GB" sz="1400" b="0" dirty="0">
                          <a:effectLst/>
                        </a:rPr>
                        <a:t>real</a:t>
                      </a:r>
                      <a:r>
                        <a:rPr lang="en-GB" sz="1400" b="0" spc="35" dirty="0">
                          <a:effectLst/>
                        </a:rPr>
                        <a:t> </a:t>
                      </a:r>
                      <a:r>
                        <a:rPr lang="en-GB" sz="1400" b="0" dirty="0">
                          <a:effectLst/>
                        </a:rPr>
                        <a:t>life</a:t>
                      </a:r>
                      <a:r>
                        <a:rPr lang="en-GB" sz="1400" b="0" spc="105" dirty="0">
                          <a:effectLst/>
                        </a:rPr>
                        <a:t> </a:t>
                      </a:r>
                      <a:r>
                        <a:rPr lang="en-GB" sz="1400" b="0" spc="-10" dirty="0">
                          <a:effectLst/>
                        </a:rPr>
                        <a:t>examples/stories</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5715" algn="ctr">
                        <a:spcBef>
                          <a:spcPts val="1200"/>
                        </a:spcBef>
                        <a:spcAft>
                          <a:spcPts val="1200"/>
                        </a:spcAft>
                      </a:pPr>
                      <a:r>
                        <a:rPr lang="en-GB" sz="1400" b="0" dirty="0">
                          <a:solidFill>
                            <a:schemeClr val="tx1"/>
                          </a:solidFill>
                          <a:effectLst/>
                        </a:rPr>
                        <a:t>1</a:t>
                      </a:r>
                      <a:endParaRPr lang="en-GB" sz="1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44450" marR="32385" algn="ctr">
                        <a:spcBef>
                          <a:spcPts val="1200"/>
                        </a:spcBef>
                        <a:spcAft>
                          <a:spcPts val="1200"/>
                        </a:spcAft>
                      </a:pPr>
                      <a:r>
                        <a:rPr lang="en-GB" sz="1400" b="0" spc="-25" dirty="0">
                          <a:solidFill>
                            <a:schemeClr val="tx1"/>
                          </a:solidFill>
                          <a:effectLst/>
                        </a:rPr>
                        <a:t>5%</a:t>
                      </a:r>
                      <a:endParaRPr lang="en-GB" sz="1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4259116161"/>
                  </a:ext>
                </a:extLst>
              </a:tr>
              <a:tr h="396000">
                <a:tc>
                  <a:txBody>
                    <a:bodyPr/>
                    <a:lstStyle/>
                    <a:p>
                      <a:pPr marL="72000" algn="l">
                        <a:spcBef>
                          <a:spcPts val="1200"/>
                        </a:spcBef>
                        <a:spcAft>
                          <a:spcPts val="1200"/>
                        </a:spcAft>
                      </a:pPr>
                      <a:r>
                        <a:rPr lang="en-GB" sz="1400" b="0" dirty="0">
                          <a:effectLst/>
                        </a:rPr>
                        <a:t>Exposure</a:t>
                      </a:r>
                      <a:r>
                        <a:rPr lang="en-GB" sz="1400" b="0" spc="65" dirty="0">
                          <a:effectLst/>
                        </a:rPr>
                        <a:t> </a:t>
                      </a:r>
                      <a:r>
                        <a:rPr lang="en-GB" sz="1400" b="0" dirty="0">
                          <a:effectLst/>
                        </a:rPr>
                        <a:t>to</a:t>
                      </a:r>
                      <a:r>
                        <a:rPr lang="en-GB" sz="1400" b="0" spc="70" dirty="0">
                          <a:effectLst/>
                        </a:rPr>
                        <a:t> </a:t>
                      </a:r>
                      <a:r>
                        <a:rPr lang="en-GB" sz="1400" b="0" dirty="0">
                          <a:effectLst/>
                        </a:rPr>
                        <a:t>new</a:t>
                      </a:r>
                      <a:r>
                        <a:rPr lang="en-GB" sz="1400" b="0" spc="35" dirty="0">
                          <a:effectLst/>
                        </a:rPr>
                        <a:t> </a:t>
                      </a:r>
                      <a:r>
                        <a:rPr lang="en-GB" sz="1400" b="0" spc="-10" dirty="0">
                          <a:effectLst/>
                        </a:rPr>
                        <a:t>learning</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5715" algn="ctr">
                        <a:spcBef>
                          <a:spcPts val="1200"/>
                        </a:spcBef>
                        <a:spcAft>
                          <a:spcPts val="1200"/>
                        </a:spcAft>
                      </a:pPr>
                      <a:r>
                        <a:rPr lang="en-GB" sz="1400" b="0" dirty="0">
                          <a:solidFill>
                            <a:schemeClr val="tx1"/>
                          </a:solidFill>
                          <a:effectLst/>
                        </a:rPr>
                        <a:t>1</a:t>
                      </a:r>
                      <a:endParaRPr lang="en-GB" sz="1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44450" marR="32385" algn="ctr">
                        <a:spcBef>
                          <a:spcPts val="1200"/>
                        </a:spcBef>
                        <a:spcAft>
                          <a:spcPts val="1200"/>
                        </a:spcAft>
                      </a:pPr>
                      <a:r>
                        <a:rPr lang="en-GB" sz="1400" b="0" spc="-25" dirty="0">
                          <a:solidFill>
                            <a:schemeClr val="tx1"/>
                          </a:solidFill>
                          <a:effectLst/>
                        </a:rPr>
                        <a:t>5%</a:t>
                      </a:r>
                      <a:endParaRPr lang="en-GB" sz="1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4183946246"/>
                  </a:ext>
                </a:extLst>
              </a:tr>
              <a:tr h="396000">
                <a:tc>
                  <a:txBody>
                    <a:bodyPr/>
                    <a:lstStyle/>
                    <a:p>
                      <a:pPr marL="72000" algn="l">
                        <a:spcBef>
                          <a:spcPts val="1200"/>
                        </a:spcBef>
                        <a:spcAft>
                          <a:spcPts val="1200"/>
                        </a:spcAft>
                      </a:pPr>
                      <a:r>
                        <a:rPr lang="en-GB" sz="1400" b="0" dirty="0">
                          <a:effectLst/>
                        </a:rPr>
                        <a:t>Look</a:t>
                      </a:r>
                      <a:r>
                        <a:rPr lang="en-GB" sz="1400" b="0" spc="25" dirty="0">
                          <a:effectLst/>
                        </a:rPr>
                        <a:t> </a:t>
                      </a:r>
                      <a:r>
                        <a:rPr lang="en-GB" sz="1400" b="0" dirty="0">
                          <a:effectLst/>
                        </a:rPr>
                        <a:t>at</a:t>
                      </a:r>
                      <a:r>
                        <a:rPr lang="en-GB" sz="1400" b="0" spc="80" dirty="0">
                          <a:effectLst/>
                        </a:rPr>
                        <a:t> </a:t>
                      </a:r>
                      <a:r>
                        <a:rPr lang="en-GB" sz="1400" b="0" dirty="0">
                          <a:effectLst/>
                        </a:rPr>
                        <a:t>wider</a:t>
                      </a:r>
                      <a:r>
                        <a:rPr lang="en-GB" sz="1400" b="0" spc="65" dirty="0">
                          <a:effectLst/>
                        </a:rPr>
                        <a:t> </a:t>
                      </a:r>
                      <a:r>
                        <a:rPr lang="en-GB" sz="1400" b="0" dirty="0">
                          <a:effectLst/>
                        </a:rPr>
                        <a:t>job</a:t>
                      </a:r>
                      <a:r>
                        <a:rPr lang="en-GB" sz="1400" b="0" spc="15" dirty="0">
                          <a:effectLst/>
                        </a:rPr>
                        <a:t> </a:t>
                      </a:r>
                      <a:r>
                        <a:rPr lang="en-GB" sz="1400" b="0" spc="-10" dirty="0">
                          <a:effectLst/>
                        </a:rPr>
                        <a:t>opportunities</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5715" algn="ctr">
                        <a:spcBef>
                          <a:spcPts val="1200"/>
                        </a:spcBef>
                        <a:spcAft>
                          <a:spcPts val="1200"/>
                        </a:spcAft>
                      </a:pPr>
                      <a:r>
                        <a:rPr lang="en-GB" sz="1400" b="0" dirty="0">
                          <a:solidFill>
                            <a:schemeClr val="tx1"/>
                          </a:solidFill>
                          <a:effectLst/>
                        </a:rPr>
                        <a:t>1</a:t>
                      </a:r>
                      <a:endParaRPr lang="en-GB" sz="1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44450" marR="32385" algn="ctr">
                        <a:spcBef>
                          <a:spcPts val="1200"/>
                        </a:spcBef>
                        <a:spcAft>
                          <a:spcPts val="1200"/>
                        </a:spcAft>
                      </a:pPr>
                      <a:r>
                        <a:rPr lang="en-GB" sz="1400" b="0" spc="-25" dirty="0">
                          <a:solidFill>
                            <a:schemeClr val="tx1"/>
                          </a:solidFill>
                          <a:effectLst/>
                        </a:rPr>
                        <a:t>5%</a:t>
                      </a:r>
                      <a:endParaRPr lang="en-GB" sz="12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498568746"/>
                  </a:ext>
                </a:extLst>
              </a:tr>
            </a:tbl>
          </a:graphicData>
        </a:graphic>
      </p:graphicFrame>
      <p:sp>
        <p:nvSpPr>
          <p:cNvPr id="5" name="TextBox 4">
            <a:extLst>
              <a:ext uri="{FF2B5EF4-FFF2-40B4-BE49-F238E27FC236}">
                <a16:creationId xmlns:a16="http://schemas.microsoft.com/office/drawing/2014/main" id="{27DA9EF0-AE77-77C1-10D5-5808D80E5633}"/>
              </a:ext>
            </a:extLst>
          </p:cNvPr>
          <p:cNvSpPr txBox="1"/>
          <p:nvPr/>
        </p:nvSpPr>
        <p:spPr>
          <a:xfrm>
            <a:off x="6324602" y="1422399"/>
            <a:ext cx="5052060" cy="646331"/>
          </a:xfrm>
          <a:prstGeom prst="rect">
            <a:avLst/>
          </a:prstGeom>
          <a:noFill/>
        </p:spPr>
        <p:txBody>
          <a:bodyPr wrap="square" rtlCol="0">
            <a:spAutoFit/>
          </a:bodyPr>
          <a:lstStyle/>
          <a:p>
            <a:r>
              <a:rPr lang="en-GB" b="1" dirty="0"/>
              <a:t>What more would you have liked from the training, or how would you improve it?</a:t>
            </a:r>
          </a:p>
        </p:txBody>
      </p:sp>
    </p:spTree>
    <p:extLst>
      <p:ext uri="{BB962C8B-B14F-4D97-AF65-F5344CB8AC3E}">
        <p14:creationId xmlns:p14="http://schemas.microsoft.com/office/powerpoint/2010/main" val="191185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5E35034B-0006-D4FA-BC63-480EEBEFDFBF}"/>
              </a:ext>
            </a:extLst>
          </p:cNvPr>
          <p:cNvSpPr txBox="1">
            <a:spLocks/>
          </p:cNvSpPr>
          <p:nvPr/>
        </p:nvSpPr>
        <p:spPr>
          <a:xfrm>
            <a:off x="932038" y="1536455"/>
            <a:ext cx="4554362" cy="1323439"/>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I’d prefer to do face-to-face. Helps with the feel of participants, getting quicker responses, and you can see development of person. Body language can tell you a lot. Digital doesn’t work for the older participants. It creates lots of barriers before we have even started.”</a:t>
            </a:r>
          </a:p>
        </p:txBody>
      </p:sp>
      <p:sp>
        <p:nvSpPr>
          <p:cNvPr id="4" name="Title 1">
            <a:extLst>
              <a:ext uri="{FF2B5EF4-FFF2-40B4-BE49-F238E27FC236}">
                <a16:creationId xmlns:a16="http://schemas.microsoft.com/office/drawing/2014/main" id="{F176F0CD-2A82-0080-8841-105DAE129616}"/>
              </a:ext>
            </a:extLst>
          </p:cNvPr>
          <p:cNvSpPr txBox="1">
            <a:spLocks/>
          </p:cNvSpPr>
          <p:nvPr/>
        </p:nvSpPr>
        <p:spPr>
          <a:xfrm>
            <a:off x="539999" y="540001"/>
            <a:ext cx="11112000" cy="1034462"/>
          </a:xfrm>
          <a:prstGeom prst="rect">
            <a:avLst/>
          </a:prstGeom>
        </p:spPr>
        <p:txBody>
          <a:bodyPr/>
          <a:lstStyle>
            <a:lvl1pPr algn="l" defTabSz="914400" rtl="0" eaLnBrk="1" latinLnBrk="0" hangingPunct="1">
              <a:lnSpc>
                <a:spcPts val="3600"/>
              </a:lnSpc>
              <a:spcBef>
                <a:spcPct val="0"/>
              </a:spcBef>
              <a:buNone/>
              <a:defRPr sz="3000" kern="1200">
                <a:solidFill>
                  <a:schemeClr val="tx2"/>
                </a:solidFill>
                <a:latin typeface="+mj-lt"/>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3000" b="0" i="0" u="none" strike="noStrike" kern="1200" cap="none" spc="0" normalizeH="0" baseline="0" noProof="0" dirty="0">
                <a:ln>
                  <a:noFill/>
                </a:ln>
                <a:solidFill>
                  <a:prstClr val="white"/>
                </a:solidFill>
                <a:effectLst/>
                <a:uLnTx/>
                <a:uFillTx/>
                <a:latin typeface="Arial"/>
                <a:ea typeface="+mj-ea"/>
                <a:cs typeface="+mj-cs"/>
              </a:rPr>
              <a:t>KW voices: suggested improvements</a:t>
            </a:r>
          </a:p>
        </p:txBody>
      </p:sp>
      <p:sp>
        <p:nvSpPr>
          <p:cNvPr id="8" name="Content Placeholder 1">
            <a:extLst>
              <a:ext uri="{FF2B5EF4-FFF2-40B4-BE49-F238E27FC236}">
                <a16:creationId xmlns:a16="http://schemas.microsoft.com/office/drawing/2014/main" id="{BA39C5C7-0ED2-1DF3-1B9A-D8523B88B5F3}"/>
              </a:ext>
            </a:extLst>
          </p:cNvPr>
          <p:cNvSpPr txBox="1">
            <a:spLocks/>
          </p:cNvSpPr>
          <p:nvPr/>
        </p:nvSpPr>
        <p:spPr>
          <a:xfrm>
            <a:off x="6094679" y="1536455"/>
            <a:ext cx="5202382" cy="2323418"/>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More contact with employers who prefer taking on older employees. We do get a lot of jobs that are more suited for younger participants where they require lots of digital skills.”</a:t>
            </a:r>
          </a:p>
        </p:txBody>
      </p:sp>
      <p:sp>
        <p:nvSpPr>
          <p:cNvPr id="6" name="TextBox 5">
            <a:extLst>
              <a:ext uri="{FF2B5EF4-FFF2-40B4-BE49-F238E27FC236}">
                <a16:creationId xmlns:a16="http://schemas.microsoft.com/office/drawing/2014/main" id="{BE20459E-CEFC-00FA-83B1-50796806A0B6}"/>
              </a:ext>
            </a:extLst>
          </p:cNvPr>
          <p:cNvSpPr txBox="1"/>
          <p:nvPr/>
        </p:nvSpPr>
        <p:spPr>
          <a:xfrm>
            <a:off x="464548" y="1164350"/>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AC345670-DFCD-A280-605A-A2D16249648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987504" y="3863245"/>
            <a:ext cx="5358938" cy="3062249"/>
          </a:xfrm>
          <a:prstGeom prst="rect">
            <a:avLst/>
          </a:prstGeom>
        </p:spPr>
      </p:pic>
      <p:sp>
        <p:nvSpPr>
          <p:cNvPr id="12" name="TextBox 11">
            <a:extLst>
              <a:ext uri="{FF2B5EF4-FFF2-40B4-BE49-F238E27FC236}">
                <a16:creationId xmlns:a16="http://schemas.microsoft.com/office/drawing/2014/main" id="{9C3139BB-A30D-75E0-C00B-B54869462F1E}"/>
              </a:ext>
            </a:extLst>
          </p:cNvPr>
          <p:cNvSpPr txBox="1"/>
          <p:nvPr/>
        </p:nvSpPr>
        <p:spPr>
          <a:xfrm>
            <a:off x="5656258" y="1164349"/>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Content Placeholder 1">
            <a:extLst>
              <a:ext uri="{FF2B5EF4-FFF2-40B4-BE49-F238E27FC236}">
                <a16:creationId xmlns:a16="http://schemas.microsoft.com/office/drawing/2014/main" id="{65E29B44-9B0D-BF7B-DB54-4381936D7686}"/>
              </a:ext>
            </a:extLst>
          </p:cNvPr>
          <p:cNvSpPr txBox="1">
            <a:spLocks/>
          </p:cNvSpPr>
          <p:nvPr/>
        </p:nvSpPr>
        <p:spPr>
          <a:xfrm>
            <a:off x="932038" y="3994581"/>
            <a:ext cx="4724220" cy="1034462"/>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On one side of the fence, we can build participants up, but we need to target employers as well and change their attitudes.”</a:t>
            </a:r>
          </a:p>
        </p:txBody>
      </p:sp>
      <p:sp>
        <p:nvSpPr>
          <p:cNvPr id="17" name="TextBox 16">
            <a:extLst>
              <a:ext uri="{FF2B5EF4-FFF2-40B4-BE49-F238E27FC236}">
                <a16:creationId xmlns:a16="http://schemas.microsoft.com/office/drawing/2014/main" id="{EE4A3B66-9E9C-C91F-2D9C-0A92B792EC63}"/>
              </a:ext>
            </a:extLst>
          </p:cNvPr>
          <p:cNvSpPr txBox="1"/>
          <p:nvPr/>
        </p:nvSpPr>
        <p:spPr>
          <a:xfrm>
            <a:off x="464548" y="3660411"/>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Content Placeholder 1">
            <a:extLst>
              <a:ext uri="{FF2B5EF4-FFF2-40B4-BE49-F238E27FC236}">
                <a16:creationId xmlns:a16="http://schemas.microsoft.com/office/drawing/2014/main" id="{51A30A08-D60B-A6DD-6E47-B564F457E20F}"/>
              </a:ext>
            </a:extLst>
          </p:cNvPr>
          <p:cNvSpPr txBox="1">
            <a:spLocks/>
          </p:cNvSpPr>
          <p:nvPr/>
        </p:nvSpPr>
        <p:spPr>
          <a:xfrm>
            <a:off x="892297" y="5438332"/>
            <a:ext cx="5202382" cy="1034462"/>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Additional workshops for over 50s.”</a:t>
            </a:r>
          </a:p>
        </p:txBody>
      </p:sp>
      <p:sp>
        <p:nvSpPr>
          <p:cNvPr id="13" name="TextBox 12">
            <a:extLst>
              <a:ext uri="{FF2B5EF4-FFF2-40B4-BE49-F238E27FC236}">
                <a16:creationId xmlns:a16="http://schemas.microsoft.com/office/drawing/2014/main" id="{07445DBA-EDA5-8970-A286-0E9006FFB6CF}"/>
              </a:ext>
            </a:extLst>
          </p:cNvPr>
          <p:cNvSpPr txBox="1"/>
          <p:nvPr/>
        </p:nvSpPr>
        <p:spPr>
          <a:xfrm>
            <a:off x="424807" y="5105655"/>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63417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399C8-4FAC-49D2-9631-F8CC6ADE7795}"/>
              </a:ext>
            </a:extLst>
          </p:cNvPr>
          <p:cNvSpPr>
            <a:spLocks noGrp="1"/>
          </p:cNvSpPr>
          <p:nvPr>
            <p:ph type="ctrTitle"/>
          </p:nvPr>
        </p:nvSpPr>
        <p:spPr/>
        <p:txBody>
          <a:bodyPr>
            <a:normAutofit/>
          </a:bodyPr>
          <a:lstStyle/>
          <a:p>
            <a:r>
              <a:rPr lang="en-GB" dirty="0"/>
              <a:t>Research approach</a:t>
            </a:r>
          </a:p>
        </p:txBody>
      </p:sp>
      <p:sp>
        <p:nvSpPr>
          <p:cNvPr id="5" name="Subtitle 4">
            <a:extLst>
              <a:ext uri="{FF2B5EF4-FFF2-40B4-BE49-F238E27FC236}">
                <a16:creationId xmlns:a16="http://schemas.microsoft.com/office/drawing/2014/main" id="{4B42F61D-6394-4A9D-AA17-22D25C92E488}"/>
              </a:ext>
            </a:extLst>
          </p:cNvPr>
          <p:cNvSpPr>
            <a:spLocks noGrp="1"/>
          </p:cNvSpPr>
          <p:nvPr>
            <p:ph type="subTitle" idx="1"/>
          </p:nvPr>
        </p:nvSpPr>
        <p:spPr/>
        <p:txBody>
          <a:bodyPr/>
          <a:lstStyle/>
          <a:p>
            <a:r>
              <a:rPr lang="en-GB" dirty="0"/>
              <a:t>Clients</a:t>
            </a:r>
          </a:p>
        </p:txBody>
      </p:sp>
    </p:spTree>
    <p:extLst>
      <p:ext uri="{BB962C8B-B14F-4D97-AF65-F5344CB8AC3E}">
        <p14:creationId xmlns:p14="http://schemas.microsoft.com/office/powerpoint/2010/main" val="2386344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Evaluation: context</a:t>
            </a:r>
          </a:p>
        </p:txBody>
      </p:sp>
      <p:sp>
        <p:nvSpPr>
          <p:cNvPr id="5" name="Content Placeholder 2">
            <a:extLst>
              <a:ext uri="{FF2B5EF4-FFF2-40B4-BE49-F238E27FC236}">
                <a16:creationId xmlns:a16="http://schemas.microsoft.com/office/drawing/2014/main" id="{6ECFEE8C-CF93-2A9B-D7F6-647448222319}"/>
              </a:ext>
            </a:extLst>
          </p:cNvPr>
          <p:cNvSpPr txBox="1">
            <a:spLocks/>
          </p:cNvSpPr>
          <p:nvPr/>
        </p:nvSpPr>
        <p:spPr>
          <a:xfrm>
            <a:off x="539999" y="1283233"/>
            <a:ext cx="5400000" cy="4303453"/>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dirty="0"/>
              <a:t>Ingeus conducted a baseline survey with clients aged 50+ by phone in July/Aug 2021 </a:t>
            </a:r>
          </a:p>
          <a:p>
            <a:pPr marL="0" lvl="1" indent="0">
              <a:buFont typeface="Symbol" panose="05050102010706020507" pitchFamily="18" charset="2"/>
              <a:buNone/>
            </a:pPr>
            <a:r>
              <a:rPr lang="en-GB" dirty="0"/>
              <a:t>Follow-up in Dec/Jan 2022 to measure ‘distance travelled’</a:t>
            </a:r>
          </a:p>
          <a:p>
            <a:pPr marL="0" lvl="1" indent="0">
              <a:buNone/>
            </a:pPr>
            <a:r>
              <a:rPr lang="en-US" dirty="0"/>
              <a:t>Survey targeted WHP starters between October 2020 and April 2021 </a:t>
            </a:r>
          </a:p>
          <a:p>
            <a:pPr marL="0" lvl="1" indent="0">
              <a:buNone/>
            </a:pPr>
            <a:r>
              <a:rPr lang="en-US" dirty="0"/>
              <a:t>Respondents on WHP long enough to have a view on support received and likely to be on WHP for the follow-up survey</a:t>
            </a:r>
          </a:p>
          <a:p>
            <a:pPr marL="0" lvl="1" indent="0">
              <a:buFont typeface="Symbol" panose="05050102010706020507" pitchFamily="18" charset="2"/>
              <a:buNone/>
            </a:pPr>
            <a:r>
              <a:rPr lang="en-GB" dirty="0"/>
              <a:t>Questions covered: perceptions of barriers to work; motivations and confidence; and views on the support available via WHP </a:t>
            </a:r>
          </a:p>
          <a:p>
            <a:pPr marL="0" lvl="1" indent="0">
              <a:buFont typeface="Symbol" panose="05050102010706020507" pitchFamily="18" charset="2"/>
              <a:buNone/>
            </a:pPr>
            <a:r>
              <a:rPr lang="en-GB" dirty="0"/>
              <a:t> </a:t>
            </a:r>
          </a:p>
          <a:p>
            <a:pPr marL="0" lvl="1" indent="0">
              <a:buFont typeface="Symbol" panose="05050102010706020507" pitchFamily="18" charset="2"/>
              <a:buNone/>
            </a:pPr>
            <a:endParaRPr lang="en-GB" dirty="0"/>
          </a:p>
          <a:p>
            <a:pPr marL="0" lvl="1" indent="0">
              <a:buFont typeface="Symbol" panose="05050102010706020507" pitchFamily="18" charset="2"/>
              <a:buNone/>
            </a:pPr>
            <a:endParaRPr lang="en-GB" b="1" dirty="0">
              <a:solidFill>
                <a:schemeClr val="accent6">
                  <a:lumMod val="75000"/>
                </a:schemeClr>
              </a:solidFill>
            </a:endParaRPr>
          </a:p>
        </p:txBody>
      </p:sp>
      <p:sp>
        <p:nvSpPr>
          <p:cNvPr id="4" name="Rectangle 3">
            <a:extLst>
              <a:ext uri="{FF2B5EF4-FFF2-40B4-BE49-F238E27FC236}">
                <a16:creationId xmlns:a16="http://schemas.microsoft.com/office/drawing/2014/main" id="{B1787923-4473-C828-A05C-1966E9625644}"/>
              </a:ext>
            </a:extLst>
          </p:cNvPr>
          <p:cNvSpPr/>
          <p:nvPr/>
        </p:nvSpPr>
        <p:spPr>
          <a:xfrm>
            <a:off x="6251999" y="5080599"/>
            <a:ext cx="5400000" cy="953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dirty="0">
                <a:solidFill>
                  <a:schemeClr val="accent4"/>
                </a:solidFill>
              </a:rPr>
              <a:t>133</a:t>
            </a:r>
            <a:r>
              <a:rPr lang="en-GB" dirty="0">
                <a:solidFill>
                  <a:schemeClr val="bg1"/>
                </a:solidFill>
              </a:rPr>
              <a:t> baseline responses  </a:t>
            </a:r>
            <a:r>
              <a:rPr lang="en-GB" dirty="0">
                <a:solidFill>
                  <a:schemeClr val="accent4"/>
                </a:solidFill>
              </a:rPr>
              <a:t>39%  </a:t>
            </a:r>
            <a:r>
              <a:rPr lang="en-GB" dirty="0">
                <a:solidFill>
                  <a:schemeClr val="bg1"/>
                </a:solidFill>
              </a:rPr>
              <a:t>of clients in scope </a:t>
            </a:r>
            <a:r>
              <a:rPr lang="en-GB" dirty="0">
                <a:solidFill>
                  <a:schemeClr val="accent4"/>
                </a:solidFill>
              </a:rPr>
              <a:t>66</a:t>
            </a:r>
            <a:r>
              <a:rPr lang="en-GB" dirty="0">
                <a:solidFill>
                  <a:schemeClr val="accent6">
                    <a:lumMod val="75000"/>
                  </a:schemeClr>
                </a:solidFill>
              </a:rPr>
              <a:t> </a:t>
            </a:r>
            <a:r>
              <a:rPr lang="en-GB" dirty="0">
                <a:solidFill>
                  <a:schemeClr val="bg1"/>
                </a:solidFill>
              </a:rPr>
              <a:t>follow-up responses   </a:t>
            </a:r>
            <a:r>
              <a:rPr lang="en-GB" dirty="0">
                <a:solidFill>
                  <a:schemeClr val="accent4"/>
                </a:solidFill>
              </a:rPr>
              <a:t>19% </a:t>
            </a:r>
            <a:r>
              <a:rPr lang="en-GB" dirty="0"/>
              <a:t>of clients in scope</a:t>
            </a:r>
            <a:endParaRPr lang="en-GB" sz="1400" dirty="0">
              <a:solidFill>
                <a:schemeClr val="bg1"/>
              </a:solidFill>
            </a:endParaRPr>
          </a:p>
        </p:txBody>
      </p:sp>
      <p:sp>
        <p:nvSpPr>
          <p:cNvPr id="8" name="Content Placeholder 2">
            <a:extLst>
              <a:ext uri="{FF2B5EF4-FFF2-40B4-BE49-F238E27FC236}">
                <a16:creationId xmlns:a16="http://schemas.microsoft.com/office/drawing/2014/main" id="{881E31B7-623A-85C4-7C8E-8B8802506326}"/>
              </a:ext>
            </a:extLst>
          </p:cNvPr>
          <p:cNvSpPr txBox="1">
            <a:spLocks/>
          </p:cNvSpPr>
          <p:nvPr/>
        </p:nvSpPr>
        <p:spPr>
          <a:xfrm>
            <a:off x="6251999" y="1283233"/>
            <a:ext cx="5400000" cy="4303454"/>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dirty="0"/>
              <a:t>Survey results show that:</a:t>
            </a:r>
          </a:p>
          <a:p>
            <a:pPr lvl="1"/>
            <a:r>
              <a:rPr lang="en-GB" dirty="0"/>
              <a:t>Satisfaction fell between the baseline and follow-up survey on average and most of surveyed clients in the training areas </a:t>
            </a:r>
          </a:p>
          <a:p>
            <a:pPr lvl="1"/>
            <a:r>
              <a:rPr lang="en-GB" dirty="0"/>
              <a:t>Many barriers were perceived to have worsened, perhaps as a result of greater self-awareness</a:t>
            </a:r>
          </a:p>
        </p:txBody>
      </p:sp>
      <p:sp>
        <p:nvSpPr>
          <p:cNvPr id="11" name="Content Placeholder 2">
            <a:extLst>
              <a:ext uri="{FF2B5EF4-FFF2-40B4-BE49-F238E27FC236}">
                <a16:creationId xmlns:a16="http://schemas.microsoft.com/office/drawing/2014/main" id="{D52FCC6E-981A-ADDF-B4BF-321D2FB37661}"/>
              </a:ext>
            </a:extLst>
          </p:cNvPr>
          <p:cNvSpPr txBox="1">
            <a:spLocks/>
          </p:cNvSpPr>
          <p:nvPr/>
        </p:nvSpPr>
        <p:spPr>
          <a:xfrm>
            <a:off x="6407999" y="1057232"/>
            <a:ext cx="5400000" cy="4500000"/>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dirty="0"/>
              <a:t> </a:t>
            </a:r>
            <a:endParaRPr lang="en-GB" b="1" dirty="0">
              <a:solidFill>
                <a:schemeClr val="accent6">
                  <a:lumMod val="75000"/>
                </a:schemeClr>
              </a:solidFill>
            </a:endParaRPr>
          </a:p>
        </p:txBody>
      </p:sp>
    </p:spTree>
    <p:extLst>
      <p:ext uri="{BB962C8B-B14F-4D97-AF65-F5344CB8AC3E}">
        <p14:creationId xmlns:p14="http://schemas.microsoft.com/office/powerpoint/2010/main" val="3852883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Evaluation: challenges</a:t>
            </a:r>
          </a:p>
        </p:txBody>
      </p:sp>
      <p:sp>
        <p:nvSpPr>
          <p:cNvPr id="5" name="Content Placeholder 2">
            <a:extLst>
              <a:ext uri="{FF2B5EF4-FFF2-40B4-BE49-F238E27FC236}">
                <a16:creationId xmlns:a16="http://schemas.microsoft.com/office/drawing/2014/main" id="{6ECFEE8C-CF93-2A9B-D7F6-647448222319}"/>
              </a:ext>
            </a:extLst>
          </p:cNvPr>
          <p:cNvSpPr txBox="1">
            <a:spLocks/>
          </p:cNvSpPr>
          <p:nvPr/>
        </p:nvSpPr>
        <p:spPr>
          <a:xfrm>
            <a:off x="539999" y="1574463"/>
            <a:ext cx="5220000" cy="4012223"/>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dirty="0"/>
              <a:t>Respondents to surveys were on the WHP for four to nine months at the baseline and 9-14 months by the follow-up</a:t>
            </a:r>
          </a:p>
          <a:p>
            <a:pPr marL="0" lvl="1" indent="0">
              <a:buNone/>
            </a:pPr>
            <a:r>
              <a:rPr lang="en-GB" dirty="0"/>
              <a:t>If they had not found work, they more likely to have more complex barriers to work and be less satisfied with WHP</a:t>
            </a:r>
          </a:p>
          <a:p>
            <a:pPr marL="0" lvl="1" indent="0">
              <a:buNone/>
            </a:pPr>
            <a:r>
              <a:rPr lang="en-GB" dirty="0"/>
              <a:t>If they had moved into work, they were unlikely to respond to the follow-up survey</a:t>
            </a:r>
          </a:p>
          <a:p>
            <a:pPr marL="0" lvl="1" indent="0">
              <a:buNone/>
            </a:pPr>
            <a:endParaRPr lang="en-GB" dirty="0"/>
          </a:p>
          <a:p>
            <a:pPr marL="0" lvl="1" indent="0">
              <a:buFont typeface="Symbol" panose="05050102010706020507" pitchFamily="18" charset="2"/>
              <a:buNone/>
            </a:pPr>
            <a:r>
              <a:rPr lang="en-GB" dirty="0"/>
              <a:t> </a:t>
            </a:r>
          </a:p>
          <a:p>
            <a:pPr marL="0" lvl="1" indent="0">
              <a:buFont typeface="Symbol" panose="05050102010706020507" pitchFamily="18" charset="2"/>
              <a:buNone/>
            </a:pPr>
            <a:endParaRPr lang="en-GB" dirty="0"/>
          </a:p>
          <a:p>
            <a:pPr marL="0" lvl="1" indent="0">
              <a:buFont typeface="Symbol" panose="05050102010706020507" pitchFamily="18" charset="2"/>
              <a:buNone/>
            </a:pPr>
            <a:endParaRPr lang="en-GB" b="1" dirty="0">
              <a:solidFill>
                <a:schemeClr val="accent6">
                  <a:lumMod val="75000"/>
                </a:schemeClr>
              </a:solidFill>
            </a:endParaRPr>
          </a:p>
        </p:txBody>
      </p:sp>
      <p:sp>
        <p:nvSpPr>
          <p:cNvPr id="8" name="Content Placeholder 2">
            <a:extLst>
              <a:ext uri="{FF2B5EF4-FFF2-40B4-BE49-F238E27FC236}">
                <a16:creationId xmlns:a16="http://schemas.microsoft.com/office/drawing/2014/main" id="{881E31B7-623A-85C4-7C8E-8B8802506326}"/>
              </a:ext>
            </a:extLst>
          </p:cNvPr>
          <p:cNvSpPr txBox="1">
            <a:spLocks/>
          </p:cNvSpPr>
          <p:nvPr/>
        </p:nvSpPr>
        <p:spPr>
          <a:xfrm>
            <a:off x="6251999" y="1574463"/>
            <a:ext cx="5220000" cy="4012224"/>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dirty="0"/>
              <a:t>Numbers reached were small: 66 respondents split across the training (43 responses) and non-training (23), so comparisons were sensitive to individual clients</a:t>
            </a:r>
          </a:p>
          <a:p>
            <a:pPr marL="0" lvl="1" indent="0">
              <a:buNone/>
            </a:pPr>
            <a:r>
              <a:rPr lang="en-GB" dirty="0"/>
              <a:t>Only seven clients participated in the  interviews and focus groups in the training areas, despite efforts to engage them </a:t>
            </a:r>
          </a:p>
          <a:p>
            <a:pPr marL="0" lvl="1" indent="0">
              <a:buNone/>
            </a:pPr>
            <a:endParaRPr lang="en-GB" dirty="0"/>
          </a:p>
          <a:p>
            <a:pPr marL="0" lvl="1" indent="0">
              <a:buNone/>
            </a:pPr>
            <a:endParaRPr lang="en-GB" dirty="0"/>
          </a:p>
          <a:p>
            <a:pPr marL="0" lvl="1" indent="0">
              <a:buFont typeface="Symbol" panose="05050102010706020507" pitchFamily="18" charset="2"/>
              <a:buNone/>
            </a:pPr>
            <a:endParaRPr lang="en-GB" dirty="0"/>
          </a:p>
          <a:p>
            <a:pPr lvl="1"/>
            <a:endParaRPr lang="en-GB" dirty="0"/>
          </a:p>
          <a:p>
            <a:pPr marL="0" lvl="1" indent="0">
              <a:buNone/>
            </a:pPr>
            <a:endParaRPr lang="en-GB" dirty="0"/>
          </a:p>
        </p:txBody>
      </p:sp>
      <p:sp>
        <p:nvSpPr>
          <p:cNvPr id="11" name="Content Placeholder 2">
            <a:extLst>
              <a:ext uri="{FF2B5EF4-FFF2-40B4-BE49-F238E27FC236}">
                <a16:creationId xmlns:a16="http://schemas.microsoft.com/office/drawing/2014/main" id="{D52FCC6E-981A-ADDF-B4BF-321D2FB37661}"/>
              </a:ext>
            </a:extLst>
          </p:cNvPr>
          <p:cNvSpPr txBox="1">
            <a:spLocks/>
          </p:cNvSpPr>
          <p:nvPr/>
        </p:nvSpPr>
        <p:spPr>
          <a:xfrm>
            <a:off x="6407999" y="1057232"/>
            <a:ext cx="5400000" cy="4500000"/>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dirty="0"/>
              <a:t> </a:t>
            </a:r>
            <a:endParaRPr lang="en-GB" b="1" dirty="0">
              <a:solidFill>
                <a:schemeClr val="accent6">
                  <a:lumMod val="75000"/>
                </a:schemeClr>
              </a:solidFill>
            </a:endParaRPr>
          </a:p>
        </p:txBody>
      </p:sp>
    </p:spTree>
    <p:extLst>
      <p:ext uri="{BB962C8B-B14F-4D97-AF65-F5344CB8AC3E}">
        <p14:creationId xmlns:p14="http://schemas.microsoft.com/office/powerpoint/2010/main" val="1153499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399C8-4FAC-49D2-9631-F8CC6ADE7795}"/>
              </a:ext>
            </a:extLst>
          </p:cNvPr>
          <p:cNvSpPr>
            <a:spLocks noGrp="1"/>
          </p:cNvSpPr>
          <p:nvPr>
            <p:ph type="ctrTitle"/>
          </p:nvPr>
        </p:nvSpPr>
        <p:spPr>
          <a:xfrm>
            <a:off x="540000" y="1592210"/>
            <a:ext cx="6800138" cy="1680379"/>
          </a:xfrm>
        </p:spPr>
        <p:txBody>
          <a:bodyPr>
            <a:normAutofit/>
          </a:bodyPr>
          <a:lstStyle/>
          <a:p>
            <a:r>
              <a:rPr lang="en-GB" dirty="0"/>
              <a:t>Research findings</a:t>
            </a:r>
          </a:p>
        </p:txBody>
      </p:sp>
      <p:sp>
        <p:nvSpPr>
          <p:cNvPr id="5" name="Subtitle 4">
            <a:extLst>
              <a:ext uri="{FF2B5EF4-FFF2-40B4-BE49-F238E27FC236}">
                <a16:creationId xmlns:a16="http://schemas.microsoft.com/office/drawing/2014/main" id="{4B42F61D-6394-4A9D-AA17-22D25C92E488}"/>
              </a:ext>
            </a:extLst>
          </p:cNvPr>
          <p:cNvSpPr>
            <a:spLocks noGrp="1"/>
          </p:cNvSpPr>
          <p:nvPr>
            <p:ph type="subTitle" idx="1"/>
          </p:nvPr>
        </p:nvSpPr>
        <p:spPr/>
        <p:txBody>
          <a:bodyPr/>
          <a:lstStyle/>
          <a:p>
            <a:r>
              <a:rPr lang="en-GB" dirty="0"/>
              <a:t>Clients</a:t>
            </a:r>
          </a:p>
        </p:txBody>
      </p:sp>
    </p:spTree>
    <p:extLst>
      <p:ext uri="{BB962C8B-B14F-4D97-AF65-F5344CB8AC3E}">
        <p14:creationId xmlns:p14="http://schemas.microsoft.com/office/powerpoint/2010/main" val="929412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Training impact not detected </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753849"/>
            <a:ext cx="5400000" cy="4423114"/>
          </a:xfrm>
        </p:spPr>
        <p:txBody>
          <a:bodyPr/>
          <a:lstStyle/>
          <a:p>
            <a:pPr marL="0" indent="0">
              <a:buNone/>
            </a:pPr>
            <a:r>
              <a:rPr lang="en-GB" b="1" dirty="0"/>
              <a:t>Suggested reasons</a:t>
            </a:r>
          </a:p>
          <a:p>
            <a:pPr marL="0" indent="0">
              <a:buNone/>
            </a:pPr>
            <a:r>
              <a:rPr lang="en-GB" dirty="0"/>
              <a:t>Training impact on KWs was positive but small to moderate in scale</a:t>
            </a:r>
          </a:p>
          <a:p>
            <a:pPr marL="0" indent="0">
              <a:buNone/>
            </a:pPr>
            <a:r>
              <a:rPr lang="en-GB" dirty="0"/>
              <a:t>As a result, changes in practice were hard </a:t>
            </a:r>
            <a:br>
              <a:rPr lang="en-GB" dirty="0"/>
            </a:br>
            <a:r>
              <a:rPr lang="en-GB" dirty="0"/>
              <a:t>to detect by clients</a:t>
            </a:r>
          </a:p>
          <a:p>
            <a:pPr marL="0" indent="0">
              <a:buNone/>
            </a:pPr>
            <a:r>
              <a:rPr lang="en-GB" dirty="0"/>
              <a:t>Numbers reached were fairly small, so comparisons (baseline/follow-up, (treatment/non-treatment) were sensitive to individual client responses</a:t>
            </a:r>
          </a:p>
        </p:txBody>
      </p:sp>
      <p:sp>
        <p:nvSpPr>
          <p:cNvPr id="4" name="Content Placeholder 2">
            <a:extLst>
              <a:ext uri="{FF2B5EF4-FFF2-40B4-BE49-F238E27FC236}">
                <a16:creationId xmlns:a16="http://schemas.microsoft.com/office/drawing/2014/main" id="{7A54F30D-F984-77F3-8451-0359701FE37C}"/>
              </a:ext>
            </a:extLst>
          </p:cNvPr>
          <p:cNvSpPr txBox="1">
            <a:spLocks/>
          </p:cNvSpPr>
          <p:nvPr/>
        </p:nvSpPr>
        <p:spPr>
          <a:xfrm>
            <a:off x="6386619" y="2261061"/>
            <a:ext cx="5400000" cy="3915901"/>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Clients surveyed who had not found work by the follow up were likely to be less satisfied</a:t>
            </a:r>
          </a:p>
          <a:p>
            <a:pPr marL="0" indent="0">
              <a:buNone/>
            </a:pPr>
            <a:r>
              <a:rPr lang="en-GB" dirty="0"/>
              <a:t>Clients who found work were unlikely to respond to the follow up survey</a:t>
            </a:r>
          </a:p>
          <a:p>
            <a:pPr marL="0" indent="0">
              <a:buNone/>
            </a:pPr>
            <a:r>
              <a:rPr lang="en-GB" dirty="0"/>
              <a:t>Client focus groups were held after training but not before, with no real-time ‘before and after’ responses </a:t>
            </a:r>
          </a:p>
        </p:txBody>
      </p:sp>
    </p:spTree>
    <p:extLst>
      <p:ext uri="{BB962C8B-B14F-4D97-AF65-F5344CB8AC3E}">
        <p14:creationId xmlns:p14="http://schemas.microsoft.com/office/powerpoint/2010/main" val="1009541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Barriers to employability faced by 50+ cohort</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753849"/>
            <a:ext cx="5556000" cy="4423114"/>
          </a:xfrm>
        </p:spPr>
        <p:txBody>
          <a:bodyPr/>
          <a:lstStyle/>
          <a:p>
            <a:pPr marL="0" indent="0">
              <a:buNone/>
            </a:pPr>
            <a:r>
              <a:rPr lang="en-GB" b="1" dirty="0"/>
              <a:t>Good match of issues identified by clients and issues covered in training</a:t>
            </a:r>
          </a:p>
          <a:p>
            <a:pPr marL="0" indent="0">
              <a:buNone/>
            </a:pPr>
            <a:r>
              <a:rPr lang="en-GB" dirty="0"/>
              <a:t>Health was the top barrier identified by clients, who cited:</a:t>
            </a:r>
          </a:p>
          <a:p>
            <a:pPr marL="378900" lvl="1" indent="-342900"/>
            <a:r>
              <a:rPr lang="en-GB" dirty="0"/>
              <a:t>Bad back, lost use of an arm, repetitive strain injury</a:t>
            </a:r>
          </a:p>
          <a:p>
            <a:pPr marL="378900" lvl="1" indent="-342900"/>
            <a:r>
              <a:rPr lang="en-GB" dirty="0"/>
              <a:t>Stroke, arthritis, cataract</a:t>
            </a:r>
          </a:p>
          <a:p>
            <a:pPr marL="378900" lvl="1" indent="-342900"/>
            <a:r>
              <a:rPr lang="en-GB" dirty="0"/>
              <a:t>Depression, trauma and anxiety </a:t>
            </a:r>
          </a:p>
          <a:p>
            <a:pPr marL="0" lvl="1" indent="0">
              <a:buNone/>
            </a:pPr>
            <a:r>
              <a:rPr lang="en-GB" dirty="0"/>
              <a:t>Age and age discrimination were cited by one in three client respondents</a:t>
            </a:r>
          </a:p>
        </p:txBody>
      </p:sp>
      <p:graphicFrame>
        <p:nvGraphicFramePr>
          <p:cNvPr id="6" name="Table 6">
            <a:extLst>
              <a:ext uri="{FF2B5EF4-FFF2-40B4-BE49-F238E27FC236}">
                <a16:creationId xmlns:a16="http://schemas.microsoft.com/office/drawing/2014/main" id="{3084BFA4-43A8-1F97-99C7-27981E79E571}"/>
              </a:ext>
            </a:extLst>
          </p:cNvPr>
          <p:cNvGraphicFramePr>
            <a:graphicFrameLocks noGrp="1"/>
          </p:cNvGraphicFramePr>
          <p:nvPr>
            <p:extLst>
              <p:ext uri="{D42A27DB-BD31-4B8C-83A1-F6EECF244321}">
                <p14:modId xmlns:p14="http://schemas.microsoft.com/office/powerpoint/2010/main" val="3730717740"/>
              </p:ext>
            </p:extLst>
          </p:nvPr>
        </p:nvGraphicFramePr>
        <p:xfrm>
          <a:off x="6341127" y="2124027"/>
          <a:ext cx="5724000" cy="4480560"/>
        </p:xfrm>
        <a:graphic>
          <a:graphicData uri="http://schemas.openxmlformats.org/drawingml/2006/table">
            <a:tbl>
              <a:tblPr firstRow="1" bandRow="1">
                <a:tableStyleId>{5C22544A-7EE6-4342-B048-85BDC9FD1C3A}</a:tableStyleId>
              </a:tblPr>
              <a:tblGrid>
                <a:gridCol w="3420000">
                  <a:extLst>
                    <a:ext uri="{9D8B030D-6E8A-4147-A177-3AD203B41FA5}">
                      <a16:colId xmlns:a16="http://schemas.microsoft.com/office/drawing/2014/main" val="557870504"/>
                    </a:ext>
                  </a:extLst>
                </a:gridCol>
                <a:gridCol w="1152000">
                  <a:extLst>
                    <a:ext uri="{9D8B030D-6E8A-4147-A177-3AD203B41FA5}">
                      <a16:colId xmlns:a16="http://schemas.microsoft.com/office/drawing/2014/main" val="2738233500"/>
                    </a:ext>
                  </a:extLst>
                </a:gridCol>
                <a:gridCol w="1152000">
                  <a:extLst>
                    <a:ext uri="{9D8B030D-6E8A-4147-A177-3AD203B41FA5}">
                      <a16:colId xmlns:a16="http://schemas.microsoft.com/office/drawing/2014/main" val="218889946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Reasons given</a:t>
                      </a:r>
                    </a:p>
                  </a:txBody>
                  <a:tcPr/>
                </a:tc>
                <a:tc gridSpan="2">
                  <a:txBody>
                    <a:bodyPr/>
                    <a:lstStyle/>
                    <a:p>
                      <a:pPr algn="ctr"/>
                      <a:r>
                        <a:rPr lang="en-GB" sz="1400" b="1" dirty="0"/>
                        <a:t>All clients</a:t>
                      </a:r>
                    </a:p>
                  </a:txBody>
                  <a:tcPr anchor="ctr"/>
                </a:tc>
                <a:tc hMerge="1">
                  <a:txBody>
                    <a:bodyPr/>
                    <a:lstStyle/>
                    <a:p>
                      <a:endParaRPr lang="en-GB" dirty="0"/>
                    </a:p>
                  </a:txBody>
                  <a:tcPr/>
                </a:tc>
                <a:extLst>
                  <a:ext uri="{0D108BD9-81ED-4DB2-BD59-A6C34878D82A}">
                    <a16:rowId xmlns:a16="http://schemas.microsoft.com/office/drawing/2014/main" val="2547169362"/>
                  </a:ext>
                </a:extLst>
              </a:tr>
              <a:tr h="0">
                <a:tc>
                  <a:txBody>
                    <a:bodyPr/>
                    <a:lstStyle/>
                    <a:p>
                      <a:endParaRPr lang="en-GB" sz="1400" b="1" dirty="0"/>
                    </a:p>
                  </a:txBody>
                  <a:tcPr>
                    <a:solidFill>
                      <a:schemeClr val="accent1"/>
                    </a:solidFill>
                  </a:tcPr>
                </a:tc>
                <a:tc>
                  <a:txBody>
                    <a:bodyPr/>
                    <a:lstStyle/>
                    <a:p>
                      <a:pPr algn="ctr"/>
                      <a:r>
                        <a:rPr lang="en-GB" sz="1400" b="1" dirty="0">
                          <a:solidFill>
                            <a:schemeClr val="bg1"/>
                          </a:solidFill>
                        </a:rPr>
                        <a:t>Count</a:t>
                      </a:r>
                    </a:p>
                  </a:txBody>
                  <a:tcPr>
                    <a:solidFill>
                      <a:schemeClr val="accent1"/>
                    </a:solidFill>
                  </a:tcPr>
                </a:tc>
                <a:tc>
                  <a:txBody>
                    <a:bodyPr/>
                    <a:lstStyle/>
                    <a:p>
                      <a:pPr algn="ctr"/>
                      <a:r>
                        <a:rPr lang="en-GB" sz="1400" b="1" dirty="0">
                          <a:solidFill>
                            <a:schemeClr val="bg1"/>
                          </a:solidFill>
                        </a:rPr>
                        <a:t>% </a:t>
                      </a:r>
                    </a:p>
                  </a:txBody>
                  <a:tcPr>
                    <a:solidFill>
                      <a:schemeClr val="accent1"/>
                    </a:solidFill>
                  </a:tcPr>
                </a:tc>
                <a:extLst>
                  <a:ext uri="{0D108BD9-81ED-4DB2-BD59-A6C34878D82A}">
                    <a16:rowId xmlns:a16="http://schemas.microsoft.com/office/drawing/2014/main" val="3721509263"/>
                  </a:ext>
                </a:extLst>
              </a:tr>
              <a:tr h="0">
                <a:tc>
                  <a:txBody>
                    <a:bodyPr/>
                    <a:lstStyle/>
                    <a:p>
                      <a:r>
                        <a:rPr lang="en-GB" sz="1400" dirty="0"/>
                        <a:t>Health</a:t>
                      </a:r>
                    </a:p>
                  </a:txBody>
                  <a:tcPr/>
                </a:tc>
                <a:tc>
                  <a:txBody>
                    <a:bodyPr/>
                    <a:lstStyle/>
                    <a:p>
                      <a:pPr algn="ctr"/>
                      <a:r>
                        <a:rPr lang="en-GB" sz="1400" dirty="0">
                          <a:solidFill>
                            <a:schemeClr val="bg1"/>
                          </a:solidFill>
                        </a:rPr>
                        <a:t>90</a:t>
                      </a:r>
                    </a:p>
                  </a:txBody>
                  <a:tcPr>
                    <a:solidFill>
                      <a:schemeClr val="accent6">
                        <a:lumMod val="75000"/>
                      </a:schemeClr>
                    </a:solidFill>
                  </a:tcPr>
                </a:tc>
                <a:tc>
                  <a:txBody>
                    <a:bodyPr/>
                    <a:lstStyle/>
                    <a:p>
                      <a:pPr algn="ctr"/>
                      <a:r>
                        <a:rPr lang="en-GB" sz="1400" dirty="0">
                          <a:solidFill>
                            <a:schemeClr val="bg1"/>
                          </a:solidFill>
                        </a:rPr>
                        <a:t>75</a:t>
                      </a:r>
                    </a:p>
                  </a:txBody>
                  <a:tcPr>
                    <a:solidFill>
                      <a:schemeClr val="accent6">
                        <a:lumMod val="75000"/>
                      </a:schemeClr>
                    </a:solidFill>
                  </a:tcPr>
                </a:tc>
                <a:extLst>
                  <a:ext uri="{0D108BD9-81ED-4DB2-BD59-A6C34878D82A}">
                    <a16:rowId xmlns:a16="http://schemas.microsoft.com/office/drawing/2014/main" val="3733380466"/>
                  </a:ext>
                </a:extLst>
              </a:tr>
              <a:tr h="0">
                <a:tc>
                  <a:txBody>
                    <a:bodyPr/>
                    <a:lstStyle/>
                    <a:p>
                      <a:r>
                        <a:rPr lang="en-GB" sz="1400" dirty="0"/>
                        <a:t>Age</a:t>
                      </a:r>
                    </a:p>
                  </a:txBody>
                  <a:tcPr/>
                </a:tc>
                <a:tc>
                  <a:txBody>
                    <a:bodyPr/>
                    <a:lstStyle/>
                    <a:p>
                      <a:pPr algn="ctr"/>
                      <a:r>
                        <a:rPr lang="en-GB" sz="1400" dirty="0"/>
                        <a:t>42</a:t>
                      </a:r>
                    </a:p>
                  </a:txBody>
                  <a:tcPr>
                    <a:solidFill>
                      <a:schemeClr val="accent6">
                        <a:lumMod val="60000"/>
                        <a:lumOff val="40000"/>
                      </a:schemeClr>
                    </a:solidFill>
                  </a:tcPr>
                </a:tc>
                <a:tc>
                  <a:txBody>
                    <a:bodyPr/>
                    <a:lstStyle/>
                    <a:p>
                      <a:pPr algn="ctr"/>
                      <a:r>
                        <a:rPr lang="en-GB" sz="1400" dirty="0"/>
                        <a:t>35</a:t>
                      </a:r>
                    </a:p>
                  </a:txBody>
                  <a:tcPr>
                    <a:solidFill>
                      <a:schemeClr val="accent6">
                        <a:lumMod val="60000"/>
                        <a:lumOff val="40000"/>
                      </a:schemeClr>
                    </a:solidFill>
                  </a:tcPr>
                </a:tc>
                <a:extLst>
                  <a:ext uri="{0D108BD9-81ED-4DB2-BD59-A6C34878D82A}">
                    <a16:rowId xmlns:a16="http://schemas.microsoft.com/office/drawing/2014/main" val="2016845888"/>
                  </a:ext>
                </a:extLst>
              </a:tr>
              <a:tr h="0">
                <a:tc>
                  <a:txBody>
                    <a:bodyPr/>
                    <a:lstStyle/>
                    <a:p>
                      <a:r>
                        <a:rPr lang="en-GB" sz="1400" dirty="0"/>
                        <a:t>Limited skills/experience, qualifications</a:t>
                      </a:r>
                      <a:br>
                        <a:rPr lang="en-GB" sz="1400" dirty="0"/>
                      </a:br>
                      <a:r>
                        <a:rPr lang="en-GB" sz="1400" dirty="0"/>
                        <a:t>or long-term unemployed</a:t>
                      </a:r>
                    </a:p>
                  </a:txBody>
                  <a:tcPr/>
                </a:tc>
                <a:tc>
                  <a:txBody>
                    <a:bodyPr/>
                    <a:lstStyle/>
                    <a:p>
                      <a:pPr algn="ctr"/>
                      <a:r>
                        <a:rPr lang="en-GB" sz="1400" dirty="0"/>
                        <a:t>22</a:t>
                      </a:r>
                    </a:p>
                  </a:txBody>
                  <a:tcPr>
                    <a:solidFill>
                      <a:schemeClr val="accent6">
                        <a:lumMod val="60000"/>
                        <a:lumOff val="40000"/>
                      </a:schemeClr>
                    </a:solidFill>
                  </a:tcPr>
                </a:tc>
                <a:tc>
                  <a:txBody>
                    <a:bodyPr/>
                    <a:lstStyle/>
                    <a:p>
                      <a:pPr algn="ctr"/>
                      <a:r>
                        <a:rPr lang="en-GB" sz="1400" dirty="0"/>
                        <a:t>18</a:t>
                      </a:r>
                    </a:p>
                  </a:txBody>
                  <a:tcPr>
                    <a:solidFill>
                      <a:schemeClr val="accent6">
                        <a:lumMod val="60000"/>
                        <a:lumOff val="40000"/>
                      </a:schemeClr>
                    </a:solidFill>
                  </a:tcPr>
                </a:tc>
                <a:extLst>
                  <a:ext uri="{0D108BD9-81ED-4DB2-BD59-A6C34878D82A}">
                    <a16:rowId xmlns:a16="http://schemas.microsoft.com/office/drawing/2014/main" val="3046017971"/>
                  </a:ext>
                </a:extLst>
              </a:tr>
              <a:tr h="0">
                <a:tc>
                  <a:txBody>
                    <a:bodyPr/>
                    <a:lstStyle/>
                    <a:p>
                      <a:r>
                        <a:rPr lang="en-GB" sz="1400" dirty="0"/>
                        <a:t>Location</a:t>
                      </a:r>
                    </a:p>
                  </a:txBody>
                  <a:tcPr/>
                </a:tc>
                <a:tc>
                  <a:txBody>
                    <a:bodyPr/>
                    <a:lstStyle/>
                    <a:p>
                      <a:pPr algn="ctr"/>
                      <a:r>
                        <a:rPr lang="en-GB" sz="1400" dirty="0"/>
                        <a:t>19</a:t>
                      </a:r>
                    </a:p>
                  </a:txBody>
                  <a:tcPr>
                    <a:solidFill>
                      <a:schemeClr val="accent6">
                        <a:lumMod val="60000"/>
                        <a:lumOff val="40000"/>
                      </a:schemeClr>
                    </a:solidFill>
                  </a:tcPr>
                </a:tc>
                <a:tc>
                  <a:txBody>
                    <a:bodyPr/>
                    <a:lstStyle/>
                    <a:p>
                      <a:pPr algn="ctr"/>
                      <a:r>
                        <a:rPr lang="en-GB" sz="1400" dirty="0"/>
                        <a:t>16</a:t>
                      </a:r>
                    </a:p>
                  </a:txBody>
                  <a:tcPr>
                    <a:solidFill>
                      <a:schemeClr val="accent6">
                        <a:lumMod val="60000"/>
                        <a:lumOff val="40000"/>
                      </a:schemeClr>
                    </a:solidFill>
                  </a:tcPr>
                </a:tc>
                <a:extLst>
                  <a:ext uri="{0D108BD9-81ED-4DB2-BD59-A6C34878D82A}">
                    <a16:rowId xmlns:a16="http://schemas.microsoft.com/office/drawing/2014/main" val="2172311425"/>
                  </a:ext>
                </a:extLst>
              </a:tr>
              <a:tr h="0">
                <a:tc>
                  <a:txBody>
                    <a:bodyPr/>
                    <a:lstStyle/>
                    <a:p>
                      <a:r>
                        <a:rPr lang="en-GB" sz="1400" dirty="0"/>
                        <a:t>Nature of available jobs</a:t>
                      </a:r>
                    </a:p>
                  </a:txBody>
                  <a:tcPr/>
                </a:tc>
                <a:tc>
                  <a:txBody>
                    <a:bodyPr/>
                    <a:lstStyle/>
                    <a:p>
                      <a:pPr algn="ctr"/>
                      <a:r>
                        <a:rPr lang="en-GB" sz="1400" dirty="0"/>
                        <a:t>12</a:t>
                      </a:r>
                    </a:p>
                  </a:txBody>
                  <a:tcPr>
                    <a:solidFill>
                      <a:schemeClr val="accent6">
                        <a:lumMod val="60000"/>
                        <a:lumOff val="40000"/>
                      </a:schemeClr>
                    </a:solidFill>
                  </a:tcPr>
                </a:tc>
                <a:tc>
                  <a:txBody>
                    <a:bodyPr/>
                    <a:lstStyle/>
                    <a:p>
                      <a:pPr algn="ctr"/>
                      <a:r>
                        <a:rPr lang="en-GB" sz="1400" dirty="0"/>
                        <a:t>10</a:t>
                      </a:r>
                    </a:p>
                  </a:txBody>
                  <a:tcPr>
                    <a:solidFill>
                      <a:schemeClr val="accent6">
                        <a:lumMod val="60000"/>
                        <a:lumOff val="40000"/>
                      </a:schemeClr>
                    </a:solidFill>
                  </a:tcPr>
                </a:tc>
                <a:extLst>
                  <a:ext uri="{0D108BD9-81ED-4DB2-BD59-A6C34878D82A}">
                    <a16:rowId xmlns:a16="http://schemas.microsoft.com/office/drawing/2014/main" val="855531919"/>
                  </a:ext>
                </a:extLst>
              </a:tr>
              <a:tr h="0">
                <a:tc>
                  <a:txBody>
                    <a:bodyPr/>
                    <a:lstStyle/>
                    <a:p>
                      <a:r>
                        <a:rPr lang="en-GB" sz="1400" dirty="0"/>
                        <a:t>Confidence</a:t>
                      </a:r>
                    </a:p>
                  </a:txBody>
                  <a:tcPr/>
                </a:tc>
                <a:tc>
                  <a:txBody>
                    <a:bodyPr/>
                    <a:lstStyle/>
                    <a:p>
                      <a:pPr algn="ctr"/>
                      <a:r>
                        <a:rPr lang="en-GB" sz="1400" dirty="0"/>
                        <a:t>9</a:t>
                      </a:r>
                    </a:p>
                  </a:txBody>
                  <a:tcPr>
                    <a:solidFill>
                      <a:schemeClr val="accent6">
                        <a:lumMod val="40000"/>
                        <a:lumOff val="60000"/>
                      </a:schemeClr>
                    </a:solidFill>
                  </a:tcPr>
                </a:tc>
                <a:tc>
                  <a:txBody>
                    <a:bodyPr/>
                    <a:lstStyle/>
                    <a:p>
                      <a:pPr algn="ctr"/>
                      <a:r>
                        <a:rPr lang="en-GB" sz="1400" dirty="0"/>
                        <a:t>8</a:t>
                      </a:r>
                    </a:p>
                  </a:txBody>
                  <a:tcPr>
                    <a:solidFill>
                      <a:schemeClr val="accent6">
                        <a:lumMod val="40000"/>
                        <a:lumOff val="60000"/>
                      </a:schemeClr>
                    </a:solidFill>
                  </a:tcPr>
                </a:tc>
                <a:extLst>
                  <a:ext uri="{0D108BD9-81ED-4DB2-BD59-A6C34878D82A}">
                    <a16:rowId xmlns:a16="http://schemas.microsoft.com/office/drawing/2014/main" val="3699386787"/>
                  </a:ext>
                </a:extLst>
              </a:tr>
              <a:tr h="0">
                <a:tc>
                  <a:txBody>
                    <a:bodyPr/>
                    <a:lstStyle/>
                    <a:p>
                      <a:r>
                        <a:rPr lang="en-GB" sz="1400" dirty="0"/>
                        <a:t>IT skills/access</a:t>
                      </a:r>
                    </a:p>
                  </a:txBody>
                  <a:tcPr/>
                </a:tc>
                <a:tc>
                  <a:txBody>
                    <a:bodyPr/>
                    <a:lstStyle/>
                    <a:p>
                      <a:pPr algn="ctr"/>
                      <a:r>
                        <a:rPr lang="en-GB" sz="1400" dirty="0"/>
                        <a:t>6</a:t>
                      </a:r>
                    </a:p>
                  </a:txBody>
                  <a:tcPr>
                    <a:solidFill>
                      <a:schemeClr val="accent6">
                        <a:lumMod val="40000"/>
                        <a:lumOff val="60000"/>
                      </a:schemeClr>
                    </a:solidFill>
                  </a:tcPr>
                </a:tc>
                <a:tc>
                  <a:txBody>
                    <a:bodyPr/>
                    <a:lstStyle/>
                    <a:p>
                      <a:pPr algn="ctr"/>
                      <a:r>
                        <a:rPr lang="en-GB" sz="1400" dirty="0"/>
                        <a:t>5</a:t>
                      </a:r>
                    </a:p>
                  </a:txBody>
                  <a:tcPr>
                    <a:solidFill>
                      <a:schemeClr val="accent6">
                        <a:lumMod val="40000"/>
                        <a:lumOff val="60000"/>
                      </a:schemeClr>
                    </a:solidFill>
                  </a:tcPr>
                </a:tc>
                <a:extLst>
                  <a:ext uri="{0D108BD9-81ED-4DB2-BD59-A6C34878D82A}">
                    <a16:rowId xmlns:a16="http://schemas.microsoft.com/office/drawing/2014/main" val="3369207543"/>
                  </a:ext>
                </a:extLst>
              </a:tr>
              <a:tr h="0">
                <a:tc>
                  <a:txBody>
                    <a:bodyPr/>
                    <a:lstStyle/>
                    <a:p>
                      <a:r>
                        <a:rPr lang="en-GB" sz="1400" dirty="0"/>
                        <a:t>Other</a:t>
                      </a:r>
                    </a:p>
                  </a:txBody>
                  <a:tcPr/>
                </a:tc>
                <a:tc>
                  <a:txBody>
                    <a:bodyPr/>
                    <a:lstStyle/>
                    <a:p>
                      <a:pPr algn="ctr"/>
                      <a:r>
                        <a:rPr lang="en-GB" sz="1400" dirty="0"/>
                        <a:t>5</a:t>
                      </a:r>
                    </a:p>
                  </a:txBody>
                  <a:tcPr>
                    <a:solidFill>
                      <a:schemeClr val="accent6">
                        <a:lumMod val="40000"/>
                        <a:lumOff val="60000"/>
                      </a:schemeClr>
                    </a:solidFill>
                  </a:tcPr>
                </a:tc>
                <a:tc>
                  <a:txBody>
                    <a:bodyPr/>
                    <a:lstStyle/>
                    <a:p>
                      <a:pPr algn="ctr"/>
                      <a:r>
                        <a:rPr lang="en-GB" sz="1400" dirty="0"/>
                        <a:t>4</a:t>
                      </a:r>
                    </a:p>
                  </a:txBody>
                  <a:tcPr>
                    <a:solidFill>
                      <a:schemeClr val="accent6">
                        <a:lumMod val="40000"/>
                        <a:lumOff val="60000"/>
                      </a:schemeClr>
                    </a:solidFill>
                  </a:tcPr>
                </a:tc>
                <a:extLst>
                  <a:ext uri="{0D108BD9-81ED-4DB2-BD59-A6C34878D82A}">
                    <a16:rowId xmlns:a16="http://schemas.microsoft.com/office/drawing/2014/main" val="4120464366"/>
                  </a:ext>
                </a:extLst>
              </a:tr>
              <a:tr h="0">
                <a:tc>
                  <a:txBody>
                    <a:bodyPr/>
                    <a:lstStyle/>
                    <a:p>
                      <a:r>
                        <a:rPr lang="en-GB" sz="1400" dirty="0"/>
                        <a:t>COVID</a:t>
                      </a:r>
                    </a:p>
                  </a:txBody>
                  <a:tcPr/>
                </a:tc>
                <a:tc>
                  <a:txBody>
                    <a:bodyPr/>
                    <a:lstStyle/>
                    <a:p>
                      <a:pPr algn="ctr"/>
                      <a:r>
                        <a:rPr lang="en-GB" sz="1400" dirty="0"/>
                        <a:t>4</a:t>
                      </a:r>
                    </a:p>
                  </a:txBody>
                  <a:tcPr>
                    <a:solidFill>
                      <a:schemeClr val="accent6">
                        <a:lumMod val="40000"/>
                        <a:lumOff val="60000"/>
                      </a:schemeClr>
                    </a:solidFill>
                  </a:tcPr>
                </a:tc>
                <a:tc>
                  <a:txBody>
                    <a:bodyPr/>
                    <a:lstStyle/>
                    <a:p>
                      <a:pPr algn="ctr"/>
                      <a:r>
                        <a:rPr lang="en-GB" sz="1400" dirty="0"/>
                        <a:t>3</a:t>
                      </a:r>
                    </a:p>
                  </a:txBody>
                  <a:tcPr>
                    <a:solidFill>
                      <a:schemeClr val="accent6">
                        <a:lumMod val="40000"/>
                        <a:lumOff val="60000"/>
                      </a:schemeClr>
                    </a:solidFill>
                  </a:tcPr>
                </a:tc>
                <a:extLst>
                  <a:ext uri="{0D108BD9-81ED-4DB2-BD59-A6C34878D82A}">
                    <a16:rowId xmlns:a16="http://schemas.microsoft.com/office/drawing/2014/main" val="1460631627"/>
                  </a:ext>
                </a:extLst>
              </a:tr>
              <a:tr h="0">
                <a:tc>
                  <a:txBody>
                    <a:bodyPr/>
                    <a:lstStyle/>
                    <a:p>
                      <a:r>
                        <a:rPr lang="en-GB" sz="1400" dirty="0"/>
                        <a:t>Job search: access, skills, CV</a:t>
                      </a:r>
                    </a:p>
                  </a:txBody>
                  <a:tcPr/>
                </a:tc>
                <a:tc>
                  <a:txBody>
                    <a:bodyPr/>
                    <a:lstStyle/>
                    <a:p>
                      <a:pPr algn="ctr"/>
                      <a:r>
                        <a:rPr lang="en-GB" sz="1400" dirty="0"/>
                        <a:t>4</a:t>
                      </a:r>
                    </a:p>
                  </a:txBody>
                  <a:tcPr>
                    <a:solidFill>
                      <a:schemeClr val="accent6">
                        <a:lumMod val="40000"/>
                        <a:lumOff val="60000"/>
                      </a:schemeClr>
                    </a:solidFill>
                  </a:tcPr>
                </a:tc>
                <a:tc>
                  <a:txBody>
                    <a:bodyPr/>
                    <a:lstStyle/>
                    <a:p>
                      <a:pPr algn="ctr"/>
                      <a:r>
                        <a:rPr lang="en-GB" sz="1400" dirty="0"/>
                        <a:t>3</a:t>
                      </a:r>
                    </a:p>
                  </a:txBody>
                  <a:tcPr>
                    <a:solidFill>
                      <a:schemeClr val="accent6">
                        <a:lumMod val="40000"/>
                        <a:lumOff val="60000"/>
                      </a:schemeClr>
                    </a:solidFill>
                  </a:tcPr>
                </a:tc>
                <a:extLst>
                  <a:ext uri="{0D108BD9-81ED-4DB2-BD59-A6C34878D82A}">
                    <a16:rowId xmlns:a16="http://schemas.microsoft.com/office/drawing/2014/main" val="1405093314"/>
                  </a:ext>
                </a:extLst>
              </a:tr>
              <a:tr h="0">
                <a:tc>
                  <a:txBody>
                    <a:bodyPr/>
                    <a:lstStyle/>
                    <a:p>
                      <a:r>
                        <a:rPr lang="en-GB" sz="1400" dirty="0"/>
                        <a:t>Caring responsibilities</a:t>
                      </a:r>
                    </a:p>
                  </a:txBody>
                  <a:tcPr/>
                </a:tc>
                <a:tc>
                  <a:txBody>
                    <a:bodyPr/>
                    <a:lstStyle/>
                    <a:p>
                      <a:pPr algn="ctr"/>
                      <a:r>
                        <a:rPr lang="en-GB" sz="1400" dirty="0"/>
                        <a:t>4</a:t>
                      </a:r>
                    </a:p>
                  </a:txBody>
                  <a:tcPr>
                    <a:solidFill>
                      <a:schemeClr val="accent6">
                        <a:lumMod val="40000"/>
                        <a:lumOff val="60000"/>
                      </a:schemeClr>
                    </a:solidFill>
                  </a:tcPr>
                </a:tc>
                <a:tc>
                  <a:txBody>
                    <a:bodyPr/>
                    <a:lstStyle/>
                    <a:p>
                      <a:pPr algn="ctr"/>
                      <a:r>
                        <a:rPr lang="en-GB" sz="1400" dirty="0"/>
                        <a:t>2</a:t>
                      </a:r>
                    </a:p>
                  </a:txBody>
                  <a:tcPr>
                    <a:solidFill>
                      <a:schemeClr val="accent6">
                        <a:lumMod val="40000"/>
                        <a:lumOff val="60000"/>
                      </a:schemeClr>
                    </a:solidFill>
                  </a:tcPr>
                </a:tc>
                <a:extLst>
                  <a:ext uri="{0D108BD9-81ED-4DB2-BD59-A6C34878D82A}">
                    <a16:rowId xmlns:a16="http://schemas.microsoft.com/office/drawing/2014/main" val="288154396"/>
                  </a:ext>
                </a:extLst>
              </a:tr>
              <a:tr h="0">
                <a:tc>
                  <a:txBody>
                    <a:bodyPr/>
                    <a:lstStyle/>
                    <a:p>
                      <a:r>
                        <a:rPr lang="en-GB" sz="1400" dirty="0"/>
                        <a:t>Motivation</a:t>
                      </a:r>
                    </a:p>
                  </a:txBody>
                  <a:tcPr/>
                </a:tc>
                <a:tc>
                  <a:txBody>
                    <a:bodyPr/>
                    <a:lstStyle/>
                    <a:p>
                      <a:pPr algn="ctr"/>
                      <a:r>
                        <a:rPr lang="en-GB" sz="1400" dirty="0"/>
                        <a:t>1</a:t>
                      </a:r>
                    </a:p>
                  </a:txBody>
                  <a:tcPr>
                    <a:solidFill>
                      <a:schemeClr val="accent6">
                        <a:lumMod val="40000"/>
                        <a:lumOff val="60000"/>
                      </a:schemeClr>
                    </a:solidFill>
                  </a:tcPr>
                </a:tc>
                <a:tc>
                  <a:txBody>
                    <a:bodyPr/>
                    <a:lstStyle/>
                    <a:p>
                      <a:pPr algn="ctr"/>
                      <a:r>
                        <a:rPr lang="en-GB" sz="1400" dirty="0"/>
                        <a:t>1</a:t>
                      </a:r>
                    </a:p>
                  </a:txBody>
                  <a:tcPr>
                    <a:solidFill>
                      <a:schemeClr val="accent6">
                        <a:lumMod val="40000"/>
                        <a:lumOff val="60000"/>
                      </a:schemeClr>
                    </a:solidFill>
                  </a:tcPr>
                </a:tc>
                <a:extLst>
                  <a:ext uri="{0D108BD9-81ED-4DB2-BD59-A6C34878D82A}">
                    <a16:rowId xmlns:a16="http://schemas.microsoft.com/office/drawing/2014/main" val="3053926294"/>
                  </a:ext>
                </a:extLst>
              </a:tr>
            </a:tbl>
          </a:graphicData>
        </a:graphic>
      </p:graphicFrame>
      <p:sp>
        <p:nvSpPr>
          <p:cNvPr id="7" name="TextBox 6">
            <a:extLst>
              <a:ext uri="{FF2B5EF4-FFF2-40B4-BE49-F238E27FC236}">
                <a16:creationId xmlns:a16="http://schemas.microsoft.com/office/drawing/2014/main" id="{0602E96C-8135-468C-7F18-7F6C267117A5}"/>
              </a:ext>
            </a:extLst>
          </p:cNvPr>
          <p:cNvSpPr txBox="1"/>
          <p:nvPr/>
        </p:nvSpPr>
        <p:spPr>
          <a:xfrm>
            <a:off x="6214254" y="1704624"/>
            <a:ext cx="5977746" cy="400110"/>
          </a:xfrm>
          <a:prstGeom prst="rect">
            <a:avLst/>
          </a:prstGeom>
          <a:noFill/>
        </p:spPr>
        <p:txBody>
          <a:bodyPr wrap="square" rtlCol="0">
            <a:spAutoFit/>
          </a:bodyPr>
          <a:lstStyle/>
          <a:p>
            <a:r>
              <a:rPr lang="en-GB" sz="2000" b="1" dirty="0"/>
              <a:t>What are your top three barriers to work? </a:t>
            </a:r>
          </a:p>
        </p:txBody>
      </p:sp>
    </p:spTree>
    <p:extLst>
      <p:ext uri="{BB962C8B-B14F-4D97-AF65-F5344CB8AC3E}">
        <p14:creationId xmlns:p14="http://schemas.microsoft.com/office/powerpoint/2010/main" val="4217341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Personal barriers to work</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753849"/>
            <a:ext cx="5556000" cy="4423114"/>
          </a:xfrm>
        </p:spPr>
        <p:txBody>
          <a:bodyPr/>
          <a:lstStyle/>
          <a:p>
            <a:pPr marL="0" indent="0">
              <a:buNone/>
            </a:pPr>
            <a:r>
              <a:rPr lang="en-GB" b="1" dirty="0"/>
              <a:t>Clients rated six barriers to work</a:t>
            </a:r>
          </a:p>
          <a:p>
            <a:pPr marL="0" indent="0">
              <a:buNone/>
            </a:pPr>
            <a:r>
              <a:rPr lang="en-GB" dirty="0"/>
              <a:t>Personal circumstances and health were the most significant barriers</a:t>
            </a:r>
          </a:p>
          <a:p>
            <a:pPr marL="0" indent="0">
              <a:buNone/>
            </a:pPr>
            <a:r>
              <a:rPr lang="en-GB" dirty="0"/>
              <a:t>Age was relatively highly rated as a barrier</a:t>
            </a:r>
          </a:p>
          <a:p>
            <a:pPr marL="0" indent="0">
              <a:buNone/>
            </a:pPr>
            <a:r>
              <a:rPr lang="en-GB" dirty="0"/>
              <a:t>Caring responsibilities were the least significant barrier</a:t>
            </a:r>
          </a:p>
        </p:txBody>
      </p:sp>
      <p:sp>
        <p:nvSpPr>
          <p:cNvPr id="7" name="TextBox 6">
            <a:extLst>
              <a:ext uri="{FF2B5EF4-FFF2-40B4-BE49-F238E27FC236}">
                <a16:creationId xmlns:a16="http://schemas.microsoft.com/office/drawing/2014/main" id="{0602E96C-8135-468C-7F18-7F6C267117A5}"/>
              </a:ext>
            </a:extLst>
          </p:cNvPr>
          <p:cNvSpPr txBox="1"/>
          <p:nvPr/>
        </p:nvSpPr>
        <p:spPr>
          <a:xfrm>
            <a:off x="6214254" y="1682353"/>
            <a:ext cx="5140931" cy="1015663"/>
          </a:xfrm>
          <a:prstGeom prst="rect">
            <a:avLst/>
          </a:prstGeom>
          <a:noFill/>
        </p:spPr>
        <p:txBody>
          <a:bodyPr wrap="square" rtlCol="0">
            <a:spAutoFit/>
          </a:bodyPr>
          <a:lstStyle/>
          <a:p>
            <a:r>
              <a:rPr lang="en-GB" sz="2000" b="1" dirty="0"/>
              <a:t>How much do the following make it harder for you to secure work</a:t>
            </a:r>
            <a:br>
              <a:rPr lang="en-GB" sz="2000" b="1" dirty="0"/>
            </a:br>
            <a:r>
              <a:rPr lang="en-GB" sz="2000" dirty="0"/>
              <a:t>(1 = very difficult, 6 = no problem)</a:t>
            </a:r>
          </a:p>
        </p:txBody>
      </p:sp>
      <p:graphicFrame>
        <p:nvGraphicFramePr>
          <p:cNvPr id="4" name="Table 3">
            <a:extLst>
              <a:ext uri="{FF2B5EF4-FFF2-40B4-BE49-F238E27FC236}">
                <a16:creationId xmlns:a16="http://schemas.microsoft.com/office/drawing/2014/main" id="{F5E9F4FA-F15E-E372-0C69-520896A78528}"/>
              </a:ext>
            </a:extLst>
          </p:cNvPr>
          <p:cNvGraphicFramePr>
            <a:graphicFrameLocks noGrp="1"/>
          </p:cNvGraphicFramePr>
          <p:nvPr>
            <p:extLst>
              <p:ext uri="{D42A27DB-BD31-4B8C-83A1-F6EECF244321}">
                <p14:modId xmlns:p14="http://schemas.microsoft.com/office/powerpoint/2010/main" val="3053598246"/>
              </p:ext>
            </p:extLst>
          </p:nvPr>
        </p:nvGraphicFramePr>
        <p:xfrm>
          <a:off x="6297381" y="2902679"/>
          <a:ext cx="5140931" cy="3153734"/>
        </p:xfrm>
        <a:graphic>
          <a:graphicData uri="http://schemas.openxmlformats.org/drawingml/2006/table">
            <a:tbl>
              <a:tblPr firstRow="1" firstCol="1" lastRow="1" lastCol="1" bandRow="1" bandCol="1">
                <a:tableStyleId>{5C22544A-7EE6-4342-B048-85BDC9FD1C3A}</a:tableStyleId>
              </a:tblPr>
              <a:tblGrid>
                <a:gridCol w="3303374">
                  <a:extLst>
                    <a:ext uri="{9D8B030D-6E8A-4147-A177-3AD203B41FA5}">
                      <a16:colId xmlns:a16="http://schemas.microsoft.com/office/drawing/2014/main" val="875880644"/>
                    </a:ext>
                  </a:extLst>
                </a:gridCol>
                <a:gridCol w="1837557">
                  <a:extLst>
                    <a:ext uri="{9D8B030D-6E8A-4147-A177-3AD203B41FA5}">
                      <a16:colId xmlns:a16="http://schemas.microsoft.com/office/drawing/2014/main" val="2558844674"/>
                    </a:ext>
                  </a:extLst>
                </a:gridCol>
              </a:tblGrid>
              <a:tr h="715640">
                <a:tc>
                  <a:txBody>
                    <a:bodyPr/>
                    <a:lstStyle/>
                    <a:p>
                      <a:pPr marL="72000" algn="l">
                        <a:spcBef>
                          <a:spcPts val="600"/>
                        </a:spcBef>
                        <a:spcAft>
                          <a:spcPts val="600"/>
                        </a:spcAft>
                      </a:pPr>
                      <a:r>
                        <a:rPr lang="en-GB" sz="2000" b="1" dirty="0">
                          <a:effectLst/>
                        </a:rPr>
                        <a:t> </a:t>
                      </a:r>
                      <a:r>
                        <a:rPr lang="en-GB" sz="1800" b="1" spc="-10" dirty="0">
                          <a:effectLst/>
                        </a:rPr>
                        <a:t>Statement</a:t>
                      </a:r>
                      <a:endParaRPr lang="en-GB" sz="12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0" indent="0" algn="ctr">
                        <a:lnSpc>
                          <a:spcPct val="108000"/>
                        </a:lnSpc>
                        <a:spcBef>
                          <a:spcPts val="600"/>
                        </a:spcBef>
                        <a:spcAft>
                          <a:spcPts val="600"/>
                        </a:spcAft>
                      </a:pPr>
                      <a:r>
                        <a:rPr lang="en-GB" sz="1800" b="1" dirty="0">
                          <a:effectLst/>
                        </a:rPr>
                        <a:t>Average</a:t>
                      </a:r>
                      <a:r>
                        <a:rPr lang="en-GB" sz="1800" b="1" spc="-95" dirty="0">
                          <a:effectLst/>
                        </a:rPr>
                        <a:t> </a:t>
                      </a:r>
                      <a:r>
                        <a:rPr lang="en-GB" sz="1800" b="1" dirty="0">
                          <a:effectLst/>
                        </a:rPr>
                        <a:t>score</a:t>
                      </a:r>
                      <a:br>
                        <a:rPr lang="en-GB" sz="1800" b="1" spc="-90" dirty="0">
                          <a:effectLst/>
                        </a:rPr>
                      </a:br>
                      <a:r>
                        <a:rPr lang="en-GB" sz="1800" b="1" dirty="0">
                          <a:effectLst/>
                        </a:rPr>
                        <a:t>-</a:t>
                      </a:r>
                      <a:r>
                        <a:rPr lang="en-GB" sz="1800" b="1" spc="-90" dirty="0">
                          <a:effectLst/>
                        </a:rPr>
                        <a:t> </a:t>
                      </a:r>
                      <a:r>
                        <a:rPr lang="en-GB" sz="1800" b="1" dirty="0">
                          <a:effectLst/>
                        </a:rPr>
                        <a:t>all </a:t>
                      </a:r>
                      <a:r>
                        <a:rPr lang="en-GB" sz="1800" b="1" spc="-10" dirty="0">
                          <a:effectLst/>
                        </a:rPr>
                        <a:t>clients</a:t>
                      </a:r>
                      <a:endParaRPr lang="en-GB" sz="12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25110789"/>
                  </a:ext>
                </a:extLst>
              </a:tr>
              <a:tr h="406349">
                <a:tc>
                  <a:txBody>
                    <a:bodyPr/>
                    <a:lstStyle/>
                    <a:p>
                      <a:pPr marL="72000" algn="l">
                        <a:lnSpc>
                          <a:spcPts val="1845"/>
                        </a:lnSpc>
                        <a:spcBef>
                          <a:spcPts val="600"/>
                        </a:spcBef>
                        <a:spcAft>
                          <a:spcPts val="600"/>
                        </a:spcAft>
                      </a:pPr>
                      <a:r>
                        <a:rPr lang="en-GB" sz="1800" b="0" dirty="0">
                          <a:effectLst/>
                        </a:rPr>
                        <a:t>Caring</a:t>
                      </a:r>
                      <a:r>
                        <a:rPr lang="en-GB" sz="1800" b="0" spc="-30" dirty="0">
                          <a:effectLst/>
                        </a:rPr>
                        <a:t> </a:t>
                      </a:r>
                      <a:r>
                        <a:rPr lang="en-GB" sz="1800" b="0" spc="-10" dirty="0">
                          <a:effectLst/>
                        </a:rPr>
                        <a:t>responsibilities</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21995" marR="686435" algn="ctr">
                        <a:lnSpc>
                          <a:spcPts val="1845"/>
                        </a:lnSpc>
                        <a:spcBef>
                          <a:spcPts val="600"/>
                        </a:spcBef>
                        <a:spcAft>
                          <a:spcPts val="600"/>
                        </a:spcAft>
                      </a:pPr>
                      <a:r>
                        <a:rPr lang="en-GB" sz="1800" b="0" spc="-25" dirty="0">
                          <a:effectLst/>
                        </a:rPr>
                        <a:t>5.3</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50000"/>
                      </a:schemeClr>
                    </a:solidFill>
                  </a:tcPr>
                </a:tc>
                <a:extLst>
                  <a:ext uri="{0D108BD9-81ED-4DB2-BD59-A6C34878D82A}">
                    <a16:rowId xmlns:a16="http://schemas.microsoft.com/office/drawing/2014/main" val="2536213584"/>
                  </a:ext>
                </a:extLst>
              </a:tr>
              <a:tr h="406349">
                <a:tc>
                  <a:txBody>
                    <a:bodyPr/>
                    <a:lstStyle/>
                    <a:p>
                      <a:pPr marL="72000" algn="l">
                        <a:lnSpc>
                          <a:spcPts val="1845"/>
                        </a:lnSpc>
                        <a:spcBef>
                          <a:spcPts val="600"/>
                        </a:spcBef>
                        <a:spcAft>
                          <a:spcPts val="600"/>
                        </a:spcAft>
                      </a:pPr>
                      <a:r>
                        <a:rPr lang="en-GB" sz="1800" b="0" dirty="0">
                          <a:effectLst/>
                        </a:rPr>
                        <a:t>Financial</a:t>
                      </a:r>
                      <a:r>
                        <a:rPr lang="en-GB" sz="1800" b="0" spc="75" dirty="0">
                          <a:effectLst/>
                        </a:rPr>
                        <a:t> </a:t>
                      </a:r>
                      <a:r>
                        <a:rPr lang="en-GB" sz="1800" b="0" spc="-10" dirty="0">
                          <a:effectLst/>
                        </a:rPr>
                        <a:t>situation</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21995" marR="686435" algn="ctr">
                        <a:lnSpc>
                          <a:spcPts val="1845"/>
                        </a:lnSpc>
                        <a:spcBef>
                          <a:spcPts val="600"/>
                        </a:spcBef>
                        <a:spcAft>
                          <a:spcPts val="600"/>
                        </a:spcAft>
                      </a:pPr>
                      <a:r>
                        <a:rPr lang="en-GB" sz="1800" b="0" spc="-25" dirty="0">
                          <a:effectLst/>
                        </a:rPr>
                        <a:t>3.8</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extLst>
                  <a:ext uri="{0D108BD9-81ED-4DB2-BD59-A6C34878D82A}">
                    <a16:rowId xmlns:a16="http://schemas.microsoft.com/office/drawing/2014/main" val="1201097226"/>
                  </a:ext>
                </a:extLst>
              </a:tr>
              <a:tr h="406349">
                <a:tc>
                  <a:txBody>
                    <a:bodyPr/>
                    <a:lstStyle/>
                    <a:p>
                      <a:pPr marL="72000" algn="l">
                        <a:lnSpc>
                          <a:spcPts val="1845"/>
                        </a:lnSpc>
                        <a:spcBef>
                          <a:spcPts val="600"/>
                        </a:spcBef>
                        <a:spcAft>
                          <a:spcPts val="600"/>
                        </a:spcAft>
                      </a:pPr>
                      <a:r>
                        <a:rPr lang="en-GB" sz="1800" b="0" spc="-20" dirty="0">
                          <a:effectLst/>
                        </a:rPr>
                        <a:t>My</a:t>
                      </a:r>
                      <a:r>
                        <a:rPr lang="en-GB" sz="1800" b="0" spc="-70" dirty="0">
                          <a:effectLst/>
                        </a:rPr>
                        <a:t> </a:t>
                      </a:r>
                      <a:r>
                        <a:rPr lang="en-GB" sz="1800" b="0" spc="-10" dirty="0">
                          <a:effectLst/>
                        </a:rPr>
                        <a:t>Skills</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21995" marR="686435" algn="ctr">
                        <a:lnSpc>
                          <a:spcPts val="1845"/>
                        </a:lnSpc>
                        <a:spcBef>
                          <a:spcPts val="600"/>
                        </a:spcBef>
                        <a:spcAft>
                          <a:spcPts val="600"/>
                        </a:spcAft>
                      </a:pPr>
                      <a:r>
                        <a:rPr lang="en-GB" sz="1800" b="0" spc="-25" dirty="0">
                          <a:effectLst/>
                        </a:rPr>
                        <a:t>3.7</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extLst>
                  <a:ext uri="{0D108BD9-81ED-4DB2-BD59-A6C34878D82A}">
                    <a16:rowId xmlns:a16="http://schemas.microsoft.com/office/drawing/2014/main" val="3616309295"/>
                  </a:ext>
                </a:extLst>
              </a:tr>
              <a:tr h="406349">
                <a:tc>
                  <a:txBody>
                    <a:bodyPr/>
                    <a:lstStyle/>
                    <a:p>
                      <a:pPr marL="72000" algn="l">
                        <a:lnSpc>
                          <a:spcPts val="1845"/>
                        </a:lnSpc>
                        <a:spcBef>
                          <a:spcPts val="600"/>
                        </a:spcBef>
                        <a:spcAft>
                          <a:spcPts val="600"/>
                        </a:spcAft>
                      </a:pPr>
                      <a:r>
                        <a:rPr lang="en-GB" sz="1800" b="0" dirty="0">
                          <a:effectLst/>
                        </a:rPr>
                        <a:t>How</a:t>
                      </a:r>
                      <a:r>
                        <a:rPr lang="en-GB" sz="1800" b="0" spc="45" dirty="0">
                          <a:effectLst/>
                        </a:rPr>
                        <a:t> </a:t>
                      </a:r>
                      <a:r>
                        <a:rPr lang="en-GB" sz="1800" b="0" dirty="0">
                          <a:effectLst/>
                        </a:rPr>
                        <a:t>customer</a:t>
                      </a:r>
                      <a:r>
                        <a:rPr lang="en-GB" sz="1800" b="0" spc="-5" dirty="0">
                          <a:effectLst/>
                        </a:rPr>
                        <a:t> </a:t>
                      </a:r>
                      <a:r>
                        <a:rPr lang="en-GB" sz="1800" b="0" dirty="0">
                          <a:effectLst/>
                        </a:rPr>
                        <a:t>views</a:t>
                      </a:r>
                      <a:r>
                        <a:rPr lang="en-GB" sz="1800" b="0" spc="40" dirty="0">
                          <a:effectLst/>
                        </a:rPr>
                        <a:t> </a:t>
                      </a:r>
                      <a:r>
                        <a:rPr lang="en-GB" sz="1800" b="0" dirty="0">
                          <a:effectLst/>
                        </a:rPr>
                        <a:t>their</a:t>
                      </a:r>
                      <a:r>
                        <a:rPr lang="en-GB" sz="1800" b="0" spc="-5" dirty="0">
                          <a:effectLst/>
                        </a:rPr>
                        <a:t> </a:t>
                      </a:r>
                      <a:r>
                        <a:rPr lang="en-GB" sz="1800" b="0" spc="-25" dirty="0">
                          <a:effectLst/>
                        </a:rPr>
                        <a:t>age</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21995" marR="686435" algn="ctr">
                        <a:lnSpc>
                          <a:spcPts val="1845"/>
                        </a:lnSpc>
                        <a:spcBef>
                          <a:spcPts val="600"/>
                        </a:spcBef>
                        <a:spcAft>
                          <a:spcPts val="600"/>
                        </a:spcAft>
                      </a:pPr>
                      <a:r>
                        <a:rPr lang="en-GB" sz="1800" b="0" spc="-25" dirty="0">
                          <a:effectLst/>
                        </a:rPr>
                        <a:t>3.3</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extLst>
                  <a:ext uri="{0D108BD9-81ED-4DB2-BD59-A6C34878D82A}">
                    <a16:rowId xmlns:a16="http://schemas.microsoft.com/office/drawing/2014/main" val="3864586222"/>
                  </a:ext>
                </a:extLst>
              </a:tr>
              <a:tr h="406349">
                <a:tc>
                  <a:txBody>
                    <a:bodyPr/>
                    <a:lstStyle/>
                    <a:p>
                      <a:pPr marL="72000" algn="l">
                        <a:lnSpc>
                          <a:spcPts val="1845"/>
                        </a:lnSpc>
                        <a:spcBef>
                          <a:spcPts val="600"/>
                        </a:spcBef>
                        <a:spcAft>
                          <a:spcPts val="600"/>
                        </a:spcAft>
                      </a:pPr>
                      <a:r>
                        <a:rPr lang="en-GB" sz="1800" b="0" spc="-20">
                          <a:effectLst/>
                        </a:rPr>
                        <a:t>My</a:t>
                      </a:r>
                      <a:r>
                        <a:rPr lang="en-GB" sz="1800" b="0" spc="-70">
                          <a:effectLst/>
                        </a:rPr>
                        <a:t> </a:t>
                      </a:r>
                      <a:r>
                        <a:rPr lang="en-GB" sz="1800" b="0" spc="-10">
                          <a:effectLst/>
                        </a:rPr>
                        <a:t>Health</a:t>
                      </a:r>
                      <a:endParaRPr lang="en-GB" sz="1200" b="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21995" marR="686435" algn="ctr">
                        <a:lnSpc>
                          <a:spcPts val="1845"/>
                        </a:lnSpc>
                        <a:spcBef>
                          <a:spcPts val="600"/>
                        </a:spcBef>
                        <a:spcAft>
                          <a:spcPts val="600"/>
                        </a:spcAft>
                      </a:pPr>
                      <a:r>
                        <a:rPr lang="en-GB" sz="1800" b="0" spc="-25" dirty="0">
                          <a:effectLst/>
                        </a:rPr>
                        <a:t>2.8</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extLst>
                  <a:ext uri="{0D108BD9-81ED-4DB2-BD59-A6C34878D82A}">
                    <a16:rowId xmlns:a16="http://schemas.microsoft.com/office/drawing/2014/main" val="3994514109"/>
                  </a:ext>
                </a:extLst>
              </a:tr>
              <a:tr h="406349">
                <a:tc>
                  <a:txBody>
                    <a:bodyPr/>
                    <a:lstStyle/>
                    <a:p>
                      <a:pPr marL="72000" algn="l">
                        <a:lnSpc>
                          <a:spcPts val="1845"/>
                        </a:lnSpc>
                        <a:spcBef>
                          <a:spcPts val="600"/>
                        </a:spcBef>
                        <a:spcAft>
                          <a:spcPts val="600"/>
                        </a:spcAft>
                      </a:pPr>
                      <a:r>
                        <a:rPr lang="en-GB" sz="1800" b="0" dirty="0">
                          <a:effectLst/>
                        </a:rPr>
                        <a:t>My</a:t>
                      </a:r>
                      <a:r>
                        <a:rPr lang="en-GB" sz="1800" b="0" spc="-40" dirty="0">
                          <a:effectLst/>
                        </a:rPr>
                        <a:t> </a:t>
                      </a:r>
                      <a:r>
                        <a:rPr lang="en-GB" sz="1800" b="0" dirty="0">
                          <a:effectLst/>
                        </a:rPr>
                        <a:t>Personal </a:t>
                      </a:r>
                      <a:r>
                        <a:rPr lang="en-GB" sz="1800" b="0" spc="-10" dirty="0">
                          <a:effectLst/>
                        </a:rPr>
                        <a:t>Circumstances</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21995" marR="686435" algn="ctr">
                        <a:lnSpc>
                          <a:spcPts val="1845"/>
                        </a:lnSpc>
                        <a:spcBef>
                          <a:spcPts val="600"/>
                        </a:spcBef>
                        <a:spcAft>
                          <a:spcPts val="600"/>
                        </a:spcAft>
                      </a:pPr>
                      <a:r>
                        <a:rPr lang="en-GB" sz="1800" b="0" spc="-25" dirty="0">
                          <a:effectLst/>
                        </a:rPr>
                        <a:t>2.8</a:t>
                      </a:r>
                      <a:endParaRPr lang="en-GB" sz="12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extLst>
                  <a:ext uri="{0D108BD9-81ED-4DB2-BD59-A6C34878D82A}">
                    <a16:rowId xmlns:a16="http://schemas.microsoft.com/office/drawing/2014/main" val="2874749246"/>
                  </a:ext>
                </a:extLst>
              </a:tr>
            </a:tbl>
          </a:graphicData>
        </a:graphic>
      </p:graphicFrame>
    </p:spTree>
    <p:extLst>
      <p:ext uri="{BB962C8B-B14F-4D97-AF65-F5344CB8AC3E}">
        <p14:creationId xmlns:p14="http://schemas.microsoft.com/office/powerpoint/2010/main" val="3978123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dirty="0"/>
              <a:t>About the Working Well Work and Health Programme (WHP)</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a:xfrm>
            <a:off x="540000" y="1574463"/>
            <a:ext cx="5400000" cy="4602500"/>
          </a:xfrm>
        </p:spPr>
        <p:txBody>
          <a:bodyPr/>
          <a:lstStyle/>
          <a:p>
            <a:pPr marL="0" indent="0">
              <a:buNone/>
            </a:pPr>
            <a:r>
              <a:rPr lang="en-GB" dirty="0"/>
              <a:t>Designed for long-term unemployed people in Greater Manchester </a:t>
            </a:r>
          </a:p>
          <a:p>
            <a:pPr marL="0" indent="0">
              <a:buNone/>
            </a:pPr>
            <a:r>
              <a:rPr lang="en-GB" dirty="0"/>
              <a:t>Addresses barriers to employability e.g. health conditions, low skills </a:t>
            </a:r>
          </a:p>
          <a:p>
            <a:pPr marL="0" indent="0">
              <a:buNone/>
            </a:pPr>
            <a:r>
              <a:rPr lang="en-GB" dirty="0"/>
              <a:t>Delivers 15 months out-of-work support and six months of in-work support</a:t>
            </a:r>
          </a:p>
          <a:p>
            <a:pPr marL="0" lvl="1" indent="0">
              <a:buNone/>
            </a:pPr>
            <a:r>
              <a:rPr lang="en-GB" dirty="0"/>
              <a:t>Under 50s on WHP supported into work (Earnings Present) = </a:t>
            </a:r>
            <a:r>
              <a:rPr lang="en-GB" b="1" dirty="0"/>
              <a:t>40% </a:t>
            </a:r>
          </a:p>
          <a:p>
            <a:pPr marL="0" lvl="1" indent="0">
              <a:buNone/>
            </a:pPr>
            <a:r>
              <a:rPr lang="en-GB" dirty="0"/>
              <a:t>50+ on WHP: Earnings Present = </a:t>
            </a:r>
            <a:r>
              <a:rPr lang="en-GB" b="1" dirty="0"/>
              <a:t>28%</a:t>
            </a:r>
            <a:r>
              <a:rPr lang="en-GB" dirty="0"/>
              <a:t> </a:t>
            </a:r>
          </a:p>
          <a:p>
            <a:endParaRPr lang="en-GB" dirty="0"/>
          </a:p>
        </p:txBody>
      </p:sp>
      <p:sp>
        <p:nvSpPr>
          <p:cNvPr id="4" name="Content Placeholder 3">
            <a:extLst>
              <a:ext uri="{FF2B5EF4-FFF2-40B4-BE49-F238E27FC236}">
                <a16:creationId xmlns:a16="http://schemas.microsoft.com/office/drawing/2014/main" id="{628AFD40-69BC-4F1B-9024-86C5CE6DA83D}"/>
              </a:ext>
            </a:extLst>
          </p:cNvPr>
          <p:cNvSpPr>
            <a:spLocks noGrp="1"/>
          </p:cNvSpPr>
          <p:nvPr>
            <p:ph idx="13"/>
          </p:nvPr>
        </p:nvSpPr>
        <p:spPr>
          <a:xfrm>
            <a:off x="6277202" y="1573814"/>
            <a:ext cx="5472000" cy="4602500"/>
          </a:xfrm>
        </p:spPr>
        <p:txBody>
          <a:bodyPr/>
          <a:lstStyle/>
          <a:p>
            <a:pPr marL="0" indent="0">
              <a:buNone/>
            </a:pPr>
            <a:r>
              <a:rPr lang="en-GB" b="1" dirty="0"/>
              <a:t>Employability challenges for 50+</a:t>
            </a:r>
          </a:p>
          <a:p>
            <a:pPr lvl="1"/>
            <a:endParaRPr lang="en-GB" dirty="0"/>
          </a:p>
          <a:p>
            <a:pPr lvl="1"/>
            <a:endParaRPr lang="en-GB" dirty="0"/>
          </a:p>
          <a:p>
            <a:pPr lvl="1"/>
            <a:endParaRPr lang="en-GB" dirty="0"/>
          </a:p>
          <a:p>
            <a:pPr lvl="1"/>
            <a:endParaRPr lang="en-GB" dirty="0"/>
          </a:p>
          <a:p>
            <a:pPr lvl="1"/>
            <a:endParaRPr lang="en-GB" dirty="0"/>
          </a:p>
          <a:p>
            <a:pPr lvl="1"/>
            <a:endParaRPr lang="en-GB" dirty="0"/>
          </a:p>
          <a:p>
            <a:endParaRPr lang="en-GB" dirty="0"/>
          </a:p>
        </p:txBody>
      </p:sp>
      <p:pic>
        <p:nvPicPr>
          <p:cNvPr id="5" name="image4.png">
            <a:extLst>
              <a:ext uri="{FF2B5EF4-FFF2-40B4-BE49-F238E27FC236}">
                <a16:creationId xmlns:a16="http://schemas.microsoft.com/office/drawing/2014/main" id="{BA1D09B3-E678-C34F-6DA6-80507464856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88137" y="2256888"/>
            <a:ext cx="5301382" cy="3236352"/>
          </a:xfrm>
          <a:prstGeom prst="rect">
            <a:avLst/>
          </a:prstGeom>
          <a:ln>
            <a:noFill/>
          </a:ln>
        </p:spPr>
      </p:pic>
      <p:sp>
        <p:nvSpPr>
          <p:cNvPr id="6" name="TextBox 5">
            <a:extLst>
              <a:ext uri="{FF2B5EF4-FFF2-40B4-BE49-F238E27FC236}">
                <a16:creationId xmlns:a16="http://schemas.microsoft.com/office/drawing/2014/main" id="{D52E2959-4422-ED22-6B8B-A3C8C0CF3F35}"/>
              </a:ext>
            </a:extLst>
          </p:cNvPr>
          <p:cNvSpPr txBox="1"/>
          <p:nvPr/>
        </p:nvSpPr>
        <p:spPr>
          <a:xfrm>
            <a:off x="6188137" y="5757999"/>
            <a:ext cx="5391398" cy="276999"/>
          </a:xfrm>
          <a:prstGeom prst="rect">
            <a:avLst/>
          </a:prstGeom>
          <a:noFill/>
          <a:ln>
            <a:noFill/>
          </a:ln>
        </p:spPr>
        <p:txBody>
          <a:bodyPr wrap="square" rtlCol="0">
            <a:spAutoFit/>
          </a:bodyPr>
          <a:lstStyle/>
          <a:p>
            <a:r>
              <a:rPr lang="en-GB" sz="1200" i="1" dirty="0"/>
              <a:t>DWP, Stat Xplore. Data covers starters up to May 2020 who completed WHP</a:t>
            </a:r>
          </a:p>
        </p:txBody>
      </p:sp>
    </p:spTree>
    <p:extLst>
      <p:ext uri="{BB962C8B-B14F-4D97-AF65-F5344CB8AC3E}">
        <p14:creationId xmlns:p14="http://schemas.microsoft.com/office/powerpoint/2010/main" val="255120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5E35034B-0006-D4FA-BC63-480EEBEFDFBF}"/>
              </a:ext>
            </a:extLst>
          </p:cNvPr>
          <p:cNvSpPr txBox="1">
            <a:spLocks/>
          </p:cNvSpPr>
          <p:nvPr/>
        </p:nvSpPr>
        <p:spPr>
          <a:xfrm>
            <a:off x="932038" y="1536455"/>
            <a:ext cx="4554362" cy="788907"/>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Age – they may choose a younger person.”</a:t>
            </a:r>
          </a:p>
        </p:txBody>
      </p:sp>
      <p:sp>
        <p:nvSpPr>
          <p:cNvPr id="4" name="Title 1">
            <a:extLst>
              <a:ext uri="{FF2B5EF4-FFF2-40B4-BE49-F238E27FC236}">
                <a16:creationId xmlns:a16="http://schemas.microsoft.com/office/drawing/2014/main" id="{F176F0CD-2A82-0080-8841-105DAE129616}"/>
              </a:ext>
            </a:extLst>
          </p:cNvPr>
          <p:cNvSpPr txBox="1">
            <a:spLocks/>
          </p:cNvSpPr>
          <p:nvPr/>
        </p:nvSpPr>
        <p:spPr>
          <a:xfrm>
            <a:off x="539999" y="540001"/>
            <a:ext cx="11112000" cy="1034462"/>
          </a:xfrm>
          <a:prstGeom prst="rect">
            <a:avLst/>
          </a:prstGeom>
        </p:spPr>
        <p:txBody>
          <a:bodyPr/>
          <a:lstStyle>
            <a:lvl1pPr algn="l" defTabSz="914400" rtl="0" eaLnBrk="1" latinLnBrk="0" hangingPunct="1">
              <a:lnSpc>
                <a:spcPts val="3600"/>
              </a:lnSpc>
              <a:spcBef>
                <a:spcPct val="0"/>
              </a:spcBef>
              <a:buNone/>
              <a:defRPr sz="3000" kern="1200">
                <a:solidFill>
                  <a:schemeClr val="tx2"/>
                </a:solidFill>
                <a:latin typeface="+mj-lt"/>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3000" b="0" i="0" u="none" strike="noStrike" kern="1200" cap="none" spc="0" normalizeH="0" baseline="0" noProof="0" dirty="0">
                <a:ln>
                  <a:noFill/>
                </a:ln>
                <a:solidFill>
                  <a:prstClr val="white"/>
                </a:solidFill>
                <a:effectLst/>
                <a:uLnTx/>
                <a:uFillTx/>
                <a:latin typeface="Arial"/>
                <a:ea typeface="+mj-ea"/>
                <a:cs typeface="+mj-cs"/>
              </a:rPr>
              <a:t>Client voices: what barriers to work do you face?</a:t>
            </a:r>
          </a:p>
          <a:p>
            <a:pPr marL="0" marR="0" lvl="0" indent="0" algn="l" defTabSz="914400" rtl="0" eaLnBrk="1" fontAlgn="auto" latinLnBrk="0" hangingPunct="1">
              <a:lnSpc>
                <a:spcPts val="3600"/>
              </a:lnSpc>
              <a:spcBef>
                <a:spcPct val="0"/>
              </a:spcBef>
              <a:spcAft>
                <a:spcPts val="0"/>
              </a:spcAft>
              <a:buClrTx/>
              <a:buSzTx/>
              <a:buFontTx/>
              <a:buNone/>
              <a:tabLst/>
              <a:defRPr/>
            </a:pPr>
            <a:endParaRPr kumimoji="0" lang="en-GB" sz="3000" b="0" i="0" u="none" strike="noStrike" kern="1200" cap="none" spc="0" normalizeH="0" baseline="0" noProof="0" dirty="0">
              <a:ln>
                <a:noFill/>
              </a:ln>
              <a:solidFill>
                <a:prstClr val="white"/>
              </a:solidFill>
              <a:effectLst/>
              <a:uLnTx/>
              <a:uFillTx/>
              <a:latin typeface="Arial"/>
              <a:ea typeface="+mj-ea"/>
              <a:cs typeface="+mj-cs"/>
            </a:endParaRPr>
          </a:p>
        </p:txBody>
      </p:sp>
      <p:sp>
        <p:nvSpPr>
          <p:cNvPr id="8" name="Content Placeholder 1">
            <a:extLst>
              <a:ext uri="{FF2B5EF4-FFF2-40B4-BE49-F238E27FC236}">
                <a16:creationId xmlns:a16="http://schemas.microsoft.com/office/drawing/2014/main" id="{BA39C5C7-0ED2-1DF3-1B9A-D8523B88B5F3}"/>
              </a:ext>
            </a:extLst>
          </p:cNvPr>
          <p:cNvSpPr txBox="1">
            <a:spLocks/>
          </p:cNvSpPr>
          <p:nvPr/>
        </p:nvSpPr>
        <p:spPr>
          <a:xfrm>
            <a:off x="6094679" y="1536455"/>
            <a:ext cx="5202382" cy="788907"/>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I was employed for many years so skills set, as only I know hospitality employment.”</a:t>
            </a:r>
          </a:p>
        </p:txBody>
      </p:sp>
      <p:sp>
        <p:nvSpPr>
          <p:cNvPr id="6" name="TextBox 5">
            <a:extLst>
              <a:ext uri="{FF2B5EF4-FFF2-40B4-BE49-F238E27FC236}">
                <a16:creationId xmlns:a16="http://schemas.microsoft.com/office/drawing/2014/main" id="{BE20459E-CEFC-00FA-83B1-50796806A0B6}"/>
              </a:ext>
            </a:extLst>
          </p:cNvPr>
          <p:cNvSpPr txBox="1"/>
          <p:nvPr/>
        </p:nvSpPr>
        <p:spPr>
          <a:xfrm>
            <a:off x="464548" y="1164350"/>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AC345670-DFCD-A280-605A-A2D16249648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987504" y="3863245"/>
            <a:ext cx="5358938" cy="3062249"/>
          </a:xfrm>
          <a:prstGeom prst="rect">
            <a:avLst/>
          </a:prstGeom>
        </p:spPr>
      </p:pic>
      <p:sp>
        <p:nvSpPr>
          <p:cNvPr id="12" name="TextBox 11">
            <a:extLst>
              <a:ext uri="{FF2B5EF4-FFF2-40B4-BE49-F238E27FC236}">
                <a16:creationId xmlns:a16="http://schemas.microsoft.com/office/drawing/2014/main" id="{9C3139BB-A30D-75E0-C00B-B54869462F1E}"/>
              </a:ext>
            </a:extLst>
          </p:cNvPr>
          <p:cNvSpPr txBox="1"/>
          <p:nvPr/>
        </p:nvSpPr>
        <p:spPr>
          <a:xfrm>
            <a:off x="5656258" y="1164349"/>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Content Placeholder 1">
            <a:extLst>
              <a:ext uri="{FF2B5EF4-FFF2-40B4-BE49-F238E27FC236}">
                <a16:creationId xmlns:a16="http://schemas.microsoft.com/office/drawing/2014/main" id="{65E29B44-9B0D-BF7B-DB54-4381936D7686}"/>
              </a:ext>
            </a:extLst>
          </p:cNvPr>
          <p:cNvSpPr txBox="1">
            <a:spLocks/>
          </p:cNvSpPr>
          <p:nvPr/>
        </p:nvSpPr>
        <p:spPr>
          <a:xfrm>
            <a:off x="892297" y="2428836"/>
            <a:ext cx="4724220" cy="1034462"/>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Area as needs to be in five mile radius due to health.”</a:t>
            </a:r>
          </a:p>
        </p:txBody>
      </p:sp>
      <p:sp>
        <p:nvSpPr>
          <p:cNvPr id="17" name="TextBox 16">
            <a:extLst>
              <a:ext uri="{FF2B5EF4-FFF2-40B4-BE49-F238E27FC236}">
                <a16:creationId xmlns:a16="http://schemas.microsoft.com/office/drawing/2014/main" id="{EE4A3B66-9E9C-C91F-2D9C-0A92B792EC63}"/>
              </a:ext>
            </a:extLst>
          </p:cNvPr>
          <p:cNvSpPr txBox="1"/>
          <p:nvPr/>
        </p:nvSpPr>
        <p:spPr>
          <a:xfrm>
            <a:off x="424807" y="2094666"/>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Content Placeholder 1">
            <a:extLst>
              <a:ext uri="{FF2B5EF4-FFF2-40B4-BE49-F238E27FC236}">
                <a16:creationId xmlns:a16="http://schemas.microsoft.com/office/drawing/2014/main" id="{51A30A08-D60B-A6DD-6E47-B564F457E20F}"/>
              </a:ext>
            </a:extLst>
          </p:cNvPr>
          <p:cNvSpPr txBox="1">
            <a:spLocks/>
          </p:cNvSpPr>
          <p:nvPr/>
        </p:nvSpPr>
        <p:spPr>
          <a:xfrm>
            <a:off x="892297" y="3283209"/>
            <a:ext cx="5202382" cy="1034462"/>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Anxiety due being out of work for a while.”</a:t>
            </a:r>
          </a:p>
        </p:txBody>
      </p:sp>
      <p:sp>
        <p:nvSpPr>
          <p:cNvPr id="13" name="TextBox 12">
            <a:extLst>
              <a:ext uri="{FF2B5EF4-FFF2-40B4-BE49-F238E27FC236}">
                <a16:creationId xmlns:a16="http://schemas.microsoft.com/office/drawing/2014/main" id="{07445DBA-EDA5-8970-A286-0E9006FFB6CF}"/>
              </a:ext>
            </a:extLst>
          </p:cNvPr>
          <p:cNvSpPr txBox="1"/>
          <p:nvPr/>
        </p:nvSpPr>
        <p:spPr>
          <a:xfrm>
            <a:off x="424807" y="2950532"/>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Content Placeholder 1">
            <a:extLst>
              <a:ext uri="{FF2B5EF4-FFF2-40B4-BE49-F238E27FC236}">
                <a16:creationId xmlns:a16="http://schemas.microsoft.com/office/drawing/2014/main" id="{46BFFDFA-B217-2FE0-AF46-F4FE2FE7E927}"/>
              </a:ext>
            </a:extLst>
          </p:cNvPr>
          <p:cNvSpPr txBox="1">
            <a:spLocks/>
          </p:cNvSpPr>
          <p:nvPr/>
        </p:nvSpPr>
        <p:spPr>
          <a:xfrm>
            <a:off x="830308" y="3902178"/>
            <a:ext cx="5202382" cy="415493"/>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Skills need to be updated.”</a:t>
            </a:r>
          </a:p>
        </p:txBody>
      </p:sp>
      <p:sp>
        <p:nvSpPr>
          <p:cNvPr id="15" name="TextBox 14">
            <a:extLst>
              <a:ext uri="{FF2B5EF4-FFF2-40B4-BE49-F238E27FC236}">
                <a16:creationId xmlns:a16="http://schemas.microsoft.com/office/drawing/2014/main" id="{56264319-B679-4180-6FE0-D938FCFC6974}"/>
              </a:ext>
            </a:extLst>
          </p:cNvPr>
          <p:cNvSpPr txBox="1"/>
          <p:nvPr/>
        </p:nvSpPr>
        <p:spPr>
          <a:xfrm>
            <a:off x="362818" y="3569501"/>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Content Placeholder 1">
            <a:extLst>
              <a:ext uri="{FF2B5EF4-FFF2-40B4-BE49-F238E27FC236}">
                <a16:creationId xmlns:a16="http://schemas.microsoft.com/office/drawing/2014/main" id="{8AF76EA9-F68C-8C81-D528-C2B718CD87AB}"/>
              </a:ext>
            </a:extLst>
          </p:cNvPr>
          <p:cNvSpPr txBox="1">
            <a:spLocks/>
          </p:cNvSpPr>
          <p:nvPr/>
        </p:nvSpPr>
        <p:spPr>
          <a:xfrm>
            <a:off x="819636" y="4477447"/>
            <a:ext cx="5202382" cy="415493"/>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Possibly overqualified for some jobs.”</a:t>
            </a:r>
          </a:p>
        </p:txBody>
      </p:sp>
      <p:sp>
        <p:nvSpPr>
          <p:cNvPr id="19" name="TextBox 18">
            <a:extLst>
              <a:ext uri="{FF2B5EF4-FFF2-40B4-BE49-F238E27FC236}">
                <a16:creationId xmlns:a16="http://schemas.microsoft.com/office/drawing/2014/main" id="{8D478E85-3DD7-25D4-B618-4684D2DB648F}"/>
              </a:ext>
            </a:extLst>
          </p:cNvPr>
          <p:cNvSpPr txBox="1"/>
          <p:nvPr/>
        </p:nvSpPr>
        <p:spPr>
          <a:xfrm>
            <a:off x="352146" y="4144770"/>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Content Placeholder 1">
            <a:extLst>
              <a:ext uri="{FF2B5EF4-FFF2-40B4-BE49-F238E27FC236}">
                <a16:creationId xmlns:a16="http://schemas.microsoft.com/office/drawing/2014/main" id="{8F134789-B2F7-5100-6954-975ABB37A9F1}"/>
              </a:ext>
            </a:extLst>
          </p:cNvPr>
          <p:cNvSpPr txBox="1">
            <a:spLocks/>
          </p:cNvSpPr>
          <p:nvPr/>
        </p:nvSpPr>
        <p:spPr>
          <a:xfrm>
            <a:off x="808964" y="5052716"/>
            <a:ext cx="5202382" cy="415493"/>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Skills need to be updated.”</a:t>
            </a:r>
          </a:p>
        </p:txBody>
      </p:sp>
      <p:sp>
        <p:nvSpPr>
          <p:cNvPr id="21" name="TextBox 20">
            <a:extLst>
              <a:ext uri="{FF2B5EF4-FFF2-40B4-BE49-F238E27FC236}">
                <a16:creationId xmlns:a16="http://schemas.microsoft.com/office/drawing/2014/main" id="{D487052A-629F-EDA3-41DB-86BE69614BF4}"/>
              </a:ext>
            </a:extLst>
          </p:cNvPr>
          <p:cNvSpPr txBox="1"/>
          <p:nvPr/>
        </p:nvSpPr>
        <p:spPr>
          <a:xfrm>
            <a:off x="341474" y="4720039"/>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Content Placeholder 1">
            <a:extLst>
              <a:ext uri="{FF2B5EF4-FFF2-40B4-BE49-F238E27FC236}">
                <a16:creationId xmlns:a16="http://schemas.microsoft.com/office/drawing/2014/main" id="{1596A5E5-97A4-5B2A-63EF-705D3DF27368}"/>
              </a:ext>
            </a:extLst>
          </p:cNvPr>
          <p:cNvSpPr txBox="1">
            <a:spLocks/>
          </p:cNvSpPr>
          <p:nvPr/>
        </p:nvSpPr>
        <p:spPr>
          <a:xfrm>
            <a:off x="6052938" y="2390828"/>
            <a:ext cx="5202382" cy="788907"/>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On the employer’s side, they are more likely to employ younger people so they can get trained up.”</a:t>
            </a:r>
          </a:p>
        </p:txBody>
      </p:sp>
      <p:sp>
        <p:nvSpPr>
          <p:cNvPr id="24" name="TextBox 23">
            <a:extLst>
              <a:ext uri="{FF2B5EF4-FFF2-40B4-BE49-F238E27FC236}">
                <a16:creationId xmlns:a16="http://schemas.microsoft.com/office/drawing/2014/main" id="{73A5175D-7313-2F3C-055F-4C7E39725A61}"/>
              </a:ext>
            </a:extLst>
          </p:cNvPr>
          <p:cNvSpPr txBox="1"/>
          <p:nvPr/>
        </p:nvSpPr>
        <p:spPr>
          <a:xfrm>
            <a:off x="5614517" y="2018722"/>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86358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5E35034B-0006-D4FA-BC63-480EEBEFDFBF}"/>
              </a:ext>
            </a:extLst>
          </p:cNvPr>
          <p:cNvSpPr txBox="1">
            <a:spLocks/>
          </p:cNvSpPr>
          <p:nvPr/>
        </p:nvSpPr>
        <p:spPr>
          <a:xfrm>
            <a:off x="932038" y="1536455"/>
            <a:ext cx="4554362" cy="788907"/>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I do have lots of experience, but employers I am speaking to seem to lose interest and conversations stop. I think that I question whether age is a barrier and I think I could add a lot to their sector due to my employment history.”</a:t>
            </a:r>
          </a:p>
        </p:txBody>
      </p:sp>
      <p:sp>
        <p:nvSpPr>
          <p:cNvPr id="4" name="Title 1">
            <a:extLst>
              <a:ext uri="{FF2B5EF4-FFF2-40B4-BE49-F238E27FC236}">
                <a16:creationId xmlns:a16="http://schemas.microsoft.com/office/drawing/2014/main" id="{F176F0CD-2A82-0080-8841-105DAE129616}"/>
              </a:ext>
            </a:extLst>
          </p:cNvPr>
          <p:cNvSpPr txBox="1">
            <a:spLocks/>
          </p:cNvSpPr>
          <p:nvPr/>
        </p:nvSpPr>
        <p:spPr>
          <a:xfrm>
            <a:off x="539999" y="540001"/>
            <a:ext cx="11112000" cy="1034462"/>
          </a:xfrm>
          <a:prstGeom prst="rect">
            <a:avLst/>
          </a:prstGeom>
        </p:spPr>
        <p:txBody>
          <a:bodyPr/>
          <a:lstStyle>
            <a:lvl1pPr algn="l" defTabSz="914400" rtl="0" eaLnBrk="1" latinLnBrk="0" hangingPunct="1">
              <a:lnSpc>
                <a:spcPts val="3600"/>
              </a:lnSpc>
              <a:spcBef>
                <a:spcPct val="0"/>
              </a:spcBef>
              <a:buNone/>
              <a:defRPr sz="3000" kern="1200">
                <a:solidFill>
                  <a:schemeClr val="tx2"/>
                </a:solidFill>
                <a:latin typeface="+mj-lt"/>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3000" b="0" i="0" u="none" strike="noStrike" kern="1200" cap="none" spc="0" normalizeH="0" baseline="0" noProof="0" dirty="0">
                <a:ln>
                  <a:noFill/>
                </a:ln>
                <a:solidFill>
                  <a:prstClr val="white"/>
                </a:solidFill>
                <a:effectLst/>
                <a:uLnTx/>
                <a:uFillTx/>
                <a:latin typeface="Arial"/>
                <a:ea typeface="+mj-ea"/>
                <a:cs typeface="+mj-cs"/>
              </a:rPr>
              <a:t>Client voices: what barriers to work do you face?</a:t>
            </a:r>
          </a:p>
          <a:p>
            <a:pPr marL="0" marR="0" lvl="0" indent="0" algn="l" defTabSz="914400" rtl="0" eaLnBrk="1" fontAlgn="auto" latinLnBrk="0" hangingPunct="1">
              <a:lnSpc>
                <a:spcPts val="3600"/>
              </a:lnSpc>
              <a:spcBef>
                <a:spcPct val="0"/>
              </a:spcBef>
              <a:spcAft>
                <a:spcPts val="0"/>
              </a:spcAft>
              <a:buClrTx/>
              <a:buSzTx/>
              <a:buFontTx/>
              <a:buNone/>
              <a:tabLst/>
              <a:defRPr/>
            </a:pPr>
            <a:endParaRPr kumimoji="0" lang="en-GB" sz="3000" b="0" i="0" u="none" strike="noStrike" kern="1200" cap="none" spc="0" normalizeH="0" baseline="0" noProof="0" dirty="0">
              <a:ln>
                <a:noFill/>
              </a:ln>
              <a:solidFill>
                <a:prstClr val="white"/>
              </a:solidFill>
              <a:effectLst/>
              <a:uLnTx/>
              <a:uFillTx/>
              <a:latin typeface="Arial"/>
              <a:ea typeface="+mj-ea"/>
              <a:cs typeface="+mj-cs"/>
            </a:endParaRPr>
          </a:p>
        </p:txBody>
      </p:sp>
      <p:sp>
        <p:nvSpPr>
          <p:cNvPr id="8" name="Content Placeholder 1">
            <a:extLst>
              <a:ext uri="{FF2B5EF4-FFF2-40B4-BE49-F238E27FC236}">
                <a16:creationId xmlns:a16="http://schemas.microsoft.com/office/drawing/2014/main" id="{BA39C5C7-0ED2-1DF3-1B9A-D8523B88B5F3}"/>
              </a:ext>
            </a:extLst>
          </p:cNvPr>
          <p:cNvSpPr txBox="1">
            <a:spLocks/>
          </p:cNvSpPr>
          <p:nvPr/>
        </p:nvSpPr>
        <p:spPr>
          <a:xfrm>
            <a:off x="6094679" y="1536455"/>
            <a:ext cx="5202382" cy="788907"/>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The type of work I have done, like hospitality, your appearance and personality is very important. And I am finding ageing as a process is really hard. I don’t fit in the way I used to and I’m not as valuable. I am lost for what I am going to do.”</a:t>
            </a:r>
          </a:p>
        </p:txBody>
      </p:sp>
      <p:sp>
        <p:nvSpPr>
          <p:cNvPr id="6" name="TextBox 5">
            <a:extLst>
              <a:ext uri="{FF2B5EF4-FFF2-40B4-BE49-F238E27FC236}">
                <a16:creationId xmlns:a16="http://schemas.microsoft.com/office/drawing/2014/main" id="{BE20459E-CEFC-00FA-83B1-50796806A0B6}"/>
              </a:ext>
            </a:extLst>
          </p:cNvPr>
          <p:cNvSpPr txBox="1"/>
          <p:nvPr/>
        </p:nvSpPr>
        <p:spPr>
          <a:xfrm>
            <a:off x="464548" y="1164350"/>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AC345670-DFCD-A280-605A-A2D16249648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987504" y="3863245"/>
            <a:ext cx="5358938" cy="3062249"/>
          </a:xfrm>
          <a:prstGeom prst="rect">
            <a:avLst/>
          </a:prstGeom>
        </p:spPr>
      </p:pic>
      <p:sp>
        <p:nvSpPr>
          <p:cNvPr id="12" name="TextBox 11">
            <a:extLst>
              <a:ext uri="{FF2B5EF4-FFF2-40B4-BE49-F238E27FC236}">
                <a16:creationId xmlns:a16="http://schemas.microsoft.com/office/drawing/2014/main" id="{9C3139BB-A30D-75E0-C00B-B54869462F1E}"/>
              </a:ext>
            </a:extLst>
          </p:cNvPr>
          <p:cNvSpPr txBox="1"/>
          <p:nvPr/>
        </p:nvSpPr>
        <p:spPr>
          <a:xfrm>
            <a:off x="5656258" y="1164349"/>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Content Placeholder 1">
            <a:extLst>
              <a:ext uri="{FF2B5EF4-FFF2-40B4-BE49-F238E27FC236}">
                <a16:creationId xmlns:a16="http://schemas.microsoft.com/office/drawing/2014/main" id="{8AF76EA9-F68C-8C81-D528-C2B718CD87AB}"/>
              </a:ext>
            </a:extLst>
          </p:cNvPr>
          <p:cNvSpPr txBox="1">
            <a:spLocks/>
          </p:cNvSpPr>
          <p:nvPr/>
        </p:nvSpPr>
        <p:spPr>
          <a:xfrm>
            <a:off x="932038" y="3954719"/>
            <a:ext cx="5202382" cy="415493"/>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0"/>
              </a:spcAft>
              <a:buFont typeface="Arial" panose="020B0604020202020204" pitchFamily="34" charset="0"/>
              <a:buNone/>
              <a:defRPr sz="3000" kern="1200">
                <a:solidFill>
                  <a:schemeClr val="tx2"/>
                </a:solidFill>
                <a:latin typeface="+mn-lt"/>
                <a:ea typeface="+mn-ea"/>
                <a:cs typeface="+mn-cs"/>
              </a:defRPr>
            </a:lvl1pPr>
            <a:lvl2pPr marL="0" indent="0" algn="l" defTabSz="914400" rtl="0" eaLnBrk="1" latinLnBrk="0" hangingPunct="1">
              <a:lnSpc>
                <a:spcPts val="3600"/>
              </a:lnSpc>
              <a:spcBef>
                <a:spcPts val="600"/>
              </a:spcBef>
              <a:spcAft>
                <a:spcPts val="0"/>
              </a:spcAft>
              <a:buClr>
                <a:schemeClr val="tx1"/>
              </a:buClr>
              <a:buFont typeface="Symbol" panose="05050102010706020507" pitchFamily="18" charset="2"/>
              <a:buNone/>
              <a:defRPr sz="3000" b="1" kern="1200">
                <a:solidFill>
                  <a:schemeClr val="tx2"/>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I don’t think age is a barrier in my sector. There are jobs for me like HGV driving and logistics. I could get a job in a company I have worked with before. They don’t have an age limit, I just need a CSCS card.”</a:t>
            </a:r>
          </a:p>
        </p:txBody>
      </p:sp>
      <p:sp>
        <p:nvSpPr>
          <p:cNvPr id="19" name="TextBox 18">
            <a:extLst>
              <a:ext uri="{FF2B5EF4-FFF2-40B4-BE49-F238E27FC236}">
                <a16:creationId xmlns:a16="http://schemas.microsoft.com/office/drawing/2014/main" id="{8D478E85-3DD7-25D4-B618-4684D2DB648F}"/>
              </a:ext>
            </a:extLst>
          </p:cNvPr>
          <p:cNvSpPr txBox="1"/>
          <p:nvPr/>
        </p:nvSpPr>
        <p:spPr>
          <a:xfrm>
            <a:off x="464548" y="3622042"/>
            <a:ext cx="3657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Arial"/>
                <a:ea typeface="+mn-ea"/>
                <a:cs typeface="+mn-cs"/>
              </a:rPr>
              <a:t>“</a:t>
            </a:r>
            <a:endParaRPr kumimoji="0" lang="en-GB" sz="8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56586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Switching job and reskilling</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574463"/>
            <a:ext cx="5556000" cy="4602500"/>
          </a:xfrm>
        </p:spPr>
        <p:txBody>
          <a:bodyPr/>
          <a:lstStyle/>
          <a:p>
            <a:pPr marL="0" indent="0">
              <a:buNone/>
            </a:pPr>
            <a:r>
              <a:rPr lang="en-GB" b="1" dirty="0"/>
              <a:t>Clients rated their willingness to change jobs or reskill for new opportunities</a:t>
            </a:r>
          </a:p>
          <a:p>
            <a:pPr marL="0" indent="0">
              <a:buNone/>
            </a:pPr>
            <a:r>
              <a:rPr lang="en-GB" dirty="0"/>
              <a:t>The 50+ cohort was:</a:t>
            </a:r>
          </a:p>
          <a:p>
            <a:r>
              <a:rPr lang="en-GB" dirty="0"/>
              <a:t>Reasonably open to trying new jobs</a:t>
            </a:r>
          </a:p>
          <a:p>
            <a:r>
              <a:rPr lang="en-GB" dirty="0"/>
              <a:t>Open to reskilling</a:t>
            </a:r>
          </a:p>
          <a:p>
            <a:pPr marL="0" indent="0">
              <a:buNone/>
            </a:pPr>
            <a:r>
              <a:rPr lang="en-GB" dirty="0"/>
              <a:t>For some clients, responses reflected:</a:t>
            </a:r>
          </a:p>
          <a:p>
            <a:r>
              <a:rPr lang="en-GB" dirty="0"/>
              <a:t>Feelings that they were no longer desirable or competitive in their previous industries</a:t>
            </a:r>
          </a:p>
          <a:p>
            <a:r>
              <a:rPr lang="en-GB" dirty="0"/>
              <a:t>A need to switch job due to health issues that made them ill suited to previous jobs</a:t>
            </a:r>
          </a:p>
          <a:p>
            <a:pPr marL="0" indent="0">
              <a:buNone/>
            </a:pPr>
            <a:endParaRPr lang="en-GB" dirty="0"/>
          </a:p>
        </p:txBody>
      </p:sp>
      <p:sp>
        <p:nvSpPr>
          <p:cNvPr id="7" name="TextBox 6">
            <a:extLst>
              <a:ext uri="{FF2B5EF4-FFF2-40B4-BE49-F238E27FC236}">
                <a16:creationId xmlns:a16="http://schemas.microsoft.com/office/drawing/2014/main" id="{0602E96C-8135-468C-7F18-7F6C267117A5}"/>
              </a:ext>
            </a:extLst>
          </p:cNvPr>
          <p:cNvSpPr txBox="1"/>
          <p:nvPr/>
        </p:nvSpPr>
        <p:spPr>
          <a:xfrm>
            <a:off x="6666807" y="1574191"/>
            <a:ext cx="4688378" cy="723275"/>
          </a:xfrm>
          <a:prstGeom prst="rect">
            <a:avLst/>
          </a:prstGeom>
          <a:noFill/>
        </p:spPr>
        <p:txBody>
          <a:bodyPr wrap="square" rtlCol="0">
            <a:spAutoFit/>
          </a:bodyPr>
          <a:lstStyle/>
          <a:p>
            <a:r>
              <a:rPr lang="en-GB" sz="2100" b="1" dirty="0"/>
              <a:t>How willing are you to …?</a:t>
            </a:r>
            <a:br>
              <a:rPr lang="en-GB" sz="2000" b="1" dirty="0"/>
            </a:br>
            <a:r>
              <a:rPr lang="en-GB" sz="2000" dirty="0"/>
              <a:t>(6 = fully, 1 = not at all)</a:t>
            </a:r>
          </a:p>
        </p:txBody>
      </p:sp>
      <p:sp>
        <p:nvSpPr>
          <p:cNvPr id="6" name="TextBox 5">
            <a:extLst>
              <a:ext uri="{FF2B5EF4-FFF2-40B4-BE49-F238E27FC236}">
                <a16:creationId xmlns:a16="http://schemas.microsoft.com/office/drawing/2014/main" id="{3F344382-2CD1-1537-0614-47D3F0BA54D1}"/>
              </a:ext>
            </a:extLst>
          </p:cNvPr>
          <p:cNvSpPr txBox="1"/>
          <p:nvPr/>
        </p:nvSpPr>
        <p:spPr>
          <a:xfrm>
            <a:off x="6666807" y="2644296"/>
            <a:ext cx="2302626" cy="2246769"/>
          </a:xfrm>
          <a:prstGeom prst="rect">
            <a:avLst/>
          </a:prstGeom>
          <a:noFill/>
        </p:spPr>
        <p:txBody>
          <a:bodyPr wrap="square" rtlCol="0">
            <a:spAutoFit/>
          </a:bodyPr>
          <a:lstStyle/>
          <a:p>
            <a:r>
              <a:rPr lang="en-GB" sz="2000" dirty="0"/>
              <a:t>Consider a job different from what you did before</a:t>
            </a:r>
          </a:p>
          <a:p>
            <a:endParaRPr lang="en-GB" sz="2000" dirty="0"/>
          </a:p>
          <a:p>
            <a:r>
              <a:rPr lang="en-GB" sz="2000" dirty="0"/>
              <a:t>Train in new skills to secure work</a:t>
            </a:r>
          </a:p>
          <a:p>
            <a:endParaRPr lang="en-GB" sz="2000" dirty="0">
              <a:solidFill>
                <a:schemeClr val="accent6">
                  <a:lumMod val="50000"/>
                </a:schemeClr>
              </a:solidFill>
            </a:endParaRPr>
          </a:p>
        </p:txBody>
      </p:sp>
      <p:sp>
        <p:nvSpPr>
          <p:cNvPr id="8" name="TextBox 7">
            <a:extLst>
              <a:ext uri="{FF2B5EF4-FFF2-40B4-BE49-F238E27FC236}">
                <a16:creationId xmlns:a16="http://schemas.microsoft.com/office/drawing/2014/main" id="{CF2910E5-64D8-2B91-005B-81449475643F}"/>
              </a:ext>
            </a:extLst>
          </p:cNvPr>
          <p:cNvSpPr txBox="1"/>
          <p:nvPr/>
        </p:nvSpPr>
        <p:spPr>
          <a:xfrm>
            <a:off x="10083338" y="2839687"/>
            <a:ext cx="900000" cy="707886"/>
          </a:xfrm>
          <a:prstGeom prst="rect">
            <a:avLst/>
          </a:prstGeom>
          <a:solidFill>
            <a:schemeClr val="accent6">
              <a:lumMod val="75000"/>
            </a:schemeClr>
          </a:solidFill>
        </p:spPr>
        <p:txBody>
          <a:bodyPr wrap="square" rtlCol="0">
            <a:spAutoFit/>
          </a:bodyPr>
          <a:lstStyle/>
          <a:p>
            <a:pPr algn="ctr"/>
            <a:r>
              <a:rPr lang="en-GB" sz="4000" dirty="0">
                <a:solidFill>
                  <a:schemeClr val="bg1"/>
                </a:solidFill>
              </a:rPr>
              <a:t>4.5</a:t>
            </a:r>
            <a:endParaRPr lang="en-GB" sz="2000" dirty="0">
              <a:solidFill>
                <a:schemeClr val="bg1"/>
              </a:solidFill>
            </a:endParaRPr>
          </a:p>
        </p:txBody>
      </p:sp>
      <p:sp>
        <p:nvSpPr>
          <p:cNvPr id="12" name="TextBox 11">
            <a:extLst>
              <a:ext uri="{FF2B5EF4-FFF2-40B4-BE49-F238E27FC236}">
                <a16:creationId xmlns:a16="http://schemas.microsoft.com/office/drawing/2014/main" id="{9977C32B-8B39-BC08-8DDF-5C3A96A153D5}"/>
              </a:ext>
            </a:extLst>
          </p:cNvPr>
          <p:cNvSpPr txBox="1"/>
          <p:nvPr/>
        </p:nvSpPr>
        <p:spPr>
          <a:xfrm>
            <a:off x="10083338" y="3829174"/>
            <a:ext cx="900000" cy="707886"/>
          </a:xfrm>
          <a:prstGeom prst="rect">
            <a:avLst/>
          </a:prstGeom>
          <a:solidFill>
            <a:schemeClr val="accent6">
              <a:lumMod val="50000"/>
            </a:schemeClr>
          </a:solidFill>
        </p:spPr>
        <p:txBody>
          <a:bodyPr wrap="square" rtlCol="0">
            <a:spAutoFit/>
          </a:bodyPr>
          <a:lstStyle/>
          <a:p>
            <a:pPr algn="ctr"/>
            <a:r>
              <a:rPr lang="en-GB" sz="4000" dirty="0">
                <a:solidFill>
                  <a:schemeClr val="bg1"/>
                </a:solidFill>
              </a:rPr>
              <a:t>4.8</a:t>
            </a:r>
            <a:endParaRPr lang="en-GB" sz="2000" dirty="0">
              <a:solidFill>
                <a:schemeClr val="bg1"/>
              </a:solidFill>
            </a:endParaRPr>
          </a:p>
        </p:txBody>
      </p:sp>
    </p:spTree>
    <p:extLst>
      <p:ext uri="{BB962C8B-B14F-4D97-AF65-F5344CB8AC3E}">
        <p14:creationId xmlns:p14="http://schemas.microsoft.com/office/powerpoint/2010/main" val="3226920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Confidence</a:t>
            </a:r>
          </a:p>
        </p:txBody>
      </p:sp>
      <p:sp>
        <p:nvSpPr>
          <p:cNvPr id="7" name="TextBox 6">
            <a:extLst>
              <a:ext uri="{FF2B5EF4-FFF2-40B4-BE49-F238E27FC236}">
                <a16:creationId xmlns:a16="http://schemas.microsoft.com/office/drawing/2014/main" id="{0602E96C-8135-468C-7F18-7F6C267117A5}"/>
              </a:ext>
            </a:extLst>
          </p:cNvPr>
          <p:cNvSpPr txBox="1"/>
          <p:nvPr/>
        </p:nvSpPr>
        <p:spPr>
          <a:xfrm>
            <a:off x="6666807" y="1753713"/>
            <a:ext cx="4688378" cy="707886"/>
          </a:xfrm>
          <a:prstGeom prst="rect">
            <a:avLst/>
          </a:prstGeom>
          <a:noFill/>
        </p:spPr>
        <p:txBody>
          <a:bodyPr wrap="square" rtlCol="0">
            <a:spAutoFit/>
          </a:bodyPr>
          <a:lstStyle/>
          <a:p>
            <a:r>
              <a:rPr lang="en-GB" sz="2000" b="1" dirty="0">
                <a:solidFill>
                  <a:schemeClr val="bg1"/>
                </a:solidFill>
              </a:rPr>
              <a:t>How confident are you to … ?</a:t>
            </a:r>
            <a:br>
              <a:rPr lang="en-GB" sz="2000" b="1" dirty="0">
                <a:solidFill>
                  <a:schemeClr val="bg1"/>
                </a:solidFill>
              </a:rPr>
            </a:br>
            <a:r>
              <a:rPr lang="en-GB" sz="2000" dirty="0">
                <a:solidFill>
                  <a:schemeClr val="bg1"/>
                </a:solidFill>
              </a:rPr>
              <a:t>(6 = fully, 1 = not at all)</a:t>
            </a:r>
          </a:p>
        </p:txBody>
      </p:sp>
      <p:sp>
        <p:nvSpPr>
          <p:cNvPr id="6" name="TextBox 5">
            <a:extLst>
              <a:ext uri="{FF2B5EF4-FFF2-40B4-BE49-F238E27FC236}">
                <a16:creationId xmlns:a16="http://schemas.microsoft.com/office/drawing/2014/main" id="{3F344382-2CD1-1537-0614-47D3F0BA54D1}"/>
              </a:ext>
            </a:extLst>
          </p:cNvPr>
          <p:cNvSpPr txBox="1"/>
          <p:nvPr/>
        </p:nvSpPr>
        <p:spPr>
          <a:xfrm>
            <a:off x="6666807" y="2644296"/>
            <a:ext cx="2302626" cy="2246769"/>
          </a:xfrm>
          <a:prstGeom prst="rect">
            <a:avLst/>
          </a:prstGeom>
          <a:noFill/>
        </p:spPr>
        <p:txBody>
          <a:bodyPr wrap="square" rtlCol="0">
            <a:spAutoFit/>
          </a:bodyPr>
          <a:lstStyle/>
          <a:p>
            <a:r>
              <a:rPr lang="en-GB" sz="2000" dirty="0">
                <a:solidFill>
                  <a:schemeClr val="bg1"/>
                </a:solidFill>
              </a:rPr>
              <a:t>Consider a job different from what you did before</a:t>
            </a:r>
          </a:p>
          <a:p>
            <a:endParaRPr lang="en-GB" sz="2000" dirty="0">
              <a:solidFill>
                <a:schemeClr val="bg1"/>
              </a:solidFill>
            </a:endParaRPr>
          </a:p>
          <a:p>
            <a:r>
              <a:rPr lang="en-GB" sz="2000" dirty="0">
                <a:solidFill>
                  <a:schemeClr val="bg1"/>
                </a:solidFill>
              </a:rPr>
              <a:t>Train in new skills to secure work</a:t>
            </a:r>
          </a:p>
          <a:p>
            <a:endParaRPr lang="en-GB" sz="2000" dirty="0">
              <a:solidFill>
                <a:schemeClr val="bg1"/>
              </a:solidFill>
            </a:endParaRPr>
          </a:p>
        </p:txBody>
      </p:sp>
      <p:sp>
        <p:nvSpPr>
          <p:cNvPr id="8" name="TextBox 7">
            <a:extLst>
              <a:ext uri="{FF2B5EF4-FFF2-40B4-BE49-F238E27FC236}">
                <a16:creationId xmlns:a16="http://schemas.microsoft.com/office/drawing/2014/main" id="{CF2910E5-64D8-2B91-005B-81449475643F}"/>
              </a:ext>
            </a:extLst>
          </p:cNvPr>
          <p:cNvSpPr txBox="1"/>
          <p:nvPr/>
        </p:nvSpPr>
        <p:spPr>
          <a:xfrm>
            <a:off x="9875519" y="2644295"/>
            <a:ext cx="1479666" cy="2246769"/>
          </a:xfrm>
          <a:prstGeom prst="rect">
            <a:avLst/>
          </a:prstGeom>
          <a:noFill/>
        </p:spPr>
        <p:txBody>
          <a:bodyPr wrap="square" rtlCol="0">
            <a:spAutoFit/>
          </a:bodyPr>
          <a:lstStyle/>
          <a:p>
            <a:r>
              <a:rPr lang="en-GB" sz="4000" dirty="0">
                <a:solidFill>
                  <a:schemeClr val="bg1"/>
                </a:solidFill>
              </a:rPr>
              <a:t>4.5</a:t>
            </a:r>
          </a:p>
          <a:p>
            <a:endParaRPr lang="en-GB" sz="2000" dirty="0"/>
          </a:p>
          <a:p>
            <a:endParaRPr lang="en-GB" sz="2000" dirty="0"/>
          </a:p>
          <a:p>
            <a:r>
              <a:rPr lang="en-GB" sz="4000" dirty="0">
                <a:solidFill>
                  <a:schemeClr val="bg1"/>
                </a:solidFill>
              </a:rPr>
              <a:t>4.8</a:t>
            </a:r>
          </a:p>
          <a:p>
            <a:endParaRPr lang="en-GB" sz="2000" dirty="0"/>
          </a:p>
        </p:txBody>
      </p:sp>
      <p:sp>
        <p:nvSpPr>
          <p:cNvPr id="10" name="Content Placeholder 2">
            <a:extLst>
              <a:ext uri="{FF2B5EF4-FFF2-40B4-BE49-F238E27FC236}">
                <a16:creationId xmlns:a16="http://schemas.microsoft.com/office/drawing/2014/main" id="{D32A1BBB-E845-71B7-0A08-2AC66E2E5E72}"/>
              </a:ext>
            </a:extLst>
          </p:cNvPr>
          <p:cNvSpPr>
            <a:spLocks noGrp="1"/>
          </p:cNvSpPr>
          <p:nvPr>
            <p:ph idx="1"/>
          </p:nvPr>
        </p:nvSpPr>
        <p:spPr>
          <a:xfrm>
            <a:off x="539999" y="1574463"/>
            <a:ext cx="5829993" cy="4602500"/>
          </a:xfrm>
        </p:spPr>
        <p:txBody>
          <a:bodyPr/>
          <a:lstStyle/>
          <a:p>
            <a:pPr marL="0" indent="0">
              <a:buNone/>
            </a:pPr>
            <a:r>
              <a:rPr lang="en-GB" b="1" dirty="0"/>
              <a:t>Clients rated their confidence in searching</a:t>
            </a:r>
            <a:br>
              <a:rPr lang="en-GB" b="1" dirty="0"/>
            </a:br>
            <a:r>
              <a:rPr lang="en-GB" b="1" dirty="0"/>
              <a:t>for and securing a job</a:t>
            </a:r>
          </a:p>
          <a:p>
            <a:pPr marL="0" indent="0">
              <a:buNone/>
            </a:pPr>
            <a:r>
              <a:rPr lang="en-GB" dirty="0"/>
              <a:t>The 50+ cohort was:</a:t>
            </a:r>
          </a:p>
          <a:p>
            <a:r>
              <a:rPr lang="en-GB" dirty="0"/>
              <a:t>Reasonably confident about securing a job</a:t>
            </a:r>
          </a:p>
          <a:p>
            <a:r>
              <a:rPr lang="en-GB" dirty="0"/>
              <a:t>More confident about being successful in work</a:t>
            </a:r>
          </a:p>
          <a:p>
            <a:pPr marL="0" indent="0">
              <a:buNone/>
            </a:pPr>
            <a:r>
              <a:rPr lang="en-GB" dirty="0"/>
              <a:t>However, :</a:t>
            </a:r>
          </a:p>
          <a:p>
            <a:pPr marL="0" indent="0">
              <a:buNone/>
            </a:pPr>
            <a:endParaRPr lang="en-GB" dirty="0"/>
          </a:p>
        </p:txBody>
      </p:sp>
      <p:sp>
        <p:nvSpPr>
          <p:cNvPr id="11" name="TextBox 10">
            <a:extLst>
              <a:ext uri="{FF2B5EF4-FFF2-40B4-BE49-F238E27FC236}">
                <a16:creationId xmlns:a16="http://schemas.microsoft.com/office/drawing/2014/main" id="{41A73443-B02F-3E53-AD97-DA3DCBA4A33B}"/>
              </a:ext>
            </a:extLst>
          </p:cNvPr>
          <p:cNvSpPr txBox="1"/>
          <p:nvPr/>
        </p:nvSpPr>
        <p:spPr>
          <a:xfrm>
            <a:off x="6666807" y="1494426"/>
            <a:ext cx="4688378" cy="723275"/>
          </a:xfrm>
          <a:prstGeom prst="rect">
            <a:avLst/>
          </a:prstGeom>
          <a:noFill/>
        </p:spPr>
        <p:txBody>
          <a:bodyPr wrap="square" rtlCol="0">
            <a:spAutoFit/>
          </a:bodyPr>
          <a:lstStyle/>
          <a:p>
            <a:r>
              <a:rPr lang="en-GB" sz="2100" b="1" dirty="0"/>
              <a:t>How confident are you about…?</a:t>
            </a:r>
            <a:br>
              <a:rPr lang="en-GB" sz="2000" b="1" dirty="0"/>
            </a:br>
            <a:r>
              <a:rPr lang="en-GB" sz="2000" dirty="0"/>
              <a:t>(6 = fully, 1 = not at all)</a:t>
            </a:r>
          </a:p>
        </p:txBody>
      </p:sp>
      <p:sp>
        <p:nvSpPr>
          <p:cNvPr id="12" name="TextBox 11">
            <a:extLst>
              <a:ext uri="{FF2B5EF4-FFF2-40B4-BE49-F238E27FC236}">
                <a16:creationId xmlns:a16="http://schemas.microsoft.com/office/drawing/2014/main" id="{96772F75-3925-0F76-DBCD-8EAEDAD6142C}"/>
              </a:ext>
            </a:extLst>
          </p:cNvPr>
          <p:cNvSpPr txBox="1"/>
          <p:nvPr/>
        </p:nvSpPr>
        <p:spPr>
          <a:xfrm>
            <a:off x="6666806" y="2390933"/>
            <a:ext cx="2917769" cy="4067780"/>
          </a:xfrm>
          <a:prstGeom prst="rect">
            <a:avLst/>
          </a:prstGeom>
          <a:noFill/>
        </p:spPr>
        <p:txBody>
          <a:bodyPr wrap="square" rtlCol="0">
            <a:spAutoFit/>
          </a:bodyPr>
          <a:lstStyle/>
          <a:p>
            <a:pPr>
              <a:spcBef>
                <a:spcPts val="900"/>
              </a:spcBef>
              <a:spcAft>
                <a:spcPts val="900"/>
              </a:spcAft>
            </a:pPr>
            <a:r>
              <a:rPr lang="en-GB" sz="2000" dirty="0"/>
              <a:t>Your success in a job if you took one today</a:t>
            </a:r>
          </a:p>
          <a:p>
            <a:pPr>
              <a:spcBef>
                <a:spcPts val="900"/>
              </a:spcBef>
              <a:spcAft>
                <a:spcPts val="900"/>
              </a:spcAft>
            </a:pPr>
            <a:r>
              <a:rPr lang="en-GB" sz="2000" dirty="0"/>
              <a:t>Your level of job</a:t>
            </a:r>
            <a:br>
              <a:rPr lang="en-GB" sz="2000" dirty="0"/>
            </a:br>
            <a:r>
              <a:rPr lang="en-GB" sz="2000" dirty="0"/>
              <a:t>search skills</a:t>
            </a:r>
          </a:p>
          <a:p>
            <a:pPr>
              <a:spcBef>
                <a:spcPts val="900"/>
              </a:spcBef>
              <a:spcAft>
                <a:spcPts val="900"/>
              </a:spcAft>
            </a:pPr>
            <a:r>
              <a:rPr lang="en-GB" sz="2000" dirty="0"/>
              <a:t>Your ability to sell yourself to an employer</a:t>
            </a:r>
          </a:p>
          <a:p>
            <a:pPr>
              <a:spcBef>
                <a:spcPts val="900"/>
              </a:spcBef>
              <a:spcAft>
                <a:spcPts val="900"/>
              </a:spcAft>
            </a:pPr>
            <a:r>
              <a:rPr lang="en-GB" sz="2000" dirty="0"/>
              <a:t>Your ability to find </a:t>
            </a:r>
            <a:br>
              <a:rPr lang="en-GB" sz="2000" dirty="0"/>
            </a:br>
            <a:r>
              <a:rPr lang="en-GB" sz="2000" dirty="0"/>
              <a:t>and obtain work</a:t>
            </a:r>
          </a:p>
          <a:p>
            <a:endParaRPr lang="en-GB" sz="2000" dirty="0"/>
          </a:p>
          <a:p>
            <a:endParaRPr lang="en-GB" sz="2000" dirty="0">
              <a:solidFill>
                <a:schemeClr val="accent6">
                  <a:lumMod val="50000"/>
                </a:schemeClr>
              </a:solidFill>
            </a:endParaRPr>
          </a:p>
        </p:txBody>
      </p:sp>
      <p:sp>
        <p:nvSpPr>
          <p:cNvPr id="13" name="TextBox 12">
            <a:extLst>
              <a:ext uri="{FF2B5EF4-FFF2-40B4-BE49-F238E27FC236}">
                <a16:creationId xmlns:a16="http://schemas.microsoft.com/office/drawing/2014/main" id="{52E53574-E866-BC3C-2D80-3759241CF74D}"/>
              </a:ext>
            </a:extLst>
          </p:cNvPr>
          <p:cNvSpPr txBox="1"/>
          <p:nvPr/>
        </p:nvSpPr>
        <p:spPr>
          <a:xfrm>
            <a:off x="10083338" y="2322988"/>
            <a:ext cx="900000" cy="707886"/>
          </a:xfrm>
          <a:prstGeom prst="rect">
            <a:avLst/>
          </a:prstGeom>
          <a:solidFill>
            <a:schemeClr val="accent6">
              <a:lumMod val="50000"/>
            </a:schemeClr>
          </a:solidFill>
        </p:spPr>
        <p:txBody>
          <a:bodyPr wrap="square" rtlCol="0">
            <a:spAutoFit/>
          </a:bodyPr>
          <a:lstStyle>
            <a:defPPr>
              <a:defRPr lang="en-US"/>
            </a:defPPr>
            <a:lvl1pPr algn="ctr">
              <a:defRPr sz="4000">
                <a:solidFill>
                  <a:schemeClr val="bg1"/>
                </a:solidFill>
              </a:defRPr>
            </a:lvl1pPr>
          </a:lstStyle>
          <a:p>
            <a:r>
              <a:rPr lang="en-GB" dirty="0"/>
              <a:t>4.6</a:t>
            </a:r>
          </a:p>
        </p:txBody>
      </p:sp>
      <p:sp>
        <p:nvSpPr>
          <p:cNvPr id="14" name="TextBox 13">
            <a:extLst>
              <a:ext uri="{FF2B5EF4-FFF2-40B4-BE49-F238E27FC236}">
                <a16:creationId xmlns:a16="http://schemas.microsoft.com/office/drawing/2014/main" id="{F7BA14FC-4589-9A33-11C5-D44E1886BB28}"/>
              </a:ext>
            </a:extLst>
          </p:cNvPr>
          <p:cNvSpPr txBox="1"/>
          <p:nvPr/>
        </p:nvSpPr>
        <p:spPr>
          <a:xfrm>
            <a:off x="10083338" y="3172126"/>
            <a:ext cx="900000" cy="707886"/>
          </a:xfrm>
          <a:prstGeom prst="rect">
            <a:avLst/>
          </a:prstGeom>
          <a:solidFill>
            <a:schemeClr val="accent6">
              <a:lumMod val="75000"/>
            </a:schemeClr>
          </a:solidFill>
        </p:spPr>
        <p:txBody>
          <a:bodyPr wrap="square" rtlCol="0">
            <a:spAutoFit/>
          </a:bodyPr>
          <a:lstStyle/>
          <a:p>
            <a:pPr algn="ctr"/>
            <a:r>
              <a:rPr lang="en-GB" sz="4000" dirty="0">
                <a:solidFill>
                  <a:schemeClr val="bg1"/>
                </a:solidFill>
              </a:rPr>
              <a:t>4.3</a:t>
            </a:r>
            <a:endParaRPr lang="en-GB" sz="2000" dirty="0">
              <a:solidFill>
                <a:schemeClr val="bg1"/>
              </a:solidFill>
            </a:endParaRPr>
          </a:p>
        </p:txBody>
      </p:sp>
      <p:sp>
        <p:nvSpPr>
          <p:cNvPr id="15" name="TextBox 14">
            <a:extLst>
              <a:ext uri="{FF2B5EF4-FFF2-40B4-BE49-F238E27FC236}">
                <a16:creationId xmlns:a16="http://schemas.microsoft.com/office/drawing/2014/main" id="{2ADBD1D2-E350-EA8C-4AD3-985F9CDC11E5}"/>
              </a:ext>
            </a:extLst>
          </p:cNvPr>
          <p:cNvSpPr txBox="1"/>
          <p:nvPr/>
        </p:nvSpPr>
        <p:spPr>
          <a:xfrm>
            <a:off x="10083338" y="4062708"/>
            <a:ext cx="900000" cy="707886"/>
          </a:xfrm>
          <a:prstGeom prst="rect">
            <a:avLst/>
          </a:prstGeom>
          <a:solidFill>
            <a:schemeClr val="accent6">
              <a:lumMod val="75000"/>
            </a:schemeClr>
          </a:solidFill>
        </p:spPr>
        <p:txBody>
          <a:bodyPr wrap="square" rtlCol="0">
            <a:spAutoFit/>
          </a:bodyPr>
          <a:lstStyle/>
          <a:p>
            <a:pPr algn="ctr"/>
            <a:r>
              <a:rPr lang="en-GB" sz="4000" dirty="0">
                <a:solidFill>
                  <a:schemeClr val="bg1"/>
                </a:solidFill>
              </a:rPr>
              <a:t>4.3</a:t>
            </a:r>
            <a:endParaRPr lang="en-GB" sz="2000" dirty="0">
              <a:solidFill>
                <a:schemeClr val="bg1"/>
              </a:solidFill>
            </a:endParaRPr>
          </a:p>
        </p:txBody>
      </p:sp>
      <p:sp>
        <p:nvSpPr>
          <p:cNvPr id="16" name="TextBox 15">
            <a:extLst>
              <a:ext uri="{FF2B5EF4-FFF2-40B4-BE49-F238E27FC236}">
                <a16:creationId xmlns:a16="http://schemas.microsoft.com/office/drawing/2014/main" id="{453EA80A-F18D-9118-B7A5-2994FECEE3CA}"/>
              </a:ext>
            </a:extLst>
          </p:cNvPr>
          <p:cNvSpPr txBox="1"/>
          <p:nvPr/>
        </p:nvSpPr>
        <p:spPr>
          <a:xfrm>
            <a:off x="10083338" y="4953290"/>
            <a:ext cx="900000" cy="707886"/>
          </a:xfrm>
          <a:prstGeom prst="rect">
            <a:avLst/>
          </a:prstGeom>
          <a:solidFill>
            <a:schemeClr val="accent6">
              <a:lumMod val="60000"/>
              <a:lumOff val="40000"/>
            </a:schemeClr>
          </a:solidFill>
        </p:spPr>
        <p:txBody>
          <a:bodyPr wrap="square" rtlCol="0">
            <a:spAutoFit/>
          </a:bodyPr>
          <a:lstStyle/>
          <a:p>
            <a:pPr algn="ctr"/>
            <a:r>
              <a:rPr lang="en-GB" sz="4000" dirty="0">
                <a:solidFill>
                  <a:schemeClr val="bg1"/>
                </a:solidFill>
              </a:rPr>
              <a:t>3.7</a:t>
            </a:r>
            <a:endParaRPr lang="en-GB" sz="2000" dirty="0">
              <a:solidFill>
                <a:schemeClr val="bg1"/>
              </a:solidFill>
            </a:endParaRPr>
          </a:p>
        </p:txBody>
      </p:sp>
    </p:spTree>
    <p:extLst>
      <p:ext uri="{BB962C8B-B14F-4D97-AF65-F5344CB8AC3E}">
        <p14:creationId xmlns:p14="http://schemas.microsoft.com/office/powerpoint/2010/main" val="643838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399C8-4FAC-49D2-9631-F8CC6ADE7795}"/>
              </a:ext>
            </a:extLst>
          </p:cNvPr>
          <p:cNvSpPr>
            <a:spLocks noGrp="1"/>
          </p:cNvSpPr>
          <p:nvPr>
            <p:ph type="ctrTitle"/>
          </p:nvPr>
        </p:nvSpPr>
        <p:spPr>
          <a:xfrm>
            <a:off x="539999" y="1592210"/>
            <a:ext cx="7240713" cy="1680379"/>
          </a:xfrm>
        </p:spPr>
        <p:txBody>
          <a:bodyPr>
            <a:normAutofit fontScale="90000"/>
          </a:bodyPr>
          <a:lstStyle/>
          <a:p>
            <a:r>
              <a:rPr lang="en-GB" dirty="0"/>
              <a:t>Findings from WHP monitoring data analysis</a:t>
            </a:r>
            <a:br>
              <a:rPr lang="en-GB" dirty="0"/>
            </a:br>
            <a:endParaRPr lang="en-GB" dirty="0"/>
          </a:p>
        </p:txBody>
      </p:sp>
    </p:spTree>
    <p:extLst>
      <p:ext uri="{BB962C8B-B14F-4D97-AF65-F5344CB8AC3E}">
        <p14:creationId xmlns:p14="http://schemas.microsoft.com/office/powerpoint/2010/main" val="34566610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About the WHP monitoring data</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458686"/>
            <a:ext cx="6397829" cy="4718277"/>
          </a:xfrm>
        </p:spPr>
        <p:txBody>
          <a:bodyPr/>
          <a:lstStyle/>
          <a:p>
            <a:pPr marL="0" indent="0">
              <a:buNone/>
            </a:pPr>
            <a:r>
              <a:rPr lang="en-GB" b="1" dirty="0"/>
              <a:t>WHP collects data on clients, including:</a:t>
            </a:r>
          </a:p>
          <a:p>
            <a:pPr marL="0" indent="0">
              <a:buNone/>
            </a:pPr>
            <a:r>
              <a:rPr lang="en-GB" dirty="0"/>
              <a:t>Extensive data on characteristics and barriers to work </a:t>
            </a:r>
          </a:p>
          <a:p>
            <a:pPr marL="0" indent="0">
              <a:buNone/>
            </a:pPr>
            <a:r>
              <a:rPr lang="en-GB" dirty="0"/>
              <a:t>Support provided – including referrals to external support</a:t>
            </a:r>
          </a:p>
          <a:p>
            <a:pPr marL="0" indent="0">
              <a:buNone/>
            </a:pPr>
            <a:r>
              <a:rPr lang="en-GB" dirty="0"/>
              <a:t>Intermediate ‘soft’ outcomes</a:t>
            </a:r>
          </a:p>
          <a:p>
            <a:pPr marL="0" indent="0">
              <a:buNone/>
            </a:pPr>
            <a:r>
              <a:rPr lang="en-GB" dirty="0"/>
              <a:t>‘Hard’ employment outcomes, covering:</a:t>
            </a:r>
          </a:p>
          <a:p>
            <a:pPr marL="378900" lvl="1" indent="-342900"/>
            <a:r>
              <a:rPr lang="en-GB" dirty="0"/>
              <a:t>Job starts </a:t>
            </a:r>
          </a:p>
          <a:p>
            <a:pPr marL="378900" lvl="1" indent="-342900"/>
            <a:r>
              <a:rPr lang="en-GB" dirty="0"/>
              <a:t>Earnings thresholds met within 21 months of starting WHP (15 months of support + six months) based on HMRC data.</a:t>
            </a:r>
          </a:p>
          <a:p>
            <a:endParaRPr lang="en-GB" dirty="0"/>
          </a:p>
        </p:txBody>
      </p:sp>
      <p:pic>
        <p:nvPicPr>
          <p:cNvPr id="7" name="Picture 6" descr="Graphical user interface, icon&#10;&#10;Description automatically generated">
            <a:extLst>
              <a:ext uri="{FF2B5EF4-FFF2-40B4-BE49-F238E27FC236}">
                <a16:creationId xmlns:a16="http://schemas.microsoft.com/office/drawing/2014/main" id="{D7D3CC0A-4A64-C4EB-98CA-6308319244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40838" y="1872049"/>
            <a:ext cx="5151162" cy="4985951"/>
          </a:xfrm>
          <a:prstGeom prst="rect">
            <a:avLst/>
          </a:prstGeom>
        </p:spPr>
      </p:pic>
    </p:spTree>
    <p:extLst>
      <p:ext uri="{BB962C8B-B14F-4D97-AF65-F5344CB8AC3E}">
        <p14:creationId xmlns:p14="http://schemas.microsoft.com/office/powerpoint/2010/main" val="2695933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Challenges for the monitoring data analysis</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39999" y="1753849"/>
            <a:ext cx="5395287" cy="4423114"/>
          </a:xfrm>
        </p:spPr>
        <p:txBody>
          <a:bodyPr/>
          <a:lstStyle/>
          <a:p>
            <a:r>
              <a:rPr lang="en-GB" dirty="0"/>
              <a:t>Data collection was exploratory and not specifically to evaluate training</a:t>
            </a:r>
          </a:p>
          <a:p>
            <a:r>
              <a:rPr lang="en-GB" dirty="0"/>
              <a:t>Clients were at different WHP stages: early, mid-stage, near completion, so the impact of training in KW practice differed </a:t>
            </a:r>
          </a:p>
          <a:p>
            <a:r>
              <a:rPr lang="en-GB" dirty="0"/>
              <a:t>Limited numbers (328 starters in treatment areas, 174 n non-treatment areas)</a:t>
            </a:r>
          </a:p>
          <a:p>
            <a:r>
              <a:rPr lang="en-GB" dirty="0"/>
              <a:t>Many were recent starters, with little time to deliver support and achieve work outcomes</a:t>
            </a:r>
          </a:p>
        </p:txBody>
      </p:sp>
      <p:sp>
        <p:nvSpPr>
          <p:cNvPr id="4" name="Content Placeholder 2">
            <a:extLst>
              <a:ext uri="{FF2B5EF4-FFF2-40B4-BE49-F238E27FC236}">
                <a16:creationId xmlns:a16="http://schemas.microsoft.com/office/drawing/2014/main" id="{7A54F30D-F984-77F3-8451-0359701FE37C}"/>
              </a:ext>
            </a:extLst>
          </p:cNvPr>
          <p:cNvSpPr txBox="1">
            <a:spLocks/>
          </p:cNvSpPr>
          <p:nvPr/>
        </p:nvSpPr>
        <p:spPr>
          <a:xfrm>
            <a:off x="6411558" y="1753849"/>
            <a:ext cx="5400000" cy="3915901"/>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Local labour markets and the effect of pandemic influenced outcomes </a:t>
            </a:r>
          </a:p>
          <a:p>
            <a:r>
              <a:rPr lang="en-GB" dirty="0"/>
              <a:t>Client group characteristics, barriers and level of need differed by area</a:t>
            </a:r>
          </a:p>
          <a:p>
            <a:r>
              <a:rPr lang="en-GB" dirty="0"/>
              <a:t>Shifts between remote, face-to-face and hybrid support</a:t>
            </a:r>
          </a:p>
          <a:p>
            <a:r>
              <a:rPr lang="en-GB" dirty="0"/>
              <a:t>Adoption and roll-out of a new referrals system to external support</a:t>
            </a:r>
          </a:p>
          <a:p>
            <a:pPr marL="0" indent="0">
              <a:buNone/>
            </a:pPr>
            <a:r>
              <a:rPr lang="en-GB" i="1" dirty="0"/>
              <a:t>Extra time would give a more robust analysis of larger cohorts, but the risk of staff changes (esp. untrained joiners) may temper impact</a:t>
            </a:r>
          </a:p>
        </p:txBody>
      </p:sp>
    </p:spTree>
    <p:extLst>
      <p:ext uri="{BB962C8B-B14F-4D97-AF65-F5344CB8AC3E}">
        <p14:creationId xmlns:p14="http://schemas.microsoft.com/office/powerpoint/2010/main" val="20641182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Referrals to external support</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596043"/>
            <a:ext cx="3982124" cy="4580919"/>
          </a:xfrm>
        </p:spPr>
        <p:txBody>
          <a:bodyPr/>
          <a:lstStyle/>
          <a:p>
            <a:pPr marL="0" indent="0">
              <a:buNone/>
            </a:pPr>
            <a:r>
              <a:rPr lang="en-GB" dirty="0"/>
              <a:t>During the study period, we saw a general increase in referrals for 50+ clients in both the treatment and non-treatment areas.</a:t>
            </a:r>
          </a:p>
          <a:p>
            <a:pPr marL="0" indent="0">
              <a:buNone/>
            </a:pPr>
            <a:r>
              <a:rPr lang="en-GB" dirty="0"/>
              <a:t>The two areas are now more closely aligned than before the training, but is more due to fewer in referrals in the non-treatment areas, where a new referral system is bedding down.</a:t>
            </a:r>
          </a:p>
          <a:p>
            <a:pPr marL="0" indent="0">
              <a:buNone/>
            </a:pPr>
            <a:endParaRPr lang="en-GB" dirty="0"/>
          </a:p>
        </p:txBody>
      </p:sp>
      <p:sp>
        <p:nvSpPr>
          <p:cNvPr id="7" name="TextBox 6">
            <a:extLst>
              <a:ext uri="{FF2B5EF4-FFF2-40B4-BE49-F238E27FC236}">
                <a16:creationId xmlns:a16="http://schemas.microsoft.com/office/drawing/2014/main" id="{0602E96C-8135-468C-7F18-7F6C267117A5}"/>
              </a:ext>
            </a:extLst>
          </p:cNvPr>
          <p:cNvSpPr txBox="1"/>
          <p:nvPr/>
        </p:nvSpPr>
        <p:spPr>
          <a:xfrm>
            <a:off x="5342023" y="1553794"/>
            <a:ext cx="6952500" cy="400110"/>
          </a:xfrm>
          <a:prstGeom prst="rect">
            <a:avLst/>
          </a:prstGeom>
          <a:noFill/>
        </p:spPr>
        <p:txBody>
          <a:bodyPr wrap="square" rtlCol="0">
            <a:spAutoFit/>
          </a:bodyPr>
          <a:lstStyle/>
          <a:p>
            <a:r>
              <a:rPr lang="en-GB" sz="2000" b="1" dirty="0"/>
              <a:t>Referrals to external support per WHP client </a:t>
            </a:r>
          </a:p>
        </p:txBody>
      </p:sp>
      <p:pic>
        <p:nvPicPr>
          <p:cNvPr id="1028" name="docshape207">
            <a:extLst>
              <a:ext uri="{FF2B5EF4-FFF2-40B4-BE49-F238E27FC236}">
                <a16:creationId xmlns:a16="http://schemas.microsoft.com/office/drawing/2014/main" id="{AF4356AF-D372-4D76-4BBF-1317A1A0B01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85580" y="2069051"/>
            <a:ext cx="6952500" cy="4311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364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Earnings Present (EP) during and post-training</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574463"/>
            <a:ext cx="3982124" cy="4602499"/>
          </a:xfrm>
        </p:spPr>
        <p:txBody>
          <a:bodyPr/>
          <a:lstStyle/>
          <a:p>
            <a:pPr marL="0" indent="0">
              <a:buNone/>
            </a:pPr>
            <a:r>
              <a:rPr lang="en-GB" dirty="0"/>
              <a:t>From July 2020 onwards, 50+ clients recording earnings with HMRC within 21 months of WHP start rose considerably due to:</a:t>
            </a:r>
          </a:p>
          <a:p>
            <a:pPr lvl="2"/>
            <a:r>
              <a:rPr lang="en-GB" dirty="0"/>
              <a:t>More work-ready clients</a:t>
            </a:r>
          </a:p>
          <a:p>
            <a:pPr lvl="2"/>
            <a:r>
              <a:rPr lang="en-GB" dirty="0"/>
              <a:t>Changes in labour markets</a:t>
            </a:r>
          </a:p>
          <a:p>
            <a:pPr marL="0" indent="0">
              <a:buNone/>
            </a:pPr>
            <a:r>
              <a:rPr lang="en-GB" dirty="0"/>
              <a:t>50+ cohort EP outcomes were better in all areas vs non-treatment areas</a:t>
            </a:r>
          </a:p>
          <a:p>
            <a:pPr marL="0" indent="0">
              <a:buNone/>
            </a:pPr>
            <a:r>
              <a:rPr lang="en-GB" dirty="0"/>
              <a:t>Post-training outcomes (after July 2021) suggest improvement </a:t>
            </a:r>
          </a:p>
        </p:txBody>
      </p:sp>
      <p:sp>
        <p:nvSpPr>
          <p:cNvPr id="7" name="TextBox 6">
            <a:extLst>
              <a:ext uri="{FF2B5EF4-FFF2-40B4-BE49-F238E27FC236}">
                <a16:creationId xmlns:a16="http://schemas.microsoft.com/office/drawing/2014/main" id="{0602E96C-8135-468C-7F18-7F6C267117A5}"/>
              </a:ext>
            </a:extLst>
          </p:cNvPr>
          <p:cNvSpPr txBox="1"/>
          <p:nvPr/>
        </p:nvSpPr>
        <p:spPr>
          <a:xfrm>
            <a:off x="5428211" y="1553794"/>
            <a:ext cx="6475614" cy="400110"/>
          </a:xfrm>
          <a:prstGeom prst="rect">
            <a:avLst/>
          </a:prstGeom>
          <a:noFill/>
        </p:spPr>
        <p:txBody>
          <a:bodyPr wrap="square" rtlCol="0">
            <a:spAutoFit/>
          </a:bodyPr>
          <a:lstStyle/>
          <a:p>
            <a:r>
              <a:rPr lang="en-GB" sz="2000" b="1" dirty="0"/>
              <a:t>Clients with ‘Earnings Present’ (EP) notifications </a:t>
            </a:r>
          </a:p>
        </p:txBody>
      </p:sp>
      <p:pic>
        <p:nvPicPr>
          <p:cNvPr id="2052" name="docshape213">
            <a:extLst>
              <a:ext uri="{FF2B5EF4-FFF2-40B4-BE49-F238E27FC236}">
                <a16:creationId xmlns:a16="http://schemas.microsoft.com/office/drawing/2014/main" id="{F3C74B7D-DAE7-15A2-A23F-132456E55C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42023" y="2401755"/>
            <a:ext cx="6021705" cy="3983025"/>
          </a:xfrm>
          <a:prstGeom prst="rect">
            <a:avLst/>
          </a:prstGeom>
          <a:noFill/>
          <a:extLst>
            <a:ext uri="{909E8E84-426E-40DD-AFC4-6F175D3DCCD1}">
              <a14:hiddenFill xmlns:a14="http://schemas.microsoft.com/office/drawing/2010/main">
                <a:solidFill>
                  <a:srgbClr val="FFFFFF"/>
                </a:solidFill>
              </a14:hiddenFill>
            </a:ext>
          </a:extLst>
        </p:spPr>
      </p:pic>
      <p:sp>
        <p:nvSpPr>
          <p:cNvPr id="6" name="docshape214">
            <a:extLst>
              <a:ext uri="{FF2B5EF4-FFF2-40B4-BE49-F238E27FC236}">
                <a16:creationId xmlns:a16="http://schemas.microsoft.com/office/drawing/2014/main" id="{EC36FB50-1B23-5C48-B11A-A221A5AA17D1}"/>
              </a:ext>
            </a:extLst>
          </p:cNvPr>
          <p:cNvSpPr>
            <a:spLocks/>
          </p:cNvSpPr>
          <p:nvPr/>
        </p:nvSpPr>
        <p:spPr bwMode="auto">
          <a:xfrm>
            <a:off x="10014123" y="4758263"/>
            <a:ext cx="795655" cy="620443"/>
          </a:xfrm>
          <a:custGeom>
            <a:avLst/>
            <a:gdLst>
              <a:gd name="T0" fmla="+- 0 17188 17188"/>
              <a:gd name="T1" fmla="*/ T0 w 1253"/>
              <a:gd name="T2" fmla="+- 0 -4517 -5005"/>
              <a:gd name="T3" fmla="*/ -4517 h 977"/>
              <a:gd name="T4" fmla="+- 0 17193 17188"/>
              <a:gd name="T5" fmla="*/ T4 w 1253"/>
              <a:gd name="T6" fmla="+- 0 -4583 -5005"/>
              <a:gd name="T7" fmla="*/ -4583 h 977"/>
              <a:gd name="T8" fmla="+- 0 17210 17188"/>
              <a:gd name="T9" fmla="*/ T8 w 1253"/>
              <a:gd name="T10" fmla="+- 0 -4646 -5005"/>
              <a:gd name="T11" fmla="*/ -4646 h 977"/>
              <a:gd name="T12" fmla="+- 0 17237 17188"/>
              <a:gd name="T13" fmla="*/ T12 w 1253"/>
              <a:gd name="T14" fmla="+- 0 -4707 -5005"/>
              <a:gd name="T15" fmla="*/ -4707 h 977"/>
              <a:gd name="T16" fmla="+- 0 17273 17188"/>
              <a:gd name="T17" fmla="*/ T16 w 1253"/>
              <a:gd name="T18" fmla="+- 0 -4763 -5005"/>
              <a:gd name="T19" fmla="*/ -4763 h 977"/>
              <a:gd name="T20" fmla="+- 0 17318 17188"/>
              <a:gd name="T21" fmla="*/ T20 w 1253"/>
              <a:gd name="T22" fmla="+- 0 -4815 -5005"/>
              <a:gd name="T23" fmla="*/ -4815 h 977"/>
              <a:gd name="T24" fmla="+- 0 17371 17188"/>
              <a:gd name="T25" fmla="*/ T24 w 1253"/>
              <a:gd name="T26" fmla="+- 0 -4862 -5005"/>
              <a:gd name="T27" fmla="*/ -4862 h 977"/>
              <a:gd name="T28" fmla="+- 0 17431 17188"/>
              <a:gd name="T29" fmla="*/ T28 w 1253"/>
              <a:gd name="T30" fmla="+- 0 -4903 -5005"/>
              <a:gd name="T31" fmla="*/ -4903 h 977"/>
              <a:gd name="T32" fmla="+- 0 17498 17188"/>
              <a:gd name="T33" fmla="*/ T32 w 1253"/>
              <a:gd name="T34" fmla="+- 0 -4938 -5005"/>
              <a:gd name="T35" fmla="*/ -4938 h 977"/>
              <a:gd name="T36" fmla="+- 0 17570 17188"/>
              <a:gd name="T37" fmla="*/ T36 w 1253"/>
              <a:gd name="T38" fmla="+- 0 -4967 -5005"/>
              <a:gd name="T39" fmla="*/ -4967 h 977"/>
              <a:gd name="T40" fmla="+- 0 17647 17188"/>
              <a:gd name="T41" fmla="*/ T40 w 1253"/>
              <a:gd name="T42" fmla="+- 0 -4988 -5005"/>
              <a:gd name="T43" fmla="*/ -4988 h 977"/>
              <a:gd name="T44" fmla="+- 0 17729 17188"/>
              <a:gd name="T45" fmla="*/ T44 w 1253"/>
              <a:gd name="T46" fmla="+- 0 -5001 -5005"/>
              <a:gd name="T47" fmla="*/ -5001 h 977"/>
              <a:gd name="T48" fmla="+- 0 17814 17188"/>
              <a:gd name="T49" fmla="*/ T48 w 1253"/>
              <a:gd name="T50" fmla="+- 0 -5005 -5005"/>
              <a:gd name="T51" fmla="*/ -5005 h 977"/>
              <a:gd name="T52" fmla="+- 0 17899 17188"/>
              <a:gd name="T53" fmla="*/ T52 w 1253"/>
              <a:gd name="T54" fmla="+- 0 -5001 -5005"/>
              <a:gd name="T55" fmla="*/ -5001 h 977"/>
              <a:gd name="T56" fmla="+- 0 17981 17188"/>
              <a:gd name="T57" fmla="*/ T56 w 1253"/>
              <a:gd name="T58" fmla="+- 0 -4988 -5005"/>
              <a:gd name="T59" fmla="*/ -4988 h 977"/>
              <a:gd name="T60" fmla="+- 0 18058 17188"/>
              <a:gd name="T61" fmla="*/ T60 w 1253"/>
              <a:gd name="T62" fmla="+- 0 -4967 -5005"/>
              <a:gd name="T63" fmla="*/ -4967 h 977"/>
              <a:gd name="T64" fmla="+- 0 18130 17188"/>
              <a:gd name="T65" fmla="*/ T64 w 1253"/>
              <a:gd name="T66" fmla="+- 0 -4938 -5005"/>
              <a:gd name="T67" fmla="*/ -4938 h 977"/>
              <a:gd name="T68" fmla="+- 0 18197 17188"/>
              <a:gd name="T69" fmla="*/ T68 w 1253"/>
              <a:gd name="T70" fmla="+- 0 -4903 -5005"/>
              <a:gd name="T71" fmla="*/ -4903 h 977"/>
              <a:gd name="T72" fmla="+- 0 18257 17188"/>
              <a:gd name="T73" fmla="*/ T72 w 1253"/>
              <a:gd name="T74" fmla="+- 0 -4862 -5005"/>
              <a:gd name="T75" fmla="*/ -4862 h 977"/>
              <a:gd name="T76" fmla="+- 0 18310 17188"/>
              <a:gd name="T77" fmla="*/ T76 w 1253"/>
              <a:gd name="T78" fmla="+- 0 -4815 -5005"/>
              <a:gd name="T79" fmla="*/ -4815 h 977"/>
              <a:gd name="T80" fmla="+- 0 18355 17188"/>
              <a:gd name="T81" fmla="*/ T80 w 1253"/>
              <a:gd name="T82" fmla="+- 0 -4763 -5005"/>
              <a:gd name="T83" fmla="*/ -4763 h 977"/>
              <a:gd name="T84" fmla="+- 0 18391 17188"/>
              <a:gd name="T85" fmla="*/ T84 w 1253"/>
              <a:gd name="T86" fmla="+- 0 -4707 -5005"/>
              <a:gd name="T87" fmla="*/ -4707 h 977"/>
              <a:gd name="T88" fmla="+- 0 18418 17188"/>
              <a:gd name="T89" fmla="*/ T88 w 1253"/>
              <a:gd name="T90" fmla="+- 0 -4646 -5005"/>
              <a:gd name="T91" fmla="*/ -4646 h 977"/>
              <a:gd name="T92" fmla="+- 0 18435 17188"/>
              <a:gd name="T93" fmla="*/ T92 w 1253"/>
              <a:gd name="T94" fmla="+- 0 -4583 -5005"/>
              <a:gd name="T95" fmla="*/ -4583 h 977"/>
              <a:gd name="T96" fmla="+- 0 18440 17188"/>
              <a:gd name="T97" fmla="*/ T96 w 1253"/>
              <a:gd name="T98" fmla="+- 0 -4517 -5005"/>
              <a:gd name="T99" fmla="*/ -4517 h 977"/>
              <a:gd name="T100" fmla="+- 0 18435 17188"/>
              <a:gd name="T101" fmla="*/ T100 w 1253"/>
              <a:gd name="T102" fmla="+- 0 -4450 -5005"/>
              <a:gd name="T103" fmla="*/ -4450 h 977"/>
              <a:gd name="T104" fmla="+- 0 18418 17188"/>
              <a:gd name="T105" fmla="*/ T104 w 1253"/>
              <a:gd name="T106" fmla="+- 0 -4387 -5005"/>
              <a:gd name="T107" fmla="*/ -4387 h 977"/>
              <a:gd name="T108" fmla="+- 0 18391 17188"/>
              <a:gd name="T109" fmla="*/ T108 w 1253"/>
              <a:gd name="T110" fmla="+- 0 -4326 -5005"/>
              <a:gd name="T111" fmla="*/ -4326 h 977"/>
              <a:gd name="T112" fmla="+- 0 18355 17188"/>
              <a:gd name="T113" fmla="*/ T112 w 1253"/>
              <a:gd name="T114" fmla="+- 0 -4270 -5005"/>
              <a:gd name="T115" fmla="*/ -4270 h 977"/>
              <a:gd name="T116" fmla="+- 0 18310 17188"/>
              <a:gd name="T117" fmla="*/ T116 w 1253"/>
              <a:gd name="T118" fmla="+- 0 -4218 -5005"/>
              <a:gd name="T119" fmla="*/ -4218 h 977"/>
              <a:gd name="T120" fmla="+- 0 18257 17188"/>
              <a:gd name="T121" fmla="*/ T120 w 1253"/>
              <a:gd name="T122" fmla="+- 0 -4171 -5005"/>
              <a:gd name="T123" fmla="*/ -4171 h 977"/>
              <a:gd name="T124" fmla="+- 0 18197 17188"/>
              <a:gd name="T125" fmla="*/ T124 w 1253"/>
              <a:gd name="T126" fmla="+- 0 -4130 -5005"/>
              <a:gd name="T127" fmla="*/ -4130 h 977"/>
              <a:gd name="T128" fmla="+- 0 18130 17188"/>
              <a:gd name="T129" fmla="*/ T128 w 1253"/>
              <a:gd name="T130" fmla="+- 0 -4095 -5005"/>
              <a:gd name="T131" fmla="*/ -4095 h 977"/>
              <a:gd name="T132" fmla="+- 0 18058 17188"/>
              <a:gd name="T133" fmla="*/ T132 w 1253"/>
              <a:gd name="T134" fmla="+- 0 -4067 -5005"/>
              <a:gd name="T135" fmla="*/ -4067 h 977"/>
              <a:gd name="T136" fmla="+- 0 17981 17188"/>
              <a:gd name="T137" fmla="*/ T136 w 1253"/>
              <a:gd name="T138" fmla="+- 0 -4046 -5005"/>
              <a:gd name="T139" fmla="*/ -4046 h 977"/>
              <a:gd name="T140" fmla="+- 0 17899 17188"/>
              <a:gd name="T141" fmla="*/ T140 w 1253"/>
              <a:gd name="T142" fmla="+- 0 -4033 -5005"/>
              <a:gd name="T143" fmla="*/ -4033 h 977"/>
              <a:gd name="T144" fmla="+- 0 17814 17188"/>
              <a:gd name="T145" fmla="*/ T144 w 1253"/>
              <a:gd name="T146" fmla="+- 0 -4028 -5005"/>
              <a:gd name="T147" fmla="*/ -4028 h 977"/>
              <a:gd name="T148" fmla="+- 0 17729 17188"/>
              <a:gd name="T149" fmla="*/ T148 w 1253"/>
              <a:gd name="T150" fmla="+- 0 -4033 -5005"/>
              <a:gd name="T151" fmla="*/ -4033 h 977"/>
              <a:gd name="T152" fmla="+- 0 17647 17188"/>
              <a:gd name="T153" fmla="*/ T152 w 1253"/>
              <a:gd name="T154" fmla="+- 0 -4046 -5005"/>
              <a:gd name="T155" fmla="*/ -4046 h 977"/>
              <a:gd name="T156" fmla="+- 0 17570 17188"/>
              <a:gd name="T157" fmla="*/ T156 w 1253"/>
              <a:gd name="T158" fmla="+- 0 -4067 -5005"/>
              <a:gd name="T159" fmla="*/ -4067 h 977"/>
              <a:gd name="T160" fmla="+- 0 17498 17188"/>
              <a:gd name="T161" fmla="*/ T160 w 1253"/>
              <a:gd name="T162" fmla="+- 0 -4095 -5005"/>
              <a:gd name="T163" fmla="*/ -4095 h 977"/>
              <a:gd name="T164" fmla="+- 0 17431 17188"/>
              <a:gd name="T165" fmla="*/ T164 w 1253"/>
              <a:gd name="T166" fmla="+- 0 -4130 -5005"/>
              <a:gd name="T167" fmla="*/ -4130 h 977"/>
              <a:gd name="T168" fmla="+- 0 17371 17188"/>
              <a:gd name="T169" fmla="*/ T168 w 1253"/>
              <a:gd name="T170" fmla="+- 0 -4171 -5005"/>
              <a:gd name="T171" fmla="*/ -4171 h 977"/>
              <a:gd name="T172" fmla="+- 0 17318 17188"/>
              <a:gd name="T173" fmla="*/ T172 w 1253"/>
              <a:gd name="T174" fmla="+- 0 -4218 -5005"/>
              <a:gd name="T175" fmla="*/ -4218 h 977"/>
              <a:gd name="T176" fmla="+- 0 17273 17188"/>
              <a:gd name="T177" fmla="*/ T176 w 1253"/>
              <a:gd name="T178" fmla="+- 0 -4270 -5005"/>
              <a:gd name="T179" fmla="*/ -4270 h 977"/>
              <a:gd name="T180" fmla="+- 0 17237 17188"/>
              <a:gd name="T181" fmla="*/ T180 w 1253"/>
              <a:gd name="T182" fmla="+- 0 -4326 -5005"/>
              <a:gd name="T183" fmla="*/ -4326 h 977"/>
              <a:gd name="T184" fmla="+- 0 17210 17188"/>
              <a:gd name="T185" fmla="*/ T184 w 1253"/>
              <a:gd name="T186" fmla="+- 0 -4387 -5005"/>
              <a:gd name="T187" fmla="*/ -4387 h 977"/>
              <a:gd name="T188" fmla="+- 0 17193 17188"/>
              <a:gd name="T189" fmla="*/ T188 w 1253"/>
              <a:gd name="T190" fmla="+- 0 -4450 -5005"/>
              <a:gd name="T191" fmla="*/ -4450 h 977"/>
              <a:gd name="T192" fmla="+- 0 17188 17188"/>
              <a:gd name="T193" fmla="*/ T192 w 1253"/>
              <a:gd name="T194" fmla="+- 0 -4517 -5005"/>
              <a:gd name="T195" fmla="*/ -4517 h 9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253" h="977">
                <a:moveTo>
                  <a:pt x="0" y="488"/>
                </a:moveTo>
                <a:lnTo>
                  <a:pt x="5" y="422"/>
                </a:lnTo>
                <a:lnTo>
                  <a:pt x="22" y="359"/>
                </a:lnTo>
                <a:lnTo>
                  <a:pt x="49" y="298"/>
                </a:lnTo>
                <a:lnTo>
                  <a:pt x="85" y="242"/>
                </a:lnTo>
                <a:lnTo>
                  <a:pt x="130" y="190"/>
                </a:lnTo>
                <a:lnTo>
                  <a:pt x="183" y="143"/>
                </a:lnTo>
                <a:lnTo>
                  <a:pt x="243" y="102"/>
                </a:lnTo>
                <a:lnTo>
                  <a:pt x="310" y="67"/>
                </a:lnTo>
                <a:lnTo>
                  <a:pt x="382" y="38"/>
                </a:lnTo>
                <a:lnTo>
                  <a:pt x="459" y="17"/>
                </a:lnTo>
                <a:lnTo>
                  <a:pt x="541" y="4"/>
                </a:lnTo>
                <a:lnTo>
                  <a:pt x="626" y="0"/>
                </a:lnTo>
                <a:lnTo>
                  <a:pt x="711" y="4"/>
                </a:lnTo>
                <a:lnTo>
                  <a:pt x="793" y="17"/>
                </a:lnTo>
                <a:lnTo>
                  <a:pt x="870" y="38"/>
                </a:lnTo>
                <a:lnTo>
                  <a:pt x="942" y="67"/>
                </a:lnTo>
                <a:lnTo>
                  <a:pt x="1009" y="102"/>
                </a:lnTo>
                <a:lnTo>
                  <a:pt x="1069" y="143"/>
                </a:lnTo>
                <a:lnTo>
                  <a:pt x="1122" y="190"/>
                </a:lnTo>
                <a:lnTo>
                  <a:pt x="1167" y="242"/>
                </a:lnTo>
                <a:lnTo>
                  <a:pt x="1203" y="298"/>
                </a:lnTo>
                <a:lnTo>
                  <a:pt x="1230" y="359"/>
                </a:lnTo>
                <a:lnTo>
                  <a:pt x="1247" y="422"/>
                </a:lnTo>
                <a:lnTo>
                  <a:pt x="1252" y="488"/>
                </a:lnTo>
                <a:lnTo>
                  <a:pt x="1247" y="555"/>
                </a:lnTo>
                <a:lnTo>
                  <a:pt x="1230" y="618"/>
                </a:lnTo>
                <a:lnTo>
                  <a:pt x="1203" y="679"/>
                </a:lnTo>
                <a:lnTo>
                  <a:pt x="1167" y="735"/>
                </a:lnTo>
                <a:lnTo>
                  <a:pt x="1122" y="787"/>
                </a:lnTo>
                <a:lnTo>
                  <a:pt x="1069" y="834"/>
                </a:lnTo>
                <a:lnTo>
                  <a:pt x="1009" y="875"/>
                </a:lnTo>
                <a:lnTo>
                  <a:pt x="942" y="910"/>
                </a:lnTo>
                <a:lnTo>
                  <a:pt x="870" y="938"/>
                </a:lnTo>
                <a:lnTo>
                  <a:pt x="793" y="959"/>
                </a:lnTo>
                <a:lnTo>
                  <a:pt x="711" y="972"/>
                </a:lnTo>
                <a:lnTo>
                  <a:pt x="626" y="977"/>
                </a:lnTo>
                <a:lnTo>
                  <a:pt x="541" y="972"/>
                </a:lnTo>
                <a:lnTo>
                  <a:pt x="459" y="959"/>
                </a:lnTo>
                <a:lnTo>
                  <a:pt x="382" y="938"/>
                </a:lnTo>
                <a:lnTo>
                  <a:pt x="310" y="910"/>
                </a:lnTo>
                <a:lnTo>
                  <a:pt x="243" y="875"/>
                </a:lnTo>
                <a:lnTo>
                  <a:pt x="183" y="834"/>
                </a:lnTo>
                <a:lnTo>
                  <a:pt x="130" y="787"/>
                </a:lnTo>
                <a:lnTo>
                  <a:pt x="85" y="735"/>
                </a:lnTo>
                <a:lnTo>
                  <a:pt x="49" y="679"/>
                </a:lnTo>
                <a:lnTo>
                  <a:pt x="22" y="618"/>
                </a:lnTo>
                <a:lnTo>
                  <a:pt x="5" y="555"/>
                </a:lnTo>
                <a:lnTo>
                  <a:pt x="0" y="488"/>
                </a:lnTo>
                <a:close/>
              </a:path>
            </a:pathLst>
          </a:custGeom>
          <a:noFill/>
          <a:ln w="38100">
            <a:solidFill>
              <a:srgbClr val="92D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09293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Earnings Present (EP) post-training </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39999" y="1596043"/>
            <a:ext cx="4414385" cy="4580919"/>
          </a:xfrm>
        </p:spPr>
        <p:txBody>
          <a:bodyPr/>
          <a:lstStyle/>
          <a:p>
            <a:pPr marL="0" indent="0">
              <a:buNone/>
            </a:pPr>
            <a:r>
              <a:rPr lang="en-GB" dirty="0"/>
              <a:t>EP data for client on WHP post- training suggest a possible improvement for recent starters, but:  </a:t>
            </a:r>
          </a:p>
          <a:p>
            <a:r>
              <a:rPr lang="en-GB" dirty="0"/>
              <a:t>Analysis is of small numbers</a:t>
            </a:r>
          </a:p>
          <a:p>
            <a:r>
              <a:rPr lang="en-GB" dirty="0"/>
              <a:t>Lag in notifications from HMRC means no EPs have yet been recorded for Nov-21 onwards</a:t>
            </a:r>
          </a:p>
          <a:p>
            <a:pPr marL="0" indent="0">
              <a:buNone/>
            </a:pPr>
            <a:r>
              <a:rPr lang="en-GB" dirty="0"/>
              <a:t>EP rate from July-Oct 2021 shows:</a:t>
            </a:r>
          </a:p>
          <a:p>
            <a:r>
              <a:rPr lang="en-GB" dirty="0"/>
              <a:t>50+ performing better in all areas </a:t>
            </a:r>
          </a:p>
          <a:p>
            <a:r>
              <a:rPr lang="en-GB" dirty="0"/>
              <a:t>Increased gap for treatment vs non-treatment areas</a:t>
            </a:r>
          </a:p>
        </p:txBody>
      </p:sp>
      <p:sp>
        <p:nvSpPr>
          <p:cNvPr id="7" name="TextBox 6">
            <a:extLst>
              <a:ext uri="{FF2B5EF4-FFF2-40B4-BE49-F238E27FC236}">
                <a16:creationId xmlns:a16="http://schemas.microsoft.com/office/drawing/2014/main" id="{0602E96C-8135-468C-7F18-7F6C267117A5}"/>
              </a:ext>
            </a:extLst>
          </p:cNvPr>
          <p:cNvSpPr txBox="1"/>
          <p:nvPr/>
        </p:nvSpPr>
        <p:spPr>
          <a:xfrm>
            <a:off x="5428211" y="1553794"/>
            <a:ext cx="6475614" cy="400110"/>
          </a:xfrm>
          <a:prstGeom prst="rect">
            <a:avLst/>
          </a:prstGeom>
          <a:noFill/>
        </p:spPr>
        <p:txBody>
          <a:bodyPr wrap="square" rtlCol="0">
            <a:spAutoFit/>
          </a:bodyPr>
          <a:lstStyle/>
          <a:p>
            <a:r>
              <a:rPr lang="en-GB" sz="2000" b="1" dirty="0"/>
              <a:t>Clients with EP notifications </a:t>
            </a:r>
          </a:p>
        </p:txBody>
      </p:sp>
      <p:graphicFrame>
        <p:nvGraphicFramePr>
          <p:cNvPr id="5" name="Table 7">
            <a:extLst>
              <a:ext uri="{FF2B5EF4-FFF2-40B4-BE49-F238E27FC236}">
                <a16:creationId xmlns:a16="http://schemas.microsoft.com/office/drawing/2014/main" id="{2E1FF218-DF60-B4AC-8119-3489A58FA1C7}"/>
              </a:ext>
            </a:extLst>
          </p:cNvPr>
          <p:cNvGraphicFramePr>
            <a:graphicFrameLocks noGrp="1"/>
          </p:cNvGraphicFramePr>
          <p:nvPr>
            <p:extLst>
              <p:ext uri="{D42A27DB-BD31-4B8C-83A1-F6EECF244321}">
                <p14:modId xmlns:p14="http://schemas.microsoft.com/office/powerpoint/2010/main" val="2276509550"/>
              </p:ext>
            </p:extLst>
          </p:nvPr>
        </p:nvGraphicFramePr>
        <p:xfrm>
          <a:off x="5519650" y="2141983"/>
          <a:ext cx="5943060" cy="2488204"/>
        </p:xfrm>
        <a:graphic>
          <a:graphicData uri="http://schemas.openxmlformats.org/drawingml/2006/table">
            <a:tbl>
              <a:tblPr firstRow="1" bandRow="1">
                <a:tableStyleId>{5C22544A-7EE6-4342-B048-85BDC9FD1C3A}</a:tableStyleId>
              </a:tblPr>
              <a:tblGrid>
                <a:gridCol w="2814887">
                  <a:extLst>
                    <a:ext uri="{9D8B030D-6E8A-4147-A177-3AD203B41FA5}">
                      <a16:colId xmlns:a16="http://schemas.microsoft.com/office/drawing/2014/main" val="636145076"/>
                    </a:ext>
                  </a:extLst>
                </a:gridCol>
                <a:gridCol w="1006881">
                  <a:extLst>
                    <a:ext uri="{9D8B030D-6E8A-4147-A177-3AD203B41FA5}">
                      <a16:colId xmlns:a16="http://schemas.microsoft.com/office/drawing/2014/main" val="4188331465"/>
                    </a:ext>
                  </a:extLst>
                </a:gridCol>
                <a:gridCol w="1039177">
                  <a:extLst>
                    <a:ext uri="{9D8B030D-6E8A-4147-A177-3AD203B41FA5}">
                      <a16:colId xmlns:a16="http://schemas.microsoft.com/office/drawing/2014/main" val="910030590"/>
                    </a:ext>
                  </a:extLst>
                </a:gridCol>
                <a:gridCol w="1082115">
                  <a:extLst>
                    <a:ext uri="{9D8B030D-6E8A-4147-A177-3AD203B41FA5}">
                      <a16:colId xmlns:a16="http://schemas.microsoft.com/office/drawing/2014/main" val="3162040177"/>
                    </a:ext>
                  </a:extLst>
                </a:gridCol>
              </a:tblGrid>
              <a:tr h="622051">
                <a:tc>
                  <a:txBody>
                    <a:bodyPr/>
                    <a:lstStyle/>
                    <a:p>
                      <a:pPr algn="l">
                        <a:lnSpc>
                          <a:spcPct val="100000"/>
                        </a:lnSpc>
                        <a:spcBef>
                          <a:spcPts val="1200"/>
                        </a:spcBef>
                        <a:spcAft>
                          <a:spcPts val="1200"/>
                        </a:spcAft>
                      </a:pPr>
                      <a:r>
                        <a:rPr lang="en-GB" sz="1700" b="0" dirty="0">
                          <a:effectLst/>
                        </a:rPr>
                        <a:t>Jul-Oct 2021</a:t>
                      </a:r>
                      <a:r>
                        <a:rPr lang="en-GB" sz="1700" b="0" spc="-90" dirty="0">
                          <a:effectLst/>
                        </a:rPr>
                        <a:t> </a:t>
                      </a:r>
                      <a:r>
                        <a:rPr lang="en-GB" sz="1700" b="0" dirty="0">
                          <a:effectLst/>
                        </a:rPr>
                        <a:t>starters</a:t>
                      </a:r>
                      <a:r>
                        <a:rPr lang="en-GB" sz="1700" b="0" spc="-75" dirty="0">
                          <a:effectLst/>
                        </a:rPr>
                        <a:t> </a:t>
                      </a:r>
                      <a:r>
                        <a:rPr lang="en-GB" sz="1700" b="0" dirty="0">
                          <a:effectLst/>
                        </a:rPr>
                        <a:t>with</a:t>
                      </a:r>
                      <a:r>
                        <a:rPr lang="en-GB" sz="1700" b="0" spc="-90" dirty="0">
                          <a:effectLst/>
                        </a:rPr>
                        <a:t> </a:t>
                      </a:r>
                      <a:r>
                        <a:rPr lang="en-GB" sz="1700" b="0" spc="-25" dirty="0">
                          <a:effectLst/>
                        </a:rPr>
                        <a:t>EP</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a:lnSpc>
                          <a:spcPct val="100000"/>
                        </a:lnSpc>
                        <a:spcBef>
                          <a:spcPts val="1200"/>
                        </a:spcBef>
                        <a:spcAft>
                          <a:spcPts val="1200"/>
                        </a:spcAft>
                      </a:pPr>
                      <a:r>
                        <a:rPr lang="en-GB" sz="1700" b="0" spc="-25" dirty="0">
                          <a:effectLst/>
                        </a:rPr>
                        <a:t>50+</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a:lnSpc>
                          <a:spcPct val="100000"/>
                        </a:lnSpc>
                        <a:spcBef>
                          <a:spcPts val="1200"/>
                        </a:spcBef>
                        <a:spcAft>
                          <a:spcPts val="1200"/>
                        </a:spcAft>
                      </a:pPr>
                      <a:r>
                        <a:rPr lang="en-GB" sz="1700" b="0" spc="-25" dirty="0">
                          <a:effectLst/>
                        </a:rPr>
                        <a:t>&lt;50</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a:lnSpc>
                          <a:spcPct val="100000"/>
                        </a:lnSpc>
                        <a:spcBef>
                          <a:spcPts val="1200"/>
                        </a:spcBef>
                        <a:spcAft>
                          <a:spcPts val="1200"/>
                        </a:spcAft>
                      </a:pPr>
                      <a:r>
                        <a:rPr lang="en-GB" sz="1700" b="0" spc="-10" dirty="0">
                          <a:effectLst/>
                        </a:rPr>
                        <a:t>Difference</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26062300"/>
                  </a:ext>
                </a:extLst>
              </a:tr>
              <a:tr h="622051">
                <a:tc>
                  <a:txBody>
                    <a:bodyPr/>
                    <a:lstStyle/>
                    <a:p>
                      <a:pPr algn="l">
                        <a:lnSpc>
                          <a:spcPct val="100000"/>
                        </a:lnSpc>
                        <a:spcBef>
                          <a:spcPts val="1200"/>
                        </a:spcBef>
                        <a:spcAft>
                          <a:spcPts val="1200"/>
                        </a:spcAft>
                      </a:pPr>
                      <a:r>
                        <a:rPr lang="en-GB" sz="1700" b="0" spc="-10" dirty="0">
                          <a:effectLst/>
                        </a:rPr>
                        <a:t>Treatment</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a:lnSpc>
                          <a:spcPct val="100000"/>
                        </a:lnSpc>
                        <a:spcBef>
                          <a:spcPts val="1200"/>
                        </a:spcBef>
                        <a:spcAft>
                          <a:spcPts val="1200"/>
                        </a:spcAft>
                      </a:pPr>
                      <a:r>
                        <a:rPr lang="en-GB" sz="1700" b="0" spc="-20" dirty="0">
                          <a:effectLst/>
                        </a:rPr>
                        <a:t>5.9%</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a:lnSpc>
                          <a:spcPct val="100000"/>
                        </a:lnSpc>
                        <a:spcBef>
                          <a:spcPts val="1200"/>
                        </a:spcBef>
                        <a:spcAft>
                          <a:spcPts val="1200"/>
                        </a:spcAft>
                      </a:pPr>
                      <a:r>
                        <a:rPr lang="en-GB" sz="1700" b="0" spc="-20">
                          <a:effectLst/>
                        </a:rPr>
                        <a:t>5.6%</a:t>
                      </a:r>
                      <a:endParaRPr lang="en-GB" sz="1100" b="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a:lnSpc>
                          <a:spcPct val="100000"/>
                        </a:lnSpc>
                        <a:spcBef>
                          <a:spcPts val="1200"/>
                        </a:spcBef>
                        <a:spcAft>
                          <a:spcPts val="1200"/>
                        </a:spcAft>
                      </a:pPr>
                      <a:r>
                        <a:rPr lang="en-GB" sz="1700" b="0" spc="-20">
                          <a:effectLst/>
                        </a:rPr>
                        <a:t>0.3%</a:t>
                      </a:r>
                      <a:endParaRPr lang="en-GB" sz="1100" b="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8759965"/>
                  </a:ext>
                </a:extLst>
              </a:tr>
              <a:tr h="622051">
                <a:tc>
                  <a:txBody>
                    <a:bodyPr/>
                    <a:lstStyle/>
                    <a:p>
                      <a:pPr algn="l">
                        <a:lnSpc>
                          <a:spcPct val="100000"/>
                        </a:lnSpc>
                        <a:spcBef>
                          <a:spcPts val="1200"/>
                        </a:spcBef>
                        <a:spcAft>
                          <a:spcPts val="1200"/>
                        </a:spcAft>
                      </a:pPr>
                      <a:r>
                        <a:rPr lang="en-GB" sz="1700" b="0" spc="-10" dirty="0">
                          <a:effectLst/>
                        </a:rPr>
                        <a:t>Non-treatment (Ingeus)</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a:lnSpc>
                          <a:spcPct val="100000"/>
                        </a:lnSpc>
                        <a:spcBef>
                          <a:spcPts val="1200"/>
                        </a:spcBef>
                        <a:spcAft>
                          <a:spcPts val="1200"/>
                        </a:spcAft>
                      </a:pPr>
                      <a:r>
                        <a:rPr lang="en-GB" sz="1700" b="0" spc="-20" dirty="0">
                          <a:effectLst/>
                        </a:rPr>
                        <a:t>6.6%</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a:lnSpc>
                          <a:spcPct val="100000"/>
                        </a:lnSpc>
                        <a:spcBef>
                          <a:spcPts val="1200"/>
                        </a:spcBef>
                        <a:spcAft>
                          <a:spcPts val="1200"/>
                        </a:spcAft>
                      </a:pPr>
                      <a:r>
                        <a:rPr lang="en-GB" sz="1700" b="0" spc="-20" dirty="0">
                          <a:effectLst/>
                        </a:rPr>
                        <a:t>6.5%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a:lnSpc>
                          <a:spcPct val="100000"/>
                        </a:lnSpc>
                        <a:spcBef>
                          <a:spcPts val="1200"/>
                        </a:spcBef>
                        <a:spcAft>
                          <a:spcPts val="1200"/>
                        </a:spcAft>
                      </a:pPr>
                      <a:r>
                        <a:rPr lang="en-GB" sz="1700" b="0" spc="-20" dirty="0">
                          <a:effectLst/>
                        </a:rPr>
                        <a:t>0.1%</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22559510"/>
                  </a:ext>
                </a:extLst>
              </a:tr>
              <a:tr h="622051">
                <a:tc>
                  <a:txBody>
                    <a:bodyPr/>
                    <a:lstStyle/>
                    <a:p>
                      <a:pPr algn="l">
                        <a:lnSpc>
                          <a:spcPct val="100000"/>
                        </a:lnSpc>
                        <a:spcBef>
                          <a:spcPts val="1200"/>
                        </a:spcBef>
                        <a:spcAft>
                          <a:spcPts val="1200"/>
                        </a:spcAft>
                      </a:pPr>
                      <a:r>
                        <a:rPr lang="en-GB" sz="1700" b="0" spc="-10">
                          <a:effectLst/>
                        </a:rPr>
                        <a:t>Non-treatment</a:t>
                      </a:r>
                      <a:r>
                        <a:rPr lang="en-GB" sz="1700" b="0" spc="-20">
                          <a:effectLst/>
                        </a:rPr>
                        <a:t> </a:t>
                      </a:r>
                      <a:r>
                        <a:rPr lang="en-GB" sz="1700" b="0" spc="-10">
                          <a:effectLst/>
                        </a:rPr>
                        <a:t>(TGC)</a:t>
                      </a:r>
                      <a:endParaRPr lang="en-GB" sz="1100" b="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a:lnSpc>
                          <a:spcPct val="100000"/>
                        </a:lnSpc>
                        <a:spcBef>
                          <a:spcPts val="1200"/>
                        </a:spcBef>
                        <a:spcAft>
                          <a:spcPts val="1200"/>
                        </a:spcAft>
                      </a:pPr>
                      <a:r>
                        <a:rPr lang="en-GB" sz="1700" b="0" spc="-20" dirty="0">
                          <a:effectLst/>
                        </a:rPr>
                        <a:t>5.3%</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a:lnSpc>
                          <a:spcPct val="100000"/>
                        </a:lnSpc>
                        <a:spcBef>
                          <a:spcPts val="1200"/>
                        </a:spcBef>
                        <a:spcAft>
                          <a:spcPts val="1200"/>
                        </a:spcAft>
                      </a:pPr>
                      <a:r>
                        <a:rPr lang="en-GB" sz="1700" b="0" spc="-20" dirty="0">
                          <a:effectLst/>
                        </a:rPr>
                        <a:t>2.9%</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a:lnSpc>
                          <a:spcPct val="100000"/>
                        </a:lnSpc>
                        <a:spcBef>
                          <a:spcPts val="1200"/>
                        </a:spcBef>
                        <a:spcAft>
                          <a:spcPts val="1200"/>
                        </a:spcAft>
                      </a:pPr>
                      <a:r>
                        <a:rPr lang="en-GB" sz="1700" b="0" spc="-20" dirty="0">
                          <a:effectLst/>
                        </a:rPr>
                        <a:t>2.4%</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64991943"/>
                  </a:ext>
                </a:extLst>
              </a:tr>
            </a:tbl>
          </a:graphicData>
        </a:graphic>
      </p:graphicFrame>
    </p:spTree>
    <p:extLst>
      <p:ext uri="{BB962C8B-B14F-4D97-AF65-F5344CB8AC3E}">
        <p14:creationId xmlns:p14="http://schemas.microsoft.com/office/powerpoint/2010/main" val="1676186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dirty="0"/>
              <a:t>Training content and cohort</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a:xfrm>
            <a:off x="428488" y="1419312"/>
            <a:ext cx="5400000" cy="4423114"/>
          </a:xfrm>
        </p:spPr>
        <p:txBody>
          <a:bodyPr/>
          <a:lstStyle/>
          <a:p>
            <a:r>
              <a:rPr lang="en-GB" dirty="0"/>
              <a:t>Training developed by the Centre for Ageing Better, the Institute of Employability Professionals (IEP) and APM/Ingeus</a:t>
            </a:r>
          </a:p>
          <a:p>
            <a:r>
              <a:rPr lang="en-GB" dirty="0"/>
              <a:t>Based on research by the Centre for Ageing Better and input from WHP Key Workers (KWs)</a:t>
            </a:r>
          </a:p>
          <a:p>
            <a:r>
              <a:rPr lang="en-GB" dirty="0"/>
              <a:t>Four online modules self-completed by Ingeus KWs</a:t>
            </a:r>
          </a:p>
          <a:p>
            <a:r>
              <a:rPr lang="en-GB" dirty="0"/>
              <a:t>Intended to lead to changes in practice and attitudes – and so improve outcomes for 50+ clients as a result</a:t>
            </a:r>
          </a:p>
        </p:txBody>
      </p:sp>
      <p:sp>
        <p:nvSpPr>
          <p:cNvPr id="108" name="TextBox 107">
            <a:extLst>
              <a:ext uri="{FF2B5EF4-FFF2-40B4-BE49-F238E27FC236}">
                <a16:creationId xmlns:a16="http://schemas.microsoft.com/office/drawing/2014/main" id="{0918D0AA-BAAE-F6ED-D5FC-8C57AACBCBC6}"/>
              </a:ext>
            </a:extLst>
          </p:cNvPr>
          <p:cNvSpPr txBox="1"/>
          <p:nvPr/>
        </p:nvSpPr>
        <p:spPr>
          <a:xfrm>
            <a:off x="6286886" y="5934399"/>
            <a:ext cx="5054138" cy="523220"/>
          </a:xfrm>
          <a:prstGeom prst="rect">
            <a:avLst/>
          </a:prstGeom>
          <a:noFill/>
        </p:spPr>
        <p:txBody>
          <a:bodyPr wrap="square">
            <a:spAutoFit/>
          </a:bodyPr>
          <a:lstStyle/>
          <a:p>
            <a:r>
              <a:rPr lang="en-GB" sz="1400" i="1" dirty="0"/>
              <a:t>Note that WHP also covers Manchester, Salford and Trafford, but delivered by a different provider</a:t>
            </a:r>
          </a:p>
        </p:txBody>
      </p:sp>
      <p:sp>
        <p:nvSpPr>
          <p:cNvPr id="109" name="TextBox 108">
            <a:extLst>
              <a:ext uri="{FF2B5EF4-FFF2-40B4-BE49-F238E27FC236}">
                <a16:creationId xmlns:a16="http://schemas.microsoft.com/office/drawing/2014/main" id="{573AEEA9-A08C-89FD-5FB0-36DB1896A7B8}"/>
              </a:ext>
            </a:extLst>
          </p:cNvPr>
          <p:cNvSpPr txBox="1"/>
          <p:nvPr/>
        </p:nvSpPr>
        <p:spPr>
          <a:xfrm>
            <a:off x="6093166" y="1389796"/>
            <a:ext cx="5237018" cy="369332"/>
          </a:xfrm>
          <a:prstGeom prst="rect">
            <a:avLst/>
          </a:prstGeom>
          <a:noFill/>
        </p:spPr>
        <p:txBody>
          <a:bodyPr wrap="square" rtlCol="0">
            <a:spAutoFit/>
          </a:bodyPr>
          <a:lstStyle/>
          <a:p>
            <a:r>
              <a:rPr lang="en-GB" b="1" dirty="0"/>
              <a:t>Study geography and groups</a:t>
            </a:r>
          </a:p>
        </p:txBody>
      </p:sp>
      <p:pic>
        <p:nvPicPr>
          <p:cNvPr id="1029" name="Picture 5">
            <a:extLst>
              <a:ext uri="{FF2B5EF4-FFF2-40B4-BE49-F238E27FC236}">
                <a16:creationId xmlns:a16="http://schemas.microsoft.com/office/drawing/2014/main" id="{281B71D4-8829-5F51-EB86-87029CDC731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3166" y="1759128"/>
            <a:ext cx="5718404" cy="408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030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399C8-4FAC-49D2-9631-F8CC6ADE7795}"/>
              </a:ext>
            </a:extLst>
          </p:cNvPr>
          <p:cNvSpPr>
            <a:spLocks noGrp="1"/>
          </p:cNvSpPr>
          <p:nvPr>
            <p:ph type="ctrTitle"/>
          </p:nvPr>
        </p:nvSpPr>
        <p:spPr>
          <a:xfrm>
            <a:off x="540000" y="1592210"/>
            <a:ext cx="6459316" cy="1680379"/>
          </a:xfrm>
        </p:spPr>
        <p:txBody>
          <a:bodyPr>
            <a:normAutofit/>
          </a:bodyPr>
          <a:lstStyle/>
          <a:p>
            <a:r>
              <a:rPr lang="en-GB" dirty="0"/>
              <a:t>Conclusions and recommendations</a:t>
            </a:r>
          </a:p>
        </p:txBody>
      </p:sp>
      <p:sp>
        <p:nvSpPr>
          <p:cNvPr id="5" name="Subtitle 4">
            <a:extLst>
              <a:ext uri="{FF2B5EF4-FFF2-40B4-BE49-F238E27FC236}">
                <a16:creationId xmlns:a16="http://schemas.microsoft.com/office/drawing/2014/main" id="{4B42F61D-6394-4A9D-AA17-22D25C92E488}"/>
              </a:ext>
            </a:extLst>
          </p:cNvPr>
          <p:cNvSpPr>
            <a:spLocks noGrp="1"/>
          </p:cNvSpPr>
          <p:nvPr>
            <p:ph type="subTitle" idx="1"/>
          </p:nvPr>
        </p:nvSpPr>
        <p:spPr>
          <a:xfrm>
            <a:off x="539998" y="3457428"/>
            <a:ext cx="6733637" cy="1828800"/>
          </a:xfrm>
        </p:spPr>
        <p:txBody>
          <a:bodyPr/>
          <a:lstStyle/>
          <a:p>
            <a:r>
              <a:rPr lang="en-GB" dirty="0"/>
              <a:t>Training was well received</a:t>
            </a:r>
          </a:p>
          <a:p>
            <a:r>
              <a:rPr lang="en-GB" dirty="0" err="1"/>
              <a:t>Postive</a:t>
            </a:r>
            <a:r>
              <a:rPr lang="en-GB" dirty="0"/>
              <a:t> influence on KW behaviour</a:t>
            </a:r>
          </a:p>
          <a:p>
            <a:r>
              <a:rPr lang="en-GB" dirty="0"/>
              <a:t>Conclusive impact on clients harder to discern</a:t>
            </a:r>
          </a:p>
          <a:p>
            <a:r>
              <a:rPr lang="en-GB" dirty="0"/>
              <a:t>Training could be augmented</a:t>
            </a:r>
          </a:p>
        </p:txBody>
      </p:sp>
    </p:spTree>
    <p:extLst>
      <p:ext uri="{BB962C8B-B14F-4D97-AF65-F5344CB8AC3E}">
        <p14:creationId xmlns:p14="http://schemas.microsoft.com/office/powerpoint/2010/main" val="474267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Reaction</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39999" y="1753849"/>
            <a:ext cx="5290469" cy="4423114"/>
          </a:xfrm>
        </p:spPr>
        <p:txBody>
          <a:bodyPr/>
          <a:lstStyle/>
          <a:p>
            <a:pPr marL="0" lvl="1" indent="0">
              <a:buNone/>
            </a:pPr>
            <a:r>
              <a:rPr lang="en-GB" b="1" dirty="0"/>
              <a:t>Findings</a:t>
            </a:r>
          </a:p>
          <a:p>
            <a:pPr marL="0" lvl="1" indent="0">
              <a:buNone/>
            </a:pPr>
            <a:r>
              <a:rPr lang="en-GB" dirty="0"/>
              <a:t>Training format and content</a:t>
            </a:r>
            <a:br>
              <a:rPr lang="en-GB" dirty="0"/>
            </a:br>
            <a:r>
              <a:rPr lang="en-GB" dirty="0"/>
              <a:t>were generally well received</a:t>
            </a:r>
          </a:p>
          <a:p>
            <a:pPr marL="0" lvl="1" indent="0">
              <a:buNone/>
            </a:pPr>
            <a:endParaRPr lang="en-GB" b="1" dirty="0"/>
          </a:p>
          <a:p>
            <a:pPr marL="0" lvl="1" indent="0">
              <a:buNone/>
            </a:pPr>
            <a:r>
              <a:rPr lang="en-GB" b="1" dirty="0"/>
              <a:t>Reflections</a:t>
            </a:r>
          </a:p>
          <a:p>
            <a:pPr marL="0" lvl="1" indent="0">
              <a:buNone/>
            </a:pPr>
            <a:r>
              <a:rPr lang="en-GB" dirty="0"/>
              <a:t>A significant number of KWs favour a face-to-face element and group discussions as part of the training, reflecting different learning styles</a:t>
            </a:r>
          </a:p>
          <a:p>
            <a:pPr marL="0" lvl="1" indent="0">
              <a:buNone/>
            </a:pPr>
            <a:r>
              <a:rPr lang="en-GB" dirty="0"/>
              <a:t> </a:t>
            </a:r>
            <a:endParaRPr lang="en-GB" b="1" dirty="0">
              <a:solidFill>
                <a:schemeClr val="accent6">
                  <a:lumMod val="75000"/>
                </a:schemeClr>
              </a:solidFill>
            </a:endParaRPr>
          </a:p>
        </p:txBody>
      </p:sp>
      <p:pic>
        <p:nvPicPr>
          <p:cNvPr id="5" name="Picture 4" descr="Icon&#10;&#10;Description automatically generated">
            <a:extLst>
              <a:ext uri="{FF2B5EF4-FFF2-40B4-BE49-F238E27FC236}">
                <a16:creationId xmlns:a16="http://schemas.microsoft.com/office/drawing/2014/main" id="{DF34A099-D70F-A881-4790-E48997B289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0468" y="2353962"/>
            <a:ext cx="6361532" cy="4504038"/>
          </a:xfrm>
          <a:prstGeom prst="rect">
            <a:avLst/>
          </a:prstGeom>
        </p:spPr>
      </p:pic>
    </p:spTree>
    <p:extLst>
      <p:ext uri="{BB962C8B-B14F-4D97-AF65-F5344CB8AC3E}">
        <p14:creationId xmlns:p14="http://schemas.microsoft.com/office/powerpoint/2010/main" val="34806591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Learning</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753849"/>
            <a:ext cx="5327400" cy="4423114"/>
          </a:xfrm>
        </p:spPr>
        <p:txBody>
          <a:bodyPr/>
          <a:lstStyle/>
          <a:p>
            <a:pPr marL="0" lvl="1" indent="0">
              <a:buNone/>
            </a:pPr>
            <a:r>
              <a:rPr lang="en-GB" b="1" dirty="0"/>
              <a:t>Findings</a:t>
            </a:r>
          </a:p>
          <a:p>
            <a:pPr marL="0" lvl="1" indent="0">
              <a:buNone/>
            </a:pPr>
            <a:r>
              <a:rPr lang="en-GB" dirty="0"/>
              <a:t>Training confirmed existing knowledge and practice for man</a:t>
            </a:r>
          </a:p>
          <a:p>
            <a:pPr marL="0" lvl="1" indent="0">
              <a:buNone/>
            </a:pPr>
            <a:r>
              <a:rPr lang="en-GB" dirty="0"/>
              <a:t>Some recognised new learning around understanding age as a barrier to work and how to support older clients</a:t>
            </a:r>
          </a:p>
          <a:p>
            <a:pPr marL="0" lvl="1" indent="0">
              <a:buNone/>
            </a:pPr>
            <a:r>
              <a:rPr lang="en-GB" dirty="0"/>
              <a:t>Issues covered were in line with the barriers to work identified by clients in the fieldwork </a:t>
            </a:r>
            <a:endParaRPr lang="en-GB" b="1" dirty="0">
              <a:solidFill>
                <a:schemeClr val="accent6">
                  <a:lumMod val="75000"/>
                </a:schemeClr>
              </a:solidFill>
            </a:endParaRPr>
          </a:p>
        </p:txBody>
      </p:sp>
      <p:sp>
        <p:nvSpPr>
          <p:cNvPr id="5" name="Content Placeholder 2">
            <a:extLst>
              <a:ext uri="{FF2B5EF4-FFF2-40B4-BE49-F238E27FC236}">
                <a16:creationId xmlns:a16="http://schemas.microsoft.com/office/drawing/2014/main" id="{BFD41E2B-6B78-964E-8AE2-5D4EC0691987}"/>
              </a:ext>
            </a:extLst>
          </p:cNvPr>
          <p:cNvSpPr txBox="1">
            <a:spLocks/>
          </p:cNvSpPr>
          <p:nvPr/>
        </p:nvSpPr>
        <p:spPr>
          <a:xfrm>
            <a:off x="6494684" y="1753848"/>
            <a:ext cx="5327400" cy="4359383"/>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Symbol" panose="05050102010706020507" pitchFamily="18" charset="2"/>
              <a:buNone/>
            </a:pPr>
            <a:r>
              <a:rPr lang="en-GB" b="1" dirty="0"/>
              <a:t>Reflections</a:t>
            </a:r>
          </a:p>
          <a:p>
            <a:pPr marL="0" lvl="1" indent="0">
              <a:buNone/>
            </a:pPr>
            <a:r>
              <a:rPr lang="en-GB" dirty="0"/>
              <a:t>Even if learning was not ‘new’, instilling confidence and reminding KWs what is important (e.g. personalised approaches) had value</a:t>
            </a:r>
          </a:p>
          <a:p>
            <a:pPr marL="0" lvl="1" indent="0">
              <a:buNone/>
            </a:pPr>
            <a:r>
              <a:rPr lang="en-GB" dirty="0"/>
              <a:t>Opportunities to discuss training content together enhanced KWs’ learning and could be built into future programmes</a:t>
            </a:r>
          </a:p>
          <a:p>
            <a:pPr marL="0" lvl="1" indent="0">
              <a:buNone/>
            </a:pPr>
            <a:r>
              <a:rPr lang="en-GB" dirty="0"/>
              <a:t>Follow-up resources may reinforce learning</a:t>
            </a:r>
          </a:p>
          <a:p>
            <a:pPr marL="0" lvl="1" indent="0">
              <a:buFont typeface="Symbol" panose="05050102010706020507" pitchFamily="18" charset="2"/>
              <a:buNone/>
            </a:pPr>
            <a:r>
              <a:rPr lang="en-GB" dirty="0"/>
              <a:t> </a:t>
            </a:r>
            <a:endParaRPr lang="en-GB" b="1" dirty="0">
              <a:solidFill>
                <a:schemeClr val="accent6">
                  <a:lumMod val="75000"/>
                </a:schemeClr>
              </a:solidFill>
            </a:endParaRPr>
          </a:p>
        </p:txBody>
      </p:sp>
    </p:spTree>
    <p:extLst>
      <p:ext uri="{BB962C8B-B14F-4D97-AF65-F5344CB8AC3E}">
        <p14:creationId xmlns:p14="http://schemas.microsoft.com/office/powerpoint/2010/main" val="1539283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Behaviour</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753849"/>
            <a:ext cx="5327400" cy="4423114"/>
          </a:xfrm>
        </p:spPr>
        <p:txBody>
          <a:bodyPr/>
          <a:lstStyle/>
          <a:p>
            <a:pPr marL="0" lvl="1" indent="0">
              <a:buNone/>
            </a:pPr>
            <a:r>
              <a:rPr lang="en-GB" b="1" dirty="0"/>
              <a:t>Findings</a:t>
            </a:r>
          </a:p>
          <a:p>
            <a:pPr marL="0" lvl="1" indent="0">
              <a:buNone/>
            </a:pPr>
            <a:r>
              <a:rPr lang="en-GB" dirty="0"/>
              <a:t>Around half of the KWs saw a need to change their practice, particularly les experienced and younger KWs who felt less equipped to support the 50+ cohort</a:t>
            </a:r>
          </a:p>
          <a:p>
            <a:pPr marL="0" lvl="1" indent="0">
              <a:buNone/>
            </a:pPr>
            <a:r>
              <a:rPr lang="en-GB" dirty="0"/>
              <a:t>Changes related to:</a:t>
            </a:r>
          </a:p>
          <a:p>
            <a:pPr marL="378900" lvl="1" indent="-342900"/>
            <a:r>
              <a:rPr lang="en-GB" dirty="0"/>
              <a:t>Greater awareness and understanding of older clients</a:t>
            </a:r>
          </a:p>
          <a:p>
            <a:pPr marL="378900" lvl="1" indent="-342900"/>
            <a:r>
              <a:rPr lang="en-GB" dirty="0"/>
              <a:t>More focus on building confidence and identifying transferable skills</a:t>
            </a:r>
          </a:p>
        </p:txBody>
      </p:sp>
      <p:sp>
        <p:nvSpPr>
          <p:cNvPr id="5" name="Content Placeholder 2">
            <a:extLst>
              <a:ext uri="{FF2B5EF4-FFF2-40B4-BE49-F238E27FC236}">
                <a16:creationId xmlns:a16="http://schemas.microsoft.com/office/drawing/2014/main" id="{BFD41E2B-6B78-964E-8AE2-5D4EC0691987}"/>
              </a:ext>
            </a:extLst>
          </p:cNvPr>
          <p:cNvSpPr txBox="1">
            <a:spLocks/>
          </p:cNvSpPr>
          <p:nvPr/>
        </p:nvSpPr>
        <p:spPr>
          <a:xfrm>
            <a:off x="6494684" y="1753848"/>
            <a:ext cx="5327400" cy="4359383"/>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Symbol" panose="05050102010706020507" pitchFamily="18" charset="2"/>
              <a:buNone/>
            </a:pPr>
            <a:r>
              <a:rPr lang="en-GB" b="1" dirty="0"/>
              <a:t>Reflections</a:t>
            </a:r>
          </a:p>
          <a:p>
            <a:pPr marL="0" lvl="1" indent="0">
              <a:buNone/>
            </a:pPr>
            <a:r>
              <a:rPr lang="en-GB" dirty="0"/>
              <a:t>Provide training during induction to support less experienced KWs</a:t>
            </a:r>
          </a:p>
          <a:p>
            <a:pPr marL="0" lvl="1" indent="0">
              <a:buNone/>
            </a:pPr>
            <a:r>
              <a:rPr lang="en-GB" dirty="0"/>
              <a:t>Experienced KWs valued a ‘refresher’</a:t>
            </a:r>
          </a:p>
          <a:p>
            <a:pPr marL="0" lvl="1" indent="0">
              <a:buNone/>
            </a:pPr>
            <a:r>
              <a:rPr lang="en-GB" dirty="0"/>
              <a:t>Explicit awareness of what good practice is will benefit older clients (and others on the WHP as well) </a:t>
            </a:r>
            <a:endParaRPr lang="en-GB" b="1" dirty="0">
              <a:solidFill>
                <a:schemeClr val="accent6">
                  <a:lumMod val="75000"/>
                </a:schemeClr>
              </a:solidFill>
            </a:endParaRPr>
          </a:p>
        </p:txBody>
      </p:sp>
    </p:spTree>
    <p:extLst>
      <p:ext uri="{BB962C8B-B14F-4D97-AF65-F5344CB8AC3E}">
        <p14:creationId xmlns:p14="http://schemas.microsoft.com/office/powerpoint/2010/main" val="1398781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Impact</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a:xfrm>
            <a:off x="540000" y="1753849"/>
            <a:ext cx="5327400" cy="4423114"/>
          </a:xfrm>
        </p:spPr>
        <p:txBody>
          <a:bodyPr/>
          <a:lstStyle/>
          <a:p>
            <a:pPr marL="0" lvl="1" indent="0">
              <a:buNone/>
            </a:pPr>
            <a:r>
              <a:rPr lang="en-GB" b="1" dirty="0"/>
              <a:t>Findings</a:t>
            </a:r>
          </a:p>
          <a:p>
            <a:pPr marL="0" lvl="1" indent="0">
              <a:buNone/>
            </a:pPr>
            <a:r>
              <a:rPr lang="en-GB" dirty="0"/>
              <a:t>Positive KW feedback </a:t>
            </a:r>
          </a:p>
          <a:p>
            <a:pPr marL="0" lvl="1" indent="0">
              <a:buNone/>
            </a:pPr>
            <a:r>
              <a:rPr lang="en-GB" dirty="0"/>
              <a:t>Positive change in client outcomes harder to detect </a:t>
            </a:r>
          </a:p>
          <a:p>
            <a:pPr marL="0" lvl="1" indent="0">
              <a:buNone/>
            </a:pPr>
            <a:r>
              <a:rPr lang="en-GB" dirty="0"/>
              <a:t>Tentative positive signs, but the analysis is constrained by:</a:t>
            </a:r>
          </a:p>
          <a:p>
            <a:pPr marL="378900" lvl="1" indent="-342900"/>
            <a:r>
              <a:rPr lang="en-GB" dirty="0"/>
              <a:t>Low client numbers</a:t>
            </a:r>
          </a:p>
          <a:p>
            <a:pPr marL="378900" lvl="1" indent="-342900"/>
            <a:r>
              <a:rPr lang="en-GB" dirty="0"/>
              <a:t>Timescales</a:t>
            </a:r>
          </a:p>
          <a:p>
            <a:pPr marL="378900" lvl="1" indent="-342900"/>
            <a:r>
              <a:rPr lang="en-GB" dirty="0"/>
              <a:t>Small nature of changes in support</a:t>
            </a:r>
            <a:endParaRPr lang="en-GB" b="1" dirty="0">
              <a:solidFill>
                <a:schemeClr val="accent6">
                  <a:lumMod val="75000"/>
                </a:schemeClr>
              </a:solidFill>
            </a:endParaRPr>
          </a:p>
        </p:txBody>
      </p:sp>
      <p:sp>
        <p:nvSpPr>
          <p:cNvPr id="5" name="Content Placeholder 2">
            <a:extLst>
              <a:ext uri="{FF2B5EF4-FFF2-40B4-BE49-F238E27FC236}">
                <a16:creationId xmlns:a16="http://schemas.microsoft.com/office/drawing/2014/main" id="{BFD41E2B-6B78-964E-8AE2-5D4EC0691987}"/>
              </a:ext>
            </a:extLst>
          </p:cNvPr>
          <p:cNvSpPr txBox="1">
            <a:spLocks/>
          </p:cNvSpPr>
          <p:nvPr/>
        </p:nvSpPr>
        <p:spPr>
          <a:xfrm>
            <a:off x="6494684" y="1753849"/>
            <a:ext cx="5327400" cy="4359382"/>
          </a:xfrm>
          <a:prstGeom prst="rect">
            <a:avLst/>
          </a:prstGeom>
        </p:spPr>
        <p:txBody>
          <a:bodyPr vert="horz" lIns="0" tIns="0" rIns="0" bIns="0" rtlCol="0" anchor="t" anchorCtr="0">
            <a:noAutofit/>
          </a:bodyPr>
          <a:lst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Symbol" panose="05050102010706020507" pitchFamily="18" charset="2"/>
              <a:buNone/>
            </a:pPr>
            <a:r>
              <a:rPr lang="en-GB" b="1" dirty="0"/>
              <a:t>Reflections</a:t>
            </a:r>
          </a:p>
          <a:p>
            <a:pPr marL="0" lvl="1" indent="0">
              <a:buNone/>
            </a:pPr>
            <a:r>
              <a:rPr lang="en-GB" dirty="0"/>
              <a:t>Impact may become more apparent over time, if the analysis could focus on a group who started after the training was delivered</a:t>
            </a:r>
          </a:p>
          <a:p>
            <a:pPr marL="0" lvl="1" indent="0">
              <a:buNone/>
            </a:pPr>
            <a:r>
              <a:rPr lang="en-GB" dirty="0"/>
              <a:t>Scale of impact may be too small to be discernible</a:t>
            </a:r>
          </a:p>
          <a:p>
            <a:pPr marL="0" lvl="1" indent="0">
              <a:buNone/>
            </a:pPr>
            <a:r>
              <a:rPr lang="en-GB" dirty="0"/>
              <a:t>KWs suggested the training for the Employer Services Team to inform their practices when dealing with employers</a:t>
            </a:r>
          </a:p>
          <a:p>
            <a:pPr marL="0" lvl="1" indent="0">
              <a:buFont typeface="Symbol" panose="05050102010706020507" pitchFamily="18" charset="2"/>
              <a:buNone/>
            </a:pPr>
            <a:r>
              <a:rPr lang="en-GB" dirty="0"/>
              <a:t> </a:t>
            </a:r>
            <a:endParaRPr lang="en-GB" b="1" dirty="0">
              <a:solidFill>
                <a:schemeClr val="accent6">
                  <a:lumMod val="75000"/>
                </a:schemeClr>
              </a:solidFill>
            </a:endParaRPr>
          </a:p>
        </p:txBody>
      </p:sp>
    </p:spTree>
    <p:extLst>
      <p:ext uri="{BB962C8B-B14F-4D97-AF65-F5344CB8AC3E}">
        <p14:creationId xmlns:p14="http://schemas.microsoft.com/office/powerpoint/2010/main" val="792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dirty="0"/>
              <a:t>Evaluation methods and model</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a:xfrm>
            <a:off x="540000" y="1574463"/>
            <a:ext cx="5400000" cy="4602500"/>
          </a:xfrm>
        </p:spPr>
        <p:txBody>
          <a:bodyPr/>
          <a:lstStyle/>
          <a:p>
            <a:pPr marL="0" indent="0">
              <a:buNone/>
            </a:pPr>
            <a:r>
              <a:rPr lang="en-GB" dirty="0"/>
              <a:t>To answer whether the evaluation led to changes to KW practice/attitudes and client outcomes, SQW used:</a:t>
            </a:r>
          </a:p>
          <a:p>
            <a:pPr marL="0" indent="0">
              <a:buNone/>
            </a:pPr>
            <a:r>
              <a:rPr lang="en-GB" dirty="0"/>
              <a:t>Baseline and follow-up surveys to capture changes and ‘distance travelled’ in the short-term for KWs and medium-term for clients</a:t>
            </a:r>
          </a:p>
          <a:p>
            <a:pPr marL="0" indent="0">
              <a:buNone/>
            </a:pPr>
            <a:r>
              <a:rPr lang="en-GB" dirty="0"/>
              <a:t>Focus groups with KWs and clients to explore changes to practice over the medium-term</a:t>
            </a:r>
          </a:p>
          <a:p>
            <a:pPr marL="0" indent="0">
              <a:buNone/>
            </a:pPr>
            <a:r>
              <a:rPr lang="en-GB" dirty="0"/>
              <a:t>Analysis of WHP data including ‘hard outcomes’ (starting/retaining jobs, reaching an earnings threshold) and soft outcomes (e.g. health ranking as a barrier to work)</a:t>
            </a:r>
          </a:p>
          <a:p>
            <a:endParaRPr lang="en-GB" dirty="0"/>
          </a:p>
          <a:p>
            <a:endParaRPr lang="en-GB" dirty="0"/>
          </a:p>
          <a:p>
            <a:endParaRPr lang="en-GB" dirty="0"/>
          </a:p>
        </p:txBody>
      </p:sp>
      <p:sp>
        <p:nvSpPr>
          <p:cNvPr id="4" name="Content Placeholder 3">
            <a:extLst>
              <a:ext uri="{FF2B5EF4-FFF2-40B4-BE49-F238E27FC236}">
                <a16:creationId xmlns:a16="http://schemas.microsoft.com/office/drawing/2014/main" id="{628AFD40-69BC-4F1B-9024-86C5CE6DA83D}"/>
              </a:ext>
            </a:extLst>
          </p:cNvPr>
          <p:cNvSpPr>
            <a:spLocks noGrp="1"/>
          </p:cNvSpPr>
          <p:nvPr>
            <p:ph idx="13"/>
          </p:nvPr>
        </p:nvSpPr>
        <p:spPr>
          <a:xfrm>
            <a:off x="6277202" y="1573814"/>
            <a:ext cx="5472000" cy="4602500"/>
          </a:xfrm>
        </p:spPr>
        <p:txBody>
          <a:bodyPr/>
          <a:lstStyle/>
          <a:p>
            <a:pPr marL="0" lvl="1" indent="0">
              <a:buNone/>
            </a:pPr>
            <a:r>
              <a:rPr lang="en-GB" dirty="0"/>
              <a:t>The Kirkpatrick Model for evaluating training programmes was used in the design of research tools, which comprises four levels:</a:t>
            </a:r>
          </a:p>
          <a:p>
            <a:pPr lvl="1"/>
            <a:r>
              <a:rPr lang="en-GB" dirty="0"/>
              <a:t>Reaction to training: satisfaction, suggestions for refinements, intentions for implementation</a:t>
            </a:r>
          </a:p>
          <a:p>
            <a:pPr lvl="1"/>
            <a:r>
              <a:rPr lang="en-GB" dirty="0"/>
              <a:t>Learning: what has or has not been learnt, including ‘distance travelled’</a:t>
            </a:r>
          </a:p>
          <a:p>
            <a:pPr lvl="1"/>
            <a:r>
              <a:rPr lang="en-GB" dirty="0"/>
              <a:t>Behaviour: how learning is put into practice</a:t>
            </a:r>
          </a:p>
          <a:p>
            <a:pPr lvl="1"/>
            <a:r>
              <a:rPr lang="en-GB" dirty="0"/>
              <a:t>Results: impact of changes in behaviour</a:t>
            </a:r>
          </a:p>
          <a:p>
            <a:endParaRPr lang="en-GB" dirty="0"/>
          </a:p>
        </p:txBody>
      </p:sp>
    </p:spTree>
    <p:extLst>
      <p:ext uri="{BB962C8B-B14F-4D97-AF65-F5344CB8AC3E}">
        <p14:creationId xmlns:p14="http://schemas.microsoft.com/office/powerpoint/2010/main" val="244127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399C8-4FAC-49D2-9631-F8CC6ADE7795}"/>
              </a:ext>
            </a:extLst>
          </p:cNvPr>
          <p:cNvSpPr>
            <a:spLocks noGrp="1"/>
          </p:cNvSpPr>
          <p:nvPr>
            <p:ph type="ctrTitle"/>
          </p:nvPr>
        </p:nvSpPr>
        <p:spPr/>
        <p:txBody>
          <a:bodyPr>
            <a:normAutofit/>
          </a:bodyPr>
          <a:lstStyle/>
          <a:p>
            <a:r>
              <a:rPr lang="en-GB" dirty="0"/>
              <a:t>Research approach</a:t>
            </a:r>
          </a:p>
        </p:txBody>
      </p:sp>
      <p:sp>
        <p:nvSpPr>
          <p:cNvPr id="5" name="Subtitle 4">
            <a:extLst>
              <a:ext uri="{FF2B5EF4-FFF2-40B4-BE49-F238E27FC236}">
                <a16:creationId xmlns:a16="http://schemas.microsoft.com/office/drawing/2014/main" id="{4B42F61D-6394-4A9D-AA17-22D25C92E488}"/>
              </a:ext>
            </a:extLst>
          </p:cNvPr>
          <p:cNvSpPr>
            <a:spLocks noGrp="1"/>
          </p:cNvSpPr>
          <p:nvPr>
            <p:ph type="subTitle" idx="1"/>
          </p:nvPr>
        </p:nvSpPr>
        <p:spPr/>
        <p:txBody>
          <a:bodyPr/>
          <a:lstStyle/>
          <a:p>
            <a:r>
              <a:rPr lang="en-GB" dirty="0"/>
              <a:t>Key Workers</a:t>
            </a:r>
          </a:p>
        </p:txBody>
      </p:sp>
    </p:spTree>
    <p:extLst>
      <p:ext uri="{BB962C8B-B14F-4D97-AF65-F5344CB8AC3E}">
        <p14:creationId xmlns:p14="http://schemas.microsoft.com/office/powerpoint/2010/main" val="100637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dirty="0"/>
              <a:t>KW survey group sizes and age</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a:xfrm>
            <a:off x="531687" y="1504604"/>
            <a:ext cx="5112655" cy="4672359"/>
          </a:xfrm>
        </p:spPr>
        <p:txBody>
          <a:bodyPr/>
          <a:lstStyle/>
          <a:p>
            <a:pPr marL="357188" indent="-357188">
              <a:buNone/>
            </a:pPr>
            <a:r>
              <a:rPr lang="en-GB" dirty="0"/>
              <a:t>1.	Baseline for KWs</a:t>
            </a:r>
            <a:r>
              <a:rPr lang="en-GB" b="1" dirty="0"/>
              <a:t> receiving training</a:t>
            </a:r>
            <a:r>
              <a:rPr lang="en-GB" dirty="0"/>
              <a:t>: </a:t>
            </a:r>
            <a:br>
              <a:rPr lang="en-GB" dirty="0"/>
            </a:br>
            <a:r>
              <a:rPr lang="en-GB" dirty="0"/>
              <a:t>22 responses (out of 26 - some non-respondents subsequently left)</a:t>
            </a:r>
          </a:p>
          <a:p>
            <a:pPr marL="457200" indent="-457200">
              <a:buAutoNum type="arabicPeriod" startAt="2"/>
            </a:pPr>
            <a:r>
              <a:rPr lang="en-GB" dirty="0"/>
              <a:t>Follow-up for KWs</a:t>
            </a:r>
            <a:r>
              <a:rPr lang="en-GB" b="1" dirty="0"/>
              <a:t> receiving training</a:t>
            </a:r>
            <a:r>
              <a:rPr lang="en-GB" dirty="0"/>
              <a:t>: </a:t>
            </a:r>
            <a:br>
              <a:rPr lang="en-GB" dirty="0"/>
            </a:br>
            <a:r>
              <a:rPr lang="en-GB" dirty="0"/>
              <a:t>20 responses (= attrition of 2) four to eight weeks after training</a:t>
            </a:r>
          </a:p>
          <a:p>
            <a:pPr marL="457200" indent="-457200">
              <a:buFont typeface="Arial" panose="020B0604020202020204" pitchFamily="34" charset="0"/>
              <a:buAutoNum type="arabicPeriod" startAt="2"/>
            </a:pPr>
            <a:r>
              <a:rPr lang="en-GB" dirty="0"/>
              <a:t>Baseline for KWs</a:t>
            </a:r>
            <a:r>
              <a:rPr lang="en-GB" b="1" dirty="0"/>
              <a:t> not receiving training:</a:t>
            </a:r>
            <a:r>
              <a:rPr lang="en-GB" dirty="0"/>
              <a:t> 13 responses in July 2021</a:t>
            </a:r>
          </a:p>
          <a:p>
            <a:pPr marL="0" indent="0">
              <a:buNone/>
            </a:pPr>
            <a:r>
              <a:rPr lang="en-GB" dirty="0"/>
              <a:t>Non-training group more likely to be 40-49</a:t>
            </a:r>
          </a:p>
          <a:p>
            <a:pPr marL="0" indent="0">
              <a:buNone/>
            </a:pPr>
            <a:r>
              <a:rPr lang="en-GB" dirty="0"/>
              <a:t>Training group ages more broadly spread</a:t>
            </a:r>
          </a:p>
          <a:p>
            <a:pPr marL="0" indent="0">
              <a:buNone/>
            </a:pPr>
            <a:endParaRPr lang="en-GB" dirty="0"/>
          </a:p>
        </p:txBody>
      </p:sp>
      <p:graphicFrame>
        <p:nvGraphicFramePr>
          <p:cNvPr id="5" name="Table 4">
            <a:extLst>
              <a:ext uri="{FF2B5EF4-FFF2-40B4-BE49-F238E27FC236}">
                <a16:creationId xmlns:a16="http://schemas.microsoft.com/office/drawing/2014/main" id="{8DDA8A6A-FA21-485A-0DA2-96E6C9209AF9}"/>
              </a:ext>
            </a:extLst>
          </p:cNvPr>
          <p:cNvGraphicFramePr>
            <a:graphicFrameLocks noGrp="1"/>
          </p:cNvGraphicFramePr>
          <p:nvPr>
            <p:extLst>
              <p:ext uri="{D42A27DB-BD31-4B8C-83A1-F6EECF244321}">
                <p14:modId xmlns:p14="http://schemas.microsoft.com/office/powerpoint/2010/main" val="4240941995"/>
              </p:ext>
            </p:extLst>
          </p:nvPr>
        </p:nvGraphicFramePr>
        <p:xfrm>
          <a:off x="6147520" y="1931095"/>
          <a:ext cx="5512793" cy="3702996"/>
        </p:xfrm>
        <a:graphic>
          <a:graphicData uri="http://schemas.openxmlformats.org/drawingml/2006/table">
            <a:tbl>
              <a:tblPr firstRow="1" firstCol="1" lastRow="1" lastCol="1" bandRow="1" bandCol="1">
                <a:tableStyleId>{5C22544A-7EE6-4342-B048-85BDC9FD1C3A}</a:tableStyleId>
              </a:tblPr>
              <a:tblGrid>
                <a:gridCol w="763677">
                  <a:extLst>
                    <a:ext uri="{9D8B030D-6E8A-4147-A177-3AD203B41FA5}">
                      <a16:colId xmlns:a16="http://schemas.microsoft.com/office/drawing/2014/main" val="2128129476"/>
                    </a:ext>
                  </a:extLst>
                </a:gridCol>
                <a:gridCol w="677385">
                  <a:extLst>
                    <a:ext uri="{9D8B030D-6E8A-4147-A177-3AD203B41FA5}">
                      <a16:colId xmlns:a16="http://schemas.microsoft.com/office/drawing/2014/main" val="2348816442"/>
                    </a:ext>
                  </a:extLst>
                </a:gridCol>
                <a:gridCol w="900000">
                  <a:extLst>
                    <a:ext uri="{9D8B030D-6E8A-4147-A177-3AD203B41FA5}">
                      <a16:colId xmlns:a16="http://schemas.microsoft.com/office/drawing/2014/main" val="77582991"/>
                    </a:ext>
                  </a:extLst>
                </a:gridCol>
                <a:gridCol w="626582">
                  <a:extLst>
                    <a:ext uri="{9D8B030D-6E8A-4147-A177-3AD203B41FA5}">
                      <a16:colId xmlns:a16="http://schemas.microsoft.com/office/drawing/2014/main" val="2031281248"/>
                    </a:ext>
                  </a:extLst>
                </a:gridCol>
                <a:gridCol w="961149">
                  <a:extLst>
                    <a:ext uri="{9D8B030D-6E8A-4147-A177-3AD203B41FA5}">
                      <a16:colId xmlns:a16="http://schemas.microsoft.com/office/drawing/2014/main" val="4140766849"/>
                    </a:ext>
                  </a:extLst>
                </a:gridCol>
                <a:gridCol w="684000">
                  <a:extLst>
                    <a:ext uri="{9D8B030D-6E8A-4147-A177-3AD203B41FA5}">
                      <a16:colId xmlns:a16="http://schemas.microsoft.com/office/drawing/2014/main" val="4242740935"/>
                    </a:ext>
                  </a:extLst>
                </a:gridCol>
                <a:gridCol w="900000">
                  <a:extLst>
                    <a:ext uri="{9D8B030D-6E8A-4147-A177-3AD203B41FA5}">
                      <a16:colId xmlns:a16="http://schemas.microsoft.com/office/drawing/2014/main" val="312650366"/>
                    </a:ext>
                  </a:extLst>
                </a:gridCol>
              </a:tblGrid>
              <a:tr h="744411">
                <a:tc rowSpan="2">
                  <a:txBody>
                    <a:bodyPr/>
                    <a:lstStyle/>
                    <a:p>
                      <a:pPr algn="l"/>
                      <a:r>
                        <a:rPr lang="en-GB" sz="1400" b="1" dirty="0">
                          <a:effectLst/>
                        </a:rPr>
                        <a:t> </a:t>
                      </a:r>
                      <a:endParaRPr lang="en-GB" sz="1100" b="1" dirty="0">
                        <a:effectLst/>
                      </a:endParaRPr>
                    </a:p>
                    <a:p>
                      <a:pPr algn="l">
                        <a:spcBef>
                          <a:spcPts val="55"/>
                        </a:spcBef>
                      </a:pPr>
                      <a:r>
                        <a:rPr lang="en-GB" sz="1300" b="1" dirty="0">
                          <a:effectLst/>
                        </a:rPr>
                        <a:t> </a:t>
                      </a:r>
                      <a:endParaRPr lang="en-GB" sz="1100" b="1" dirty="0">
                        <a:effectLst/>
                      </a:endParaRPr>
                    </a:p>
                    <a:p>
                      <a:pPr marL="35560" algn="ctr"/>
                      <a:r>
                        <a:rPr lang="en-GB" sz="1200" b="1" dirty="0">
                          <a:effectLst/>
                        </a:rPr>
                        <a:t>Age</a:t>
                      </a:r>
                      <a:endParaRPr lang="en-GB"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gridSpan="2">
                  <a:txBody>
                    <a:bodyPr/>
                    <a:lstStyle/>
                    <a:p>
                      <a:pPr marL="0" indent="0" algn="ctr">
                        <a:lnSpc>
                          <a:spcPts val="1550"/>
                        </a:lnSpc>
                        <a:spcBef>
                          <a:spcPts val="155"/>
                        </a:spcBef>
                        <a:spcAft>
                          <a:spcPts val="0"/>
                        </a:spcAft>
                      </a:pPr>
                      <a:r>
                        <a:rPr lang="en-GB" sz="1200" b="1" dirty="0">
                          <a:effectLst/>
                        </a:rPr>
                        <a:t>1. Baseline</a:t>
                      </a:r>
                      <a:r>
                        <a:rPr lang="en-GB" sz="1200" b="1" spc="-50" dirty="0">
                          <a:effectLst/>
                        </a:rPr>
                        <a:t> </a:t>
                      </a:r>
                      <a:r>
                        <a:rPr lang="en-GB" sz="1200" b="1" dirty="0">
                          <a:effectLst/>
                        </a:rPr>
                        <a:t>survey</a:t>
                      </a:r>
                      <a:br>
                        <a:rPr lang="en-GB" sz="1200" b="1" dirty="0">
                          <a:effectLst/>
                        </a:rPr>
                      </a:br>
                      <a:r>
                        <a:rPr lang="en-GB" sz="1200" b="1" dirty="0">
                          <a:effectLst/>
                        </a:rPr>
                        <a:t>(w/ </a:t>
                      </a:r>
                      <a:r>
                        <a:rPr lang="en-GB" sz="1200" b="1" spc="-10" dirty="0">
                          <a:effectLst/>
                        </a:rPr>
                        <a:t>training)</a:t>
                      </a:r>
                      <a:endParaRPr lang="en-GB"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en-GB"/>
                    </a:p>
                  </a:txBody>
                  <a:tcPr/>
                </a:tc>
                <a:tc gridSpan="2">
                  <a:txBody>
                    <a:bodyPr/>
                    <a:lstStyle/>
                    <a:p>
                      <a:pPr marL="0" indent="0" algn="ctr">
                        <a:lnSpc>
                          <a:spcPts val="1550"/>
                        </a:lnSpc>
                        <a:spcBef>
                          <a:spcPts val="155"/>
                        </a:spcBef>
                        <a:spcAft>
                          <a:spcPts val="0"/>
                        </a:spcAft>
                      </a:pPr>
                      <a:r>
                        <a:rPr lang="en-GB" sz="1200" b="1" kern="1200" spc="-50" dirty="0">
                          <a:solidFill>
                            <a:schemeClr val="lt1"/>
                          </a:solidFill>
                          <a:effectLst/>
                          <a:latin typeface="+mn-lt"/>
                          <a:ea typeface="+mn-ea"/>
                          <a:cs typeface="+mn-cs"/>
                        </a:rPr>
                        <a:t>2. Follow-up survey</a:t>
                      </a:r>
                      <a:br>
                        <a:rPr lang="en-GB" sz="1200" b="1" kern="1200" spc="-50" dirty="0">
                          <a:solidFill>
                            <a:schemeClr val="lt1"/>
                          </a:solidFill>
                          <a:effectLst/>
                          <a:latin typeface="+mn-lt"/>
                          <a:ea typeface="+mn-ea"/>
                          <a:cs typeface="+mn-cs"/>
                        </a:rPr>
                      </a:br>
                      <a:r>
                        <a:rPr lang="en-GB" sz="1200" b="1" kern="1200" spc="-50" dirty="0">
                          <a:solidFill>
                            <a:schemeClr val="lt1"/>
                          </a:solidFill>
                          <a:effectLst/>
                          <a:latin typeface="+mn-lt"/>
                          <a:ea typeface="+mn-ea"/>
                          <a:cs typeface="+mn-cs"/>
                        </a:rPr>
                        <a:t>(w/ training)</a:t>
                      </a:r>
                    </a:p>
                  </a:txBody>
                  <a:tcPr marL="0" marR="0" marT="0" marB="0" anchor="ctr"/>
                </a:tc>
                <a:tc hMerge="1">
                  <a:txBody>
                    <a:bodyPr/>
                    <a:lstStyle/>
                    <a:p>
                      <a:endParaRPr lang="en-GB"/>
                    </a:p>
                  </a:txBody>
                  <a:tcPr/>
                </a:tc>
                <a:tc gridSpan="2">
                  <a:txBody>
                    <a:bodyPr/>
                    <a:lstStyle/>
                    <a:p>
                      <a:pPr marL="0" indent="0" algn="ctr">
                        <a:lnSpc>
                          <a:spcPts val="1550"/>
                        </a:lnSpc>
                        <a:spcBef>
                          <a:spcPts val="155"/>
                        </a:spcBef>
                        <a:spcAft>
                          <a:spcPts val="0"/>
                        </a:spcAft>
                      </a:pPr>
                      <a:r>
                        <a:rPr lang="en-GB" sz="1200" b="1" kern="1200" spc="-50" dirty="0">
                          <a:solidFill>
                            <a:schemeClr val="lt1"/>
                          </a:solidFill>
                          <a:effectLst/>
                          <a:latin typeface="+mn-lt"/>
                          <a:ea typeface="+mn-ea"/>
                          <a:cs typeface="+mn-cs"/>
                        </a:rPr>
                        <a:t>3. Baseline survey</a:t>
                      </a:r>
                      <a:br>
                        <a:rPr lang="en-GB" sz="1200" b="1" kern="1200" spc="-50" dirty="0">
                          <a:solidFill>
                            <a:schemeClr val="lt1"/>
                          </a:solidFill>
                          <a:effectLst/>
                          <a:latin typeface="+mn-lt"/>
                          <a:ea typeface="+mn-ea"/>
                          <a:cs typeface="+mn-cs"/>
                        </a:rPr>
                      </a:br>
                      <a:r>
                        <a:rPr lang="en-GB" sz="1200" b="1" kern="1200" spc="-50" dirty="0">
                          <a:solidFill>
                            <a:schemeClr val="lt1"/>
                          </a:solidFill>
                          <a:effectLst/>
                          <a:latin typeface="+mn-lt"/>
                          <a:ea typeface="+mn-ea"/>
                          <a:cs typeface="+mn-cs"/>
                        </a:rPr>
                        <a:t>(no training)</a:t>
                      </a:r>
                    </a:p>
                  </a:txBody>
                  <a:tcPr marL="0" marR="0" marT="0" marB="0" anchor="ctr"/>
                </a:tc>
                <a:tc hMerge="1">
                  <a:txBody>
                    <a:bodyPr/>
                    <a:lstStyle/>
                    <a:p>
                      <a:endParaRPr lang="en-GB"/>
                    </a:p>
                  </a:txBody>
                  <a:tcPr/>
                </a:tc>
                <a:extLst>
                  <a:ext uri="{0D108BD9-81ED-4DB2-BD59-A6C34878D82A}">
                    <a16:rowId xmlns:a16="http://schemas.microsoft.com/office/drawing/2014/main" val="2536965753"/>
                  </a:ext>
                </a:extLst>
              </a:tr>
              <a:tr h="920190">
                <a:tc vMerge="1">
                  <a:txBody>
                    <a:bodyPr/>
                    <a:lstStyle/>
                    <a:p>
                      <a:endParaRPr lang="en-GB"/>
                    </a:p>
                  </a:txBody>
                  <a:tcPr/>
                </a:tc>
                <a:tc>
                  <a:txBody>
                    <a:bodyPr/>
                    <a:lstStyle/>
                    <a:p>
                      <a:pPr algn="l">
                        <a:spcBef>
                          <a:spcPts val="35"/>
                        </a:spcBef>
                      </a:pPr>
                      <a:r>
                        <a:rPr lang="en-GB" sz="1200" b="0" dirty="0">
                          <a:effectLst/>
                        </a:rPr>
                        <a:t> </a:t>
                      </a:r>
                      <a:endParaRPr lang="en-GB" sz="1100" b="0" dirty="0">
                        <a:effectLst/>
                      </a:endParaRPr>
                    </a:p>
                    <a:p>
                      <a:pPr marL="102870" marR="91440" algn="ctr">
                        <a:spcBef>
                          <a:spcPts val="5"/>
                        </a:spcBef>
                        <a:spcAft>
                          <a:spcPts val="0"/>
                        </a:spcAft>
                      </a:pPr>
                      <a:r>
                        <a:rPr lang="en-GB" sz="1200" b="0" spc="-10" dirty="0">
                          <a:effectLst/>
                        </a:rPr>
                        <a:t>Count</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7465" indent="257175" algn="l">
                        <a:lnSpc>
                          <a:spcPct val="111000"/>
                        </a:lnSpc>
                        <a:spcBef>
                          <a:spcPts val="760"/>
                        </a:spcBef>
                        <a:spcAft>
                          <a:spcPts val="0"/>
                        </a:spcAft>
                      </a:pPr>
                      <a:r>
                        <a:rPr lang="en-GB" sz="1200" b="0" dirty="0">
                          <a:effectLst/>
                        </a:rPr>
                        <a:t>% of </a:t>
                      </a:r>
                      <a:r>
                        <a:rPr lang="en-GB" sz="1200" b="0" spc="-10" dirty="0">
                          <a:effectLst/>
                        </a:rPr>
                        <a:t>respondents</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l">
                        <a:spcBef>
                          <a:spcPts val="35"/>
                        </a:spcBef>
                      </a:pPr>
                      <a:r>
                        <a:rPr lang="en-GB" sz="1200" b="0" dirty="0">
                          <a:effectLst/>
                        </a:rPr>
                        <a:t> </a:t>
                      </a:r>
                      <a:endParaRPr lang="en-GB" sz="1100" b="0" dirty="0">
                        <a:effectLst/>
                      </a:endParaRPr>
                    </a:p>
                    <a:p>
                      <a:pPr marL="79375" marR="69215" algn="ctr">
                        <a:spcBef>
                          <a:spcPts val="5"/>
                        </a:spcBef>
                        <a:spcAft>
                          <a:spcPts val="0"/>
                        </a:spcAft>
                      </a:pPr>
                      <a:r>
                        <a:rPr lang="en-GB" sz="1200" b="0" spc="-10" dirty="0">
                          <a:effectLst/>
                        </a:rPr>
                        <a:t>Count</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0" indent="0" algn="ctr">
                        <a:lnSpc>
                          <a:spcPct val="111000"/>
                        </a:lnSpc>
                        <a:spcBef>
                          <a:spcPts val="760"/>
                        </a:spcBef>
                        <a:spcAft>
                          <a:spcPts val="0"/>
                        </a:spcAft>
                      </a:pPr>
                      <a:r>
                        <a:rPr lang="en-GB" sz="1200" b="0" dirty="0">
                          <a:effectLst/>
                        </a:rPr>
                        <a:t>% of </a:t>
                      </a:r>
                      <a:r>
                        <a:rPr lang="en-GB" sz="1200" b="0" spc="-10" dirty="0">
                          <a:effectLst/>
                        </a:rPr>
                        <a:t>respondents</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l">
                        <a:spcBef>
                          <a:spcPts val="35"/>
                        </a:spcBef>
                      </a:pPr>
                      <a:r>
                        <a:rPr lang="en-GB" sz="1200" b="0" dirty="0">
                          <a:effectLst/>
                        </a:rPr>
                        <a:t> </a:t>
                      </a:r>
                      <a:endParaRPr lang="en-GB" sz="1100" b="0" dirty="0">
                        <a:effectLst/>
                      </a:endParaRPr>
                    </a:p>
                    <a:p>
                      <a:pPr marL="140970" marR="131445" algn="ctr">
                        <a:spcBef>
                          <a:spcPts val="5"/>
                        </a:spcBef>
                        <a:spcAft>
                          <a:spcPts val="0"/>
                        </a:spcAft>
                      </a:pPr>
                      <a:r>
                        <a:rPr lang="en-GB" sz="1200" b="0" spc="-10" dirty="0">
                          <a:effectLst/>
                        </a:rPr>
                        <a:t>Count</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1115" indent="257175" algn="l">
                        <a:lnSpc>
                          <a:spcPct val="111000"/>
                        </a:lnSpc>
                        <a:spcBef>
                          <a:spcPts val="760"/>
                        </a:spcBef>
                        <a:spcAft>
                          <a:spcPts val="0"/>
                        </a:spcAft>
                      </a:pPr>
                      <a:r>
                        <a:rPr lang="en-GB" sz="1200" b="0" dirty="0">
                          <a:effectLst/>
                        </a:rPr>
                        <a:t>% of </a:t>
                      </a:r>
                      <a:r>
                        <a:rPr lang="en-GB" sz="1200" b="0" spc="-10" dirty="0">
                          <a:effectLst/>
                        </a:rPr>
                        <a:t>respondents</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72151514"/>
                  </a:ext>
                </a:extLst>
              </a:tr>
              <a:tr h="398149">
                <a:tc>
                  <a:txBody>
                    <a:bodyPr/>
                    <a:lstStyle/>
                    <a:p>
                      <a:pPr marL="163195" marR="155575" algn="ctr">
                        <a:spcBef>
                          <a:spcPts val="275"/>
                        </a:spcBef>
                        <a:spcAft>
                          <a:spcPts val="0"/>
                        </a:spcAft>
                      </a:pPr>
                      <a:r>
                        <a:rPr lang="en-GB" sz="1200" b="1" dirty="0">
                          <a:effectLst/>
                        </a:rPr>
                        <a:t>20</a:t>
                      </a:r>
                      <a:r>
                        <a:rPr lang="en-GB" sz="1200" b="1" spc="70" dirty="0">
                          <a:effectLst/>
                        </a:rPr>
                        <a:t>-</a:t>
                      </a:r>
                      <a:r>
                        <a:rPr lang="en-GB" sz="1200" b="1" spc="-25" dirty="0">
                          <a:effectLst/>
                        </a:rPr>
                        <a:t>29</a:t>
                      </a:r>
                      <a:endParaRPr lang="en-GB"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3335" algn="ctr">
                        <a:spcBef>
                          <a:spcPts val="55"/>
                        </a:spcBef>
                        <a:spcAft>
                          <a:spcPts val="0"/>
                        </a:spcAft>
                      </a:pPr>
                      <a:r>
                        <a:rPr lang="en-GB" sz="1200" b="0" dirty="0">
                          <a:effectLst/>
                        </a:rPr>
                        <a:t>1</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E8E8EB"/>
                    </a:solidFill>
                  </a:tcPr>
                </a:tc>
                <a:tc>
                  <a:txBody>
                    <a:bodyPr/>
                    <a:lstStyle/>
                    <a:p>
                      <a:pPr marL="306070" marR="294640" algn="ctr">
                        <a:spcBef>
                          <a:spcPts val="55"/>
                        </a:spcBef>
                        <a:spcAft>
                          <a:spcPts val="0"/>
                        </a:spcAft>
                      </a:pPr>
                      <a:r>
                        <a:rPr lang="en-GB" sz="1200" b="0" spc="-25" dirty="0">
                          <a:effectLst/>
                        </a:rPr>
                        <a:t>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E8E8EB"/>
                    </a:solidFill>
                  </a:tcPr>
                </a:tc>
                <a:tc>
                  <a:txBody>
                    <a:bodyPr/>
                    <a:lstStyle/>
                    <a:p>
                      <a:pPr marL="12700" algn="ctr">
                        <a:spcBef>
                          <a:spcPts val="55"/>
                        </a:spcBef>
                        <a:spcAft>
                          <a:spcPts val="0"/>
                        </a:spcAft>
                      </a:pPr>
                      <a:r>
                        <a:rPr lang="en-GB" sz="1200" b="0" dirty="0">
                          <a:effectLst/>
                        </a:rPr>
                        <a:t>1</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E8E8EB"/>
                    </a:solidFill>
                  </a:tcPr>
                </a:tc>
                <a:tc>
                  <a:txBody>
                    <a:bodyPr/>
                    <a:lstStyle/>
                    <a:p>
                      <a:pPr marL="311785" marR="295275" algn="ctr">
                        <a:spcBef>
                          <a:spcPts val="55"/>
                        </a:spcBef>
                        <a:spcAft>
                          <a:spcPts val="0"/>
                        </a:spcAft>
                      </a:pPr>
                      <a:r>
                        <a:rPr lang="en-GB" sz="1200" b="0" spc="-25" dirty="0">
                          <a:effectLst/>
                        </a:rPr>
                        <a:t>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E8E8EB"/>
                    </a:solidFill>
                  </a:tcPr>
                </a:tc>
                <a:tc>
                  <a:txBody>
                    <a:bodyPr/>
                    <a:lstStyle/>
                    <a:p>
                      <a:pPr marL="12065" algn="ctr">
                        <a:spcBef>
                          <a:spcPts val="55"/>
                        </a:spcBef>
                        <a:spcAft>
                          <a:spcPts val="0"/>
                        </a:spcAft>
                      </a:pPr>
                      <a:r>
                        <a:rPr lang="en-GB" sz="1200" b="0" dirty="0">
                          <a:effectLst/>
                        </a:rPr>
                        <a:t>1</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E8E8EB"/>
                    </a:solidFill>
                  </a:tcPr>
                </a:tc>
                <a:tc>
                  <a:txBody>
                    <a:bodyPr/>
                    <a:lstStyle/>
                    <a:p>
                      <a:pPr marL="299720" marR="289560" algn="ctr">
                        <a:spcBef>
                          <a:spcPts val="55"/>
                        </a:spcBef>
                        <a:spcAft>
                          <a:spcPts val="0"/>
                        </a:spcAft>
                      </a:pPr>
                      <a:r>
                        <a:rPr lang="en-GB" sz="1200" b="0" spc="-25" dirty="0">
                          <a:solidFill>
                            <a:sysClr val="windowText" lastClr="000000"/>
                          </a:solidFill>
                          <a:effectLst/>
                        </a:rPr>
                        <a:t>8%</a:t>
                      </a:r>
                      <a:endParaRPr lang="en-GB" sz="1100" b="0" dirty="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E8E8EB"/>
                    </a:solidFill>
                  </a:tcPr>
                </a:tc>
                <a:extLst>
                  <a:ext uri="{0D108BD9-81ED-4DB2-BD59-A6C34878D82A}">
                    <a16:rowId xmlns:a16="http://schemas.microsoft.com/office/drawing/2014/main" val="3307726860"/>
                  </a:ext>
                </a:extLst>
              </a:tr>
              <a:tr h="407679">
                <a:tc>
                  <a:txBody>
                    <a:bodyPr/>
                    <a:lstStyle/>
                    <a:p>
                      <a:pPr marL="163195" marR="155575" algn="ctr">
                        <a:spcBef>
                          <a:spcPts val="320"/>
                        </a:spcBef>
                        <a:spcAft>
                          <a:spcPts val="0"/>
                        </a:spcAft>
                      </a:pPr>
                      <a:r>
                        <a:rPr lang="en-GB" sz="1200" b="1" dirty="0">
                          <a:effectLst/>
                        </a:rPr>
                        <a:t>30</a:t>
                      </a:r>
                      <a:r>
                        <a:rPr lang="en-GB" sz="1200" b="1" spc="70" dirty="0">
                          <a:effectLst/>
                        </a:rPr>
                        <a:t>-</a:t>
                      </a:r>
                      <a:r>
                        <a:rPr lang="en-GB" sz="1200" b="1" spc="-25" dirty="0">
                          <a:effectLst/>
                        </a:rPr>
                        <a:t>39</a:t>
                      </a:r>
                      <a:endParaRPr lang="en-GB"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3335" algn="ctr">
                        <a:spcBef>
                          <a:spcPts val="100"/>
                        </a:spcBef>
                        <a:spcAft>
                          <a:spcPts val="0"/>
                        </a:spcAft>
                      </a:pPr>
                      <a:r>
                        <a:rPr lang="en-GB" sz="1200" b="0" dirty="0">
                          <a:effectLst/>
                        </a:rPr>
                        <a:t>7</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06070" marR="294640" algn="ctr">
                        <a:spcBef>
                          <a:spcPts val="100"/>
                        </a:spcBef>
                        <a:spcAft>
                          <a:spcPts val="0"/>
                        </a:spcAft>
                      </a:pPr>
                      <a:r>
                        <a:rPr lang="en-GB" sz="1200" b="0" spc="-25" dirty="0">
                          <a:effectLst/>
                        </a:rPr>
                        <a:t>32%</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12700" algn="ctr">
                        <a:spcBef>
                          <a:spcPts val="100"/>
                        </a:spcBef>
                        <a:spcAft>
                          <a:spcPts val="0"/>
                        </a:spcAft>
                      </a:pPr>
                      <a:r>
                        <a:rPr lang="en-GB" sz="1200" b="0" dirty="0">
                          <a:effectLst/>
                        </a:rPr>
                        <a:t>7</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11785" marR="295275" algn="ctr">
                        <a:spcBef>
                          <a:spcPts val="100"/>
                        </a:spcBef>
                        <a:spcAft>
                          <a:spcPts val="0"/>
                        </a:spcAft>
                      </a:pPr>
                      <a:r>
                        <a:rPr lang="en-GB" sz="1200" b="0" spc="-25" dirty="0">
                          <a:effectLst/>
                        </a:rPr>
                        <a:t>35%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12065" algn="ctr">
                        <a:spcBef>
                          <a:spcPts val="100"/>
                        </a:spcBef>
                        <a:spcAft>
                          <a:spcPts val="0"/>
                        </a:spcAft>
                      </a:pPr>
                      <a:r>
                        <a:rPr lang="en-GB" sz="1200" b="0" dirty="0">
                          <a:effectLst/>
                        </a:rPr>
                        <a:t>1</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299720" marR="289560" algn="ctr">
                        <a:spcBef>
                          <a:spcPts val="100"/>
                        </a:spcBef>
                        <a:spcAft>
                          <a:spcPts val="0"/>
                        </a:spcAft>
                      </a:pPr>
                      <a:r>
                        <a:rPr lang="en-GB" sz="1200" b="0" spc="-25" dirty="0">
                          <a:solidFill>
                            <a:sysClr val="windowText" lastClr="000000"/>
                          </a:solidFill>
                          <a:effectLst/>
                        </a:rPr>
                        <a:t>8%</a:t>
                      </a:r>
                      <a:endParaRPr lang="en-GB" sz="1100" b="0" dirty="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E8E8EB"/>
                    </a:solidFill>
                  </a:tcPr>
                </a:tc>
                <a:extLst>
                  <a:ext uri="{0D108BD9-81ED-4DB2-BD59-A6C34878D82A}">
                    <a16:rowId xmlns:a16="http://schemas.microsoft.com/office/drawing/2014/main" val="133359088"/>
                  </a:ext>
                </a:extLst>
              </a:tr>
              <a:tr h="407679">
                <a:tc>
                  <a:txBody>
                    <a:bodyPr/>
                    <a:lstStyle/>
                    <a:p>
                      <a:pPr marL="163195" marR="155575" algn="ctr">
                        <a:spcBef>
                          <a:spcPts val="320"/>
                        </a:spcBef>
                        <a:spcAft>
                          <a:spcPts val="0"/>
                        </a:spcAft>
                      </a:pPr>
                      <a:r>
                        <a:rPr lang="en-GB" sz="1200" b="1" dirty="0">
                          <a:effectLst/>
                        </a:rPr>
                        <a:t>40</a:t>
                      </a:r>
                      <a:r>
                        <a:rPr lang="en-GB" sz="1200" b="1" spc="70" dirty="0">
                          <a:effectLst/>
                        </a:rPr>
                        <a:t>-</a:t>
                      </a:r>
                      <a:r>
                        <a:rPr lang="en-GB" sz="1200" b="1" spc="-25" dirty="0">
                          <a:effectLst/>
                        </a:rPr>
                        <a:t>49</a:t>
                      </a:r>
                      <a:endParaRPr lang="en-GB"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3335" algn="ctr">
                        <a:spcBef>
                          <a:spcPts val="100"/>
                        </a:spcBef>
                        <a:spcAft>
                          <a:spcPts val="0"/>
                        </a:spcAft>
                      </a:pPr>
                      <a:r>
                        <a:rPr lang="en-GB" sz="1200" b="0" dirty="0">
                          <a:effectLst/>
                        </a:rPr>
                        <a:t>6</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06070" marR="294640" algn="ctr">
                        <a:spcBef>
                          <a:spcPts val="100"/>
                        </a:spcBef>
                        <a:spcAft>
                          <a:spcPts val="0"/>
                        </a:spcAft>
                      </a:pPr>
                      <a:r>
                        <a:rPr lang="en-GB" sz="1200" b="0" spc="-25" dirty="0">
                          <a:effectLst/>
                        </a:rPr>
                        <a:t>27%</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12700" algn="ctr">
                        <a:spcBef>
                          <a:spcPts val="100"/>
                        </a:spcBef>
                        <a:spcAft>
                          <a:spcPts val="0"/>
                        </a:spcAft>
                      </a:pPr>
                      <a:r>
                        <a:rPr lang="en-GB" sz="1200" b="0" dirty="0">
                          <a:effectLst/>
                        </a:rPr>
                        <a:t>6</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11785" marR="295275" algn="ctr">
                        <a:spcBef>
                          <a:spcPts val="100"/>
                        </a:spcBef>
                        <a:spcAft>
                          <a:spcPts val="0"/>
                        </a:spcAft>
                      </a:pPr>
                      <a:r>
                        <a:rPr lang="en-GB" sz="1200" b="0" spc="-25" dirty="0">
                          <a:effectLst/>
                        </a:rPr>
                        <a:t>30%</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12065" algn="ctr">
                        <a:spcBef>
                          <a:spcPts val="100"/>
                        </a:spcBef>
                        <a:spcAft>
                          <a:spcPts val="0"/>
                        </a:spcAft>
                      </a:pPr>
                      <a:r>
                        <a:rPr lang="en-GB" sz="1200" b="0" dirty="0">
                          <a:effectLst/>
                        </a:rPr>
                        <a:t>9</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299720" marR="289560" algn="ctr">
                        <a:spcBef>
                          <a:spcPts val="100"/>
                        </a:spcBef>
                        <a:spcAft>
                          <a:spcPts val="0"/>
                        </a:spcAft>
                      </a:pPr>
                      <a:r>
                        <a:rPr lang="en-GB" sz="1200" b="0" spc="-25" dirty="0">
                          <a:effectLst/>
                        </a:rPr>
                        <a:t>69%</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75000"/>
                      </a:schemeClr>
                    </a:solidFill>
                  </a:tcPr>
                </a:tc>
                <a:extLst>
                  <a:ext uri="{0D108BD9-81ED-4DB2-BD59-A6C34878D82A}">
                    <a16:rowId xmlns:a16="http://schemas.microsoft.com/office/drawing/2014/main" val="327119167"/>
                  </a:ext>
                </a:extLst>
              </a:tr>
              <a:tr h="417209">
                <a:tc>
                  <a:txBody>
                    <a:bodyPr/>
                    <a:lstStyle/>
                    <a:p>
                      <a:pPr marL="163195" marR="155575" algn="ctr">
                        <a:spcBef>
                          <a:spcPts val="365"/>
                        </a:spcBef>
                        <a:spcAft>
                          <a:spcPts val="0"/>
                        </a:spcAft>
                      </a:pPr>
                      <a:r>
                        <a:rPr lang="en-GB" sz="1200" b="1" dirty="0">
                          <a:effectLst/>
                        </a:rPr>
                        <a:t>50</a:t>
                      </a:r>
                      <a:r>
                        <a:rPr lang="en-GB" sz="1200" b="1" spc="70" dirty="0">
                          <a:effectLst/>
                        </a:rPr>
                        <a:t>-</a:t>
                      </a:r>
                      <a:r>
                        <a:rPr lang="en-GB" sz="1200" b="1" spc="-25" dirty="0">
                          <a:effectLst/>
                        </a:rPr>
                        <a:t>59</a:t>
                      </a:r>
                      <a:endParaRPr lang="en-GB"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3335" algn="ctr">
                        <a:spcBef>
                          <a:spcPts val="100"/>
                        </a:spcBef>
                        <a:spcAft>
                          <a:spcPts val="0"/>
                        </a:spcAft>
                      </a:pPr>
                      <a:r>
                        <a:rPr lang="en-GB" sz="1200" b="0" dirty="0">
                          <a:effectLst/>
                        </a:rPr>
                        <a:t>7</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06070" marR="294640" algn="ctr">
                        <a:spcBef>
                          <a:spcPts val="100"/>
                        </a:spcBef>
                        <a:spcAft>
                          <a:spcPts val="0"/>
                        </a:spcAft>
                      </a:pPr>
                      <a:r>
                        <a:rPr lang="en-GB" sz="1200" b="0" spc="-25" dirty="0">
                          <a:effectLst/>
                        </a:rPr>
                        <a:t>32%</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12700" algn="ctr">
                        <a:spcBef>
                          <a:spcPts val="100"/>
                        </a:spcBef>
                        <a:spcAft>
                          <a:spcPts val="0"/>
                        </a:spcAft>
                      </a:pPr>
                      <a:r>
                        <a:rPr lang="en-GB" sz="1200" b="0" dirty="0">
                          <a:effectLst/>
                        </a:rPr>
                        <a:t>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11785" marR="295275" algn="ctr">
                        <a:spcBef>
                          <a:spcPts val="100"/>
                        </a:spcBef>
                        <a:spcAft>
                          <a:spcPts val="0"/>
                        </a:spcAft>
                      </a:pPr>
                      <a:r>
                        <a:rPr lang="en-GB" sz="1200" b="0" spc="-25" dirty="0">
                          <a:effectLst/>
                        </a:rPr>
                        <a:t>25%</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12065" algn="ctr">
                        <a:spcBef>
                          <a:spcPts val="100"/>
                        </a:spcBef>
                        <a:spcAft>
                          <a:spcPts val="0"/>
                        </a:spcAft>
                      </a:pPr>
                      <a:r>
                        <a:rPr lang="en-GB" sz="1200" b="0" dirty="0">
                          <a:effectLst/>
                        </a:rPr>
                        <a:t>2</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299720" marR="289560" algn="ctr">
                        <a:spcBef>
                          <a:spcPts val="100"/>
                        </a:spcBef>
                        <a:spcAft>
                          <a:spcPts val="0"/>
                        </a:spcAft>
                      </a:pPr>
                      <a:r>
                        <a:rPr lang="en-GB" sz="1200" b="0" spc="-25" dirty="0">
                          <a:solidFill>
                            <a:sysClr val="windowText" lastClr="000000"/>
                          </a:solidFill>
                          <a:effectLst/>
                        </a:rPr>
                        <a:t>15%</a:t>
                      </a:r>
                      <a:endParaRPr lang="en-GB" sz="1100" b="0" dirty="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E8E8EB"/>
                    </a:solidFill>
                  </a:tcPr>
                </a:tc>
                <a:extLst>
                  <a:ext uri="{0D108BD9-81ED-4DB2-BD59-A6C34878D82A}">
                    <a16:rowId xmlns:a16="http://schemas.microsoft.com/office/drawing/2014/main" val="3117941784"/>
                  </a:ext>
                </a:extLst>
              </a:tr>
              <a:tr h="407679">
                <a:tc>
                  <a:txBody>
                    <a:bodyPr/>
                    <a:lstStyle/>
                    <a:p>
                      <a:pPr marL="163195" marR="145415" algn="ctr">
                        <a:spcBef>
                          <a:spcPts val="320"/>
                        </a:spcBef>
                        <a:spcAft>
                          <a:spcPts val="0"/>
                        </a:spcAft>
                      </a:pPr>
                      <a:r>
                        <a:rPr lang="en-GB" sz="1200" b="1" spc="-25" dirty="0">
                          <a:effectLst/>
                        </a:rPr>
                        <a:t>60+</a:t>
                      </a:r>
                      <a:endParaRPr lang="en-GB" sz="1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3335" algn="ctr">
                        <a:spcBef>
                          <a:spcPts val="100"/>
                        </a:spcBef>
                        <a:spcAft>
                          <a:spcPts val="0"/>
                        </a:spcAft>
                      </a:pPr>
                      <a:r>
                        <a:rPr lang="en-GB" sz="1200" b="0" dirty="0">
                          <a:solidFill>
                            <a:sysClr val="windowText" lastClr="000000"/>
                          </a:solidFill>
                          <a:effectLst/>
                        </a:rPr>
                        <a:t>1</a:t>
                      </a:r>
                      <a:endParaRPr lang="en-GB" sz="1100" b="0" dirty="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E8E8EB"/>
                    </a:solidFill>
                  </a:tcPr>
                </a:tc>
                <a:tc>
                  <a:txBody>
                    <a:bodyPr/>
                    <a:lstStyle/>
                    <a:p>
                      <a:pPr marL="306070" marR="294640" algn="ctr">
                        <a:spcBef>
                          <a:spcPts val="100"/>
                        </a:spcBef>
                        <a:spcAft>
                          <a:spcPts val="0"/>
                        </a:spcAft>
                      </a:pPr>
                      <a:r>
                        <a:rPr lang="en-GB" sz="1200" b="0" spc="-25" dirty="0">
                          <a:solidFill>
                            <a:sysClr val="windowText" lastClr="000000"/>
                          </a:solidFill>
                          <a:effectLst/>
                        </a:rPr>
                        <a:t>5%</a:t>
                      </a:r>
                      <a:endParaRPr lang="en-GB" sz="1100" b="0" dirty="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E8E8EB"/>
                    </a:solidFill>
                  </a:tcPr>
                </a:tc>
                <a:tc>
                  <a:txBody>
                    <a:bodyPr/>
                    <a:lstStyle/>
                    <a:p>
                      <a:pPr marL="12700" algn="ctr">
                        <a:spcBef>
                          <a:spcPts val="100"/>
                        </a:spcBef>
                        <a:spcAft>
                          <a:spcPts val="0"/>
                        </a:spcAft>
                      </a:pPr>
                      <a:r>
                        <a:rPr lang="en-GB" sz="1200" b="0" dirty="0">
                          <a:solidFill>
                            <a:sysClr val="windowText" lastClr="000000"/>
                          </a:solidFill>
                          <a:effectLst/>
                        </a:rPr>
                        <a:t>1</a:t>
                      </a:r>
                      <a:endParaRPr lang="en-GB" sz="1100" b="0" dirty="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E8E8EB"/>
                    </a:solidFill>
                  </a:tcPr>
                </a:tc>
                <a:tc>
                  <a:txBody>
                    <a:bodyPr/>
                    <a:lstStyle/>
                    <a:p>
                      <a:pPr marL="311785" marR="295275" algn="ctr">
                        <a:spcBef>
                          <a:spcPts val="100"/>
                        </a:spcBef>
                        <a:spcAft>
                          <a:spcPts val="0"/>
                        </a:spcAft>
                      </a:pPr>
                      <a:r>
                        <a:rPr lang="en-GB" sz="1200" b="0" spc="-25" dirty="0">
                          <a:solidFill>
                            <a:sysClr val="windowText" lastClr="000000"/>
                          </a:solidFill>
                          <a:effectLst/>
                        </a:rPr>
                        <a:t>5%</a:t>
                      </a:r>
                      <a:endParaRPr lang="en-GB" sz="1100" b="0" dirty="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E8E8EB"/>
                    </a:solidFill>
                  </a:tcPr>
                </a:tc>
                <a:tc>
                  <a:txBody>
                    <a:bodyPr/>
                    <a:lstStyle/>
                    <a:p>
                      <a:pPr marL="10160" algn="ctr">
                        <a:spcBef>
                          <a:spcPts val="100"/>
                        </a:spcBef>
                        <a:spcAft>
                          <a:spcPts val="0"/>
                        </a:spcAft>
                      </a:pPr>
                      <a:r>
                        <a:rPr lang="en-GB" sz="1200" b="0" dirty="0">
                          <a:solidFill>
                            <a:sysClr val="windowText" lastClr="000000"/>
                          </a:solidFill>
                          <a:effectLst/>
                        </a:rPr>
                        <a:t>-</a:t>
                      </a:r>
                      <a:endParaRPr lang="en-GB" sz="1100" b="0" dirty="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E8E8EB"/>
                    </a:solidFill>
                  </a:tcPr>
                </a:tc>
                <a:tc>
                  <a:txBody>
                    <a:bodyPr/>
                    <a:lstStyle/>
                    <a:p>
                      <a:pPr marL="10160" algn="ctr">
                        <a:spcBef>
                          <a:spcPts val="100"/>
                        </a:spcBef>
                        <a:spcAft>
                          <a:spcPts val="0"/>
                        </a:spcAft>
                      </a:pPr>
                      <a:r>
                        <a:rPr lang="en-GB" sz="1200" b="0" dirty="0">
                          <a:effectLst/>
                        </a:rPr>
                        <a:t>-</a:t>
                      </a:r>
                      <a:endParaRPr lang="en-GB" sz="11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412468"/>
                    </a:solidFill>
                  </a:tcPr>
                </a:tc>
                <a:extLst>
                  <a:ext uri="{0D108BD9-81ED-4DB2-BD59-A6C34878D82A}">
                    <a16:rowId xmlns:a16="http://schemas.microsoft.com/office/drawing/2014/main" val="623610940"/>
                  </a:ext>
                </a:extLst>
              </a:tr>
            </a:tbl>
          </a:graphicData>
        </a:graphic>
      </p:graphicFrame>
      <p:sp>
        <p:nvSpPr>
          <p:cNvPr id="6" name="TextBox 5">
            <a:extLst>
              <a:ext uri="{FF2B5EF4-FFF2-40B4-BE49-F238E27FC236}">
                <a16:creationId xmlns:a16="http://schemas.microsoft.com/office/drawing/2014/main" id="{D659C3D9-E4E2-5A3A-7689-76C088E404BC}"/>
              </a:ext>
            </a:extLst>
          </p:cNvPr>
          <p:cNvSpPr txBox="1"/>
          <p:nvPr/>
        </p:nvSpPr>
        <p:spPr>
          <a:xfrm>
            <a:off x="6095999" y="1446240"/>
            <a:ext cx="4696691" cy="646331"/>
          </a:xfrm>
          <a:prstGeom prst="rect">
            <a:avLst/>
          </a:prstGeom>
          <a:noFill/>
        </p:spPr>
        <p:txBody>
          <a:bodyPr wrap="square" rtlCol="0">
            <a:spAutoFit/>
          </a:bodyPr>
          <a:lstStyle/>
          <a:p>
            <a:r>
              <a:rPr lang="en-GB" b="1" dirty="0"/>
              <a:t>SQW conducted three KW surveys</a:t>
            </a:r>
          </a:p>
          <a:p>
            <a:endParaRPr lang="en-GB" dirty="0"/>
          </a:p>
        </p:txBody>
      </p:sp>
    </p:spTree>
    <p:extLst>
      <p:ext uri="{BB962C8B-B14F-4D97-AF65-F5344CB8AC3E}">
        <p14:creationId xmlns:p14="http://schemas.microsoft.com/office/powerpoint/2010/main" val="3090201793"/>
      </p:ext>
    </p:extLst>
  </p:cSld>
  <p:clrMapOvr>
    <a:masterClrMapping/>
  </p:clrMapOvr>
</p:sld>
</file>

<file path=ppt/theme/theme1.xml><?xml version="1.0" encoding="utf-8"?>
<a:theme xmlns:a="http://schemas.openxmlformats.org/drawingml/2006/main" name="Office Theme">
  <a:themeElements>
    <a:clrScheme name="CFAB Theme Colours">
      <a:dk1>
        <a:sysClr val="windowText" lastClr="000000"/>
      </a:dk1>
      <a:lt1>
        <a:sysClr val="window" lastClr="FFFFFF"/>
      </a:lt1>
      <a:dk2>
        <a:srgbClr val="412468"/>
      </a:dk2>
      <a:lt2>
        <a:srgbClr val="B7B6CA"/>
      </a:lt2>
      <a:accent1>
        <a:srgbClr val="412468"/>
      </a:accent1>
      <a:accent2>
        <a:srgbClr val="7F5CA3"/>
      </a:accent2>
      <a:accent3>
        <a:srgbClr val="F06680"/>
      </a:accent3>
      <a:accent4>
        <a:srgbClr val="FDC41F"/>
      </a:accent4>
      <a:accent5>
        <a:srgbClr val="24736D"/>
      </a:accent5>
      <a:accent6>
        <a:srgbClr val="6BBFA3"/>
      </a:accent6>
      <a:hlink>
        <a:srgbClr val="412468"/>
      </a:hlink>
      <a:folHlink>
        <a:srgbClr val="7F5CA3"/>
      </a:folHlink>
    </a:clrScheme>
    <a:fontScheme name="CFA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AB_Presentation" id="{75B55EB3-898B-40EF-86E2-EF1B7F5F7C4E}" vid="{CB10ADAE-814F-4ADF-9303-5E4D4505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13150</Words>
  <Application>Microsoft Office PowerPoint</Application>
  <PresentationFormat>Widescreen</PresentationFormat>
  <Paragraphs>1363</Paragraphs>
  <Slides>64</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Century Gothic</vt:lpstr>
      <vt:lpstr>Symbol</vt:lpstr>
      <vt:lpstr>Wingdings</vt:lpstr>
      <vt:lpstr>Office Theme</vt:lpstr>
      <vt:lpstr>Upskilling employability workers</vt:lpstr>
      <vt:lpstr>About the training pilot</vt:lpstr>
      <vt:lpstr>Context</vt:lpstr>
      <vt:lpstr>Report focus</vt:lpstr>
      <vt:lpstr>About the Working Well Work and Health Programme (WHP)</vt:lpstr>
      <vt:lpstr>Training content and cohort</vt:lpstr>
      <vt:lpstr>Evaluation methods and model</vt:lpstr>
      <vt:lpstr>Research approach</vt:lpstr>
      <vt:lpstr>KW survey group sizes and age</vt:lpstr>
      <vt:lpstr>Survey questions for KWs</vt:lpstr>
      <vt:lpstr>KW focus groups: composition</vt:lpstr>
      <vt:lpstr>Research findings</vt:lpstr>
      <vt:lpstr>Pre-training KW survey responses</vt:lpstr>
      <vt:lpstr>Pre-training KW survey responses</vt:lpstr>
      <vt:lpstr>PowerPoint Presentation</vt:lpstr>
      <vt:lpstr>Post-training KW survey responses</vt:lpstr>
      <vt:lpstr>KW focus group feedback</vt:lpstr>
      <vt:lpstr>Contextual factors to consider</vt:lpstr>
      <vt:lpstr>Knowledge gained</vt:lpstr>
      <vt:lpstr>KW post-training survey feedback</vt:lpstr>
      <vt:lpstr>PowerPoint Presentation</vt:lpstr>
      <vt:lpstr>KW post-training focus group feedback</vt:lpstr>
      <vt:lpstr>KW post-training focus group feedback: learnings  </vt:lpstr>
      <vt:lpstr>Perceptions of barriers to work</vt:lpstr>
      <vt:lpstr>KW perceptions of employability barriers</vt:lpstr>
      <vt:lpstr>KW perceptions of older clients </vt:lpstr>
      <vt:lpstr>Impact on practice</vt:lpstr>
      <vt:lpstr>Impact on KW practice</vt:lpstr>
      <vt:lpstr>Changes in practice (survey)</vt:lpstr>
      <vt:lpstr>Changes in practice (focus groups) 1</vt:lpstr>
      <vt:lpstr>Changes in practice (focus groups) 2</vt:lpstr>
      <vt:lpstr>PowerPoint Presentation</vt:lpstr>
      <vt:lpstr>PowerPoint Presentation</vt:lpstr>
      <vt:lpstr>Impact on clients</vt:lpstr>
      <vt:lpstr>Impact on clients </vt:lpstr>
      <vt:lpstr>PowerPoint Presentation</vt:lpstr>
      <vt:lpstr>Equipped to support older clients</vt:lpstr>
      <vt:lpstr>How well equipped KWs feel to support clients</vt:lpstr>
      <vt:lpstr>How well equipped KWs feel to support clients</vt:lpstr>
      <vt:lpstr>Suggested improvements</vt:lpstr>
      <vt:lpstr>Suggested training improvements</vt:lpstr>
      <vt:lpstr>PowerPoint Presentation</vt:lpstr>
      <vt:lpstr>Research approach</vt:lpstr>
      <vt:lpstr>Evaluation: context</vt:lpstr>
      <vt:lpstr>Evaluation: challenges</vt:lpstr>
      <vt:lpstr>Research findings</vt:lpstr>
      <vt:lpstr>Training impact not detected </vt:lpstr>
      <vt:lpstr>Barriers to employability faced by 50+ cohort</vt:lpstr>
      <vt:lpstr>Personal barriers to work</vt:lpstr>
      <vt:lpstr>PowerPoint Presentation</vt:lpstr>
      <vt:lpstr>PowerPoint Presentation</vt:lpstr>
      <vt:lpstr>Switching job and reskilling</vt:lpstr>
      <vt:lpstr>Confidence</vt:lpstr>
      <vt:lpstr>Findings from WHP monitoring data analysis </vt:lpstr>
      <vt:lpstr>About the WHP monitoring data</vt:lpstr>
      <vt:lpstr>Challenges for the monitoring data analysis</vt:lpstr>
      <vt:lpstr>Referrals to external support</vt:lpstr>
      <vt:lpstr>Earnings Present (EP) during and post-training</vt:lpstr>
      <vt:lpstr>Earnings Present (EP) post-training </vt:lpstr>
      <vt:lpstr>Conclusions and recommendations</vt:lpstr>
      <vt:lpstr>Reaction</vt:lpstr>
      <vt:lpstr>Learning</vt:lpstr>
      <vt:lpstr>Behaviour</vt:lpstr>
      <vt:lpstr>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2022-06-22T13:06:38Z</dcterms:created>
  <dcterms:modified xsi:type="dcterms:W3CDTF">2022-06-30T08:32:05Z</dcterms:modified>
</cp:coreProperties>
</file>